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044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CC2AD7-A750-4E06-AD75-2C0B3E4725DA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1_2" csCatId="accent1" phldr="0"/>
      <dgm:spPr/>
    </dgm:pt>
    <dgm:pt modelId="{261D51FA-8DF3-42EF-914C-BAACE3EB74DD}" type="pres">
      <dgm:prSet presAssocID="{0ECC2AD7-A750-4E06-AD75-2C0B3E4725DA}" presName="linearFlow" presStyleCnt="0">
        <dgm:presLayoutVars>
          <dgm:dir/>
          <dgm:resizeHandles val="exact"/>
        </dgm:presLayoutVars>
      </dgm:prSet>
      <dgm:spPr/>
    </dgm:pt>
  </dgm:ptLst>
  <dgm:cxnLst>
    <dgm:cxn modelId="{F760E647-2E66-48E1-8A2D-CD9F7EA1AC0C}" type="presOf" srcId="{0ECC2AD7-A750-4E06-AD75-2C0B3E4725DA}" destId="{261D51FA-8DF3-42EF-914C-BAACE3EB74DD}" srcOrd="0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AA74F-4E1C-438D-846C-545CA334BEAD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ABBAD-CA02-42E8-9698-416797E25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5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6C63B-8F75-4E3A-858B-38B8A3A99C2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89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7B641-CA64-40BE-8EF4-EC40838AA2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60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7B641-CA64-40BE-8EF4-EC40838AA2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96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7B641-CA64-40BE-8EF4-EC40838AA2E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02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7B641-CA64-40BE-8EF4-EC40838AA2E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58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844C-AB73-4826-A4BB-0AB7668003AC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F68-81E3-4F9A-940F-F63313E1B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844C-AB73-4826-A4BB-0AB7668003AC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F68-81E3-4F9A-940F-F63313E1B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26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844C-AB73-4826-A4BB-0AB7668003AC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F68-81E3-4F9A-940F-F63313E1B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1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844C-AB73-4826-A4BB-0AB7668003AC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F68-81E3-4F9A-940F-F63313E1B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5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844C-AB73-4826-A4BB-0AB7668003AC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F68-81E3-4F9A-940F-F63313E1B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1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844C-AB73-4826-A4BB-0AB7668003AC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F68-81E3-4F9A-940F-F63313E1B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9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844C-AB73-4826-A4BB-0AB7668003AC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F68-81E3-4F9A-940F-F63313E1B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6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844C-AB73-4826-A4BB-0AB7668003AC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F68-81E3-4F9A-940F-F63313E1B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844C-AB73-4826-A4BB-0AB7668003AC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F68-81E3-4F9A-940F-F63313E1B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8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844C-AB73-4826-A4BB-0AB7668003AC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F68-81E3-4F9A-940F-F63313E1B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A844C-AB73-4826-A4BB-0AB7668003AC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ADF68-81E3-4F9A-940F-F63313E1B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4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A844C-AB73-4826-A4BB-0AB7668003AC}" type="datetimeFigureOut">
              <a:rPr lang="en-US" smtClean="0"/>
              <a:pPr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ADF68-81E3-4F9A-940F-F63313E1B4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2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ajulislam30155@gmail.com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8649D-97CA-471D-9B4F-68D1148D70F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</a:rPr>
              <a:t>পরিচিতি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B7C40E-41ED-49A8-AEAE-1CDD82FF1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16050"/>
            <a:ext cx="4128868" cy="869949"/>
          </a:xfrm>
          <a:solidFill>
            <a:srgbClr val="00B0F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dirty="0" err="1"/>
              <a:t>শিক্ষক</a:t>
            </a:r>
            <a:r>
              <a:rPr lang="en-US" sz="3200" b="1" dirty="0"/>
              <a:t> </a:t>
            </a:r>
            <a:r>
              <a:rPr lang="en-US" sz="3200" b="1" dirty="0" err="1"/>
              <a:t>পরিচিতি</a:t>
            </a:r>
            <a:r>
              <a:rPr lang="en-US" sz="3200" b="1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417768-579D-48C1-A584-493DE518C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128868" cy="3840164"/>
          </a:xfrm>
          <a:solidFill>
            <a:srgbClr val="00B05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2800" b="1" dirty="0" err="1">
                <a:solidFill>
                  <a:srgbClr val="FF0000"/>
                </a:solidFill>
              </a:rPr>
              <a:t>নামঃ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তাজুল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ইসলাম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1800" dirty="0" err="1">
                <a:solidFill>
                  <a:srgbClr val="FF0000"/>
                </a:solidFill>
              </a:rPr>
              <a:t>পদবীঃ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সহকারী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শিক্ষক</a:t>
            </a:r>
            <a:r>
              <a:rPr lang="en-US" sz="1800" dirty="0">
                <a:solidFill>
                  <a:srgbClr val="FF0000"/>
                </a:solidFill>
              </a:rPr>
              <a:t> ( </a:t>
            </a:r>
            <a:r>
              <a:rPr lang="en-US" sz="1800" dirty="0" err="1">
                <a:solidFill>
                  <a:srgbClr val="FF0000"/>
                </a:solidFill>
              </a:rPr>
              <a:t>গণিত</a:t>
            </a:r>
            <a:r>
              <a:rPr lang="en-US" sz="1800" dirty="0">
                <a:solidFill>
                  <a:srgbClr val="FF0000"/>
                </a:solidFill>
              </a:rPr>
              <a:t> ) </a:t>
            </a:r>
          </a:p>
          <a:p>
            <a:r>
              <a:rPr lang="en-US" b="1" dirty="0" err="1"/>
              <a:t>গণি</a:t>
            </a:r>
            <a:r>
              <a:rPr lang="en-US" b="1" dirty="0"/>
              <a:t> </a:t>
            </a:r>
            <a:r>
              <a:rPr lang="en-US" b="1" dirty="0" err="1"/>
              <a:t>মডেল</a:t>
            </a:r>
            <a:r>
              <a:rPr lang="en-US" b="1" dirty="0"/>
              <a:t> </a:t>
            </a:r>
            <a:r>
              <a:rPr lang="en-US" b="1" dirty="0" err="1"/>
              <a:t>উচ্চ</a:t>
            </a:r>
            <a:r>
              <a:rPr lang="en-US" b="1" dirty="0"/>
              <a:t> </a:t>
            </a:r>
            <a:r>
              <a:rPr lang="en-US" b="1" dirty="0" err="1"/>
              <a:t>বিদ্যালয়</a:t>
            </a:r>
            <a:endParaRPr lang="en-US" b="1" dirty="0"/>
          </a:p>
          <a:p>
            <a:r>
              <a:rPr lang="en-US" b="1" dirty="0" err="1"/>
              <a:t>চাঁদপুর</a:t>
            </a:r>
            <a:r>
              <a:rPr lang="en-US" b="1" dirty="0"/>
              <a:t> </a:t>
            </a:r>
            <a:r>
              <a:rPr lang="en-US" b="1" dirty="0" err="1"/>
              <a:t>সদর</a:t>
            </a:r>
            <a:r>
              <a:rPr lang="en-US" b="1" dirty="0"/>
              <a:t>, </a:t>
            </a:r>
            <a:r>
              <a:rPr lang="en-US" b="1" dirty="0" err="1"/>
              <a:t>চাঁদপুর</a:t>
            </a:r>
            <a:r>
              <a:rPr lang="en-US" b="1" dirty="0"/>
              <a:t>। </a:t>
            </a:r>
          </a:p>
          <a:p>
            <a:r>
              <a:rPr lang="en-US" dirty="0">
                <a:solidFill>
                  <a:srgbClr val="FFFF00"/>
                </a:solidFill>
              </a:rPr>
              <a:t>ই-</a:t>
            </a:r>
            <a:r>
              <a:rPr lang="en-US" dirty="0" err="1">
                <a:solidFill>
                  <a:srgbClr val="FFFF00"/>
                </a:solidFill>
              </a:rPr>
              <a:t>মেইলঃ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tajulislam30155@gmail.com</a:t>
            </a:r>
            <a:r>
              <a:rPr lang="en-US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97CDD-1D9A-4A95-A12C-E7BAAE04A6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57933" y="1416050"/>
            <a:ext cx="4128868" cy="869949"/>
          </a:xfrm>
          <a:solidFill>
            <a:srgbClr val="0070C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dirty="0" err="1"/>
              <a:t>পাঠ</a:t>
            </a:r>
            <a:r>
              <a:rPr lang="en-US" sz="3200" b="1" dirty="0"/>
              <a:t> </a:t>
            </a:r>
            <a:r>
              <a:rPr lang="en-US" sz="3200" b="1" dirty="0" err="1"/>
              <a:t>পরিচিতি</a:t>
            </a:r>
            <a:r>
              <a:rPr lang="en-US" sz="3200" b="1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D171A1-74E7-4185-9169-FCA863995F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86069" y="2286000"/>
            <a:ext cx="4100732" cy="3840164"/>
          </a:xfrm>
          <a:solidFill>
            <a:srgbClr val="00B0F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3200" b="1" dirty="0" err="1">
                <a:solidFill>
                  <a:srgbClr val="FF0000"/>
                </a:solidFill>
              </a:rPr>
              <a:t>শ্রেণিঃ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নবম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2800" b="1" dirty="0" err="1"/>
              <a:t>বিষয়ঃ</a:t>
            </a:r>
            <a:r>
              <a:rPr lang="en-US" sz="2800" b="1" dirty="0"/>
              <a:t> </a:t>
            </a:r>
            <a:r>
              <a:rPr lang="en-US" sz="2800" b="1" dirty="0" err="1"/>
              <a:t>পদার্থ</a:t>
            </a:r>
            <a:r>
              <a:rPr lang="en-US" sz="2800" b="1" dirty="0"/>
              <a:t> </a:t>
            </a:r>
            <a:r>
              <a:rPr lang="en-US" sz="2800" b="1" dirty="0" err="1"/>
              <a:t>বিজ্ঞান</a:t>
            </a:r>
            <a:r>
              <a:rPr lang="en-US" sz="2800" b="1" dirty="0"/>
              <a:t> </a:t>
            </a:r>
          </a:p>
          <a:p>
            <a:r>
              <a:rPr lang="en-US" sz="2800" b="1" dirty="0" err="1"/>
              <a:t>অধ্যায়ঃ</a:t>
            </a:r>
            <a:r>
              <a:rPr lang="en-US" sz="2800" b="1" dirty="0"/>
              <a:t> </a:t>
            </a:r>
            <a:r>
              <a:rPr lang="en-US" sz="2800" b="1" dirty="0" err="1"/>
              <a:t>তৃতীয়</a:t>
            </a:r>
            <a:r>
              <a:rPr lang="en-US" sz="2800" b="1" dirty="0"/>
              <a:t> (</a:t>
            </a:r>
            <a:r>
              <a:rPr lang="en-US" sz="2800" b="1" dirty="0" err="1"/>
              <a:t>বল</a:t>
            </a:r>
            <a:r>
              <a:rPr lang="en-US" sz="2800" b="1" dirty="0"/>
              <a:t>)</a:t>
            </a:r>
            <a:endParaRPr lang="en-US" sz="2800" b="1" dirty="0">
              <a:solidFill>
                <a:srgbClr val="FFFF00"/>
              </a:solidFill>
            </a:endParaRPr>
          </a:p>
          <a:p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3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  <p:bldP spid="4" grpId="0" build="p" animBg="1"/>
      <p:bldP spid="6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154264"/>
              </p:ext>
            </p:extLst>
          </p:nvPr>
        </p:nvGraphicFramePr>
        <p:xfrm>
          <a:off x="990600" y="3377012"/>
          <a:ext cx="7239000" cy="2846070"/>
        </p:xfrm>
        <a:graphic>
          <a:graphicData uri="http://schemas.openxmlformats.org/drawingml/2006/table">
            <a:tbl>
              <a:tblPr/>
              <a:tblGrid>
                <a:gridCol w="723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7030A0"/>
                          </a:solidFill>
                          <a:latin typeface="helvetica,geneva,arial"/>
                        </a:rPr>
                        <a:t> The relationship between an object's mass </a:t>
                      </a:r>
                      <a:r>
                        <a:rPr lang="en-US" sz="2400" b="1" i="1" dirty="0">
                          <a:solidFill>
                            <a:srgbClr val="7030A0"/>
                          </a:solidFill>
                          <a:latin typeface="helvetica,geneva,arial"/>
                        </a:rPr>
                        <a:t>m</a:t>
                      </a:r>
                      <a:r>
                        <a:rPr lang="en-US" sz="2400" b="1" dirty="0">
                          <a:solidFill>
                            <a:srgbClr val="7030A0"/>
                          </a:solidFill>
                          <a:latin typeface="helvetica,geneva,arial"/>
                        </a:rPr>
                        <a:t>, its acceleration a, and the applied force </a:t>
                      </a:r>
                      <a:r>
                        <a:rPr lang="en-US" sz="2400" b="1" i="1" dirty="0">
                          <a:solidFill>
                            <a:srgbClr val="7030A0"/>
                          </a:solidFill>
                          <a:latin typeface="helvetica,geneva,arial"/>
                        </a:rPr>
                        <a:t>F</a:t>
                      </a:r>
                      <a:r>
                        <a:rPr lang="en-US" sz="2400" b="1" dirty="0">
                          <a:solidFill>
                            <a:srgbClr val="7030A0"/>
                          </a:solidFill>
                          <a:latin typeface="helvetica,geneva,arial"/>
                        </a:rPr>
                        <a:t> is </a:t>
                      </a:r>
                      <a:r>
                        <a:rPr lang="en-US" sz="2400" b="1" i="1" dirty="0">
                          <a:solidFill>
                            <a:srgbClr val="7030A0"/>
                          </a:solidFill>
                          <a:latin typeface="helvetica,geneva,arial"/>
                        </a:rPr>
                        <a:t>F = ma</a:t>
                      </a:r>
                      <a:r>
                        <a:rPr lang="en-US" sz="2400" b="1" dirty="0">
                          <a:solidFill>
                            <a:srgbClr val="7030A0"/>
                          </a:solidFill>
                          <a:latin typeface="helvetica,geneva,arial"/>
                        </a:rPr>
                        <a:t>. Acceleration and force are vectors (as indicated by their symbols being displayed in slant bold font); in this law the direction of the force vector is the same as the direction of the acceleration vector. 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 marL="142875" marR="142875" marT="142875" marB="142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2590800"/>
          </a:xfr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সূত্রঃ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ভর বেগের পরিবর্তনের হার এর উপর প্রযুক্ত বলের সমানুপাতিক।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43000" y="2819400"/>
            <a:ext cx="86106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Newton's Second Law of Motion: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0" b="0" i="0" u="sng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3345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:\Text\Digital content\Contains\images\tennis-ball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133600"/>
            <a:ext cx="2381250" cy="2371725"/>
          </a:xfrm>
          <a:prstGeom prst="rect">
            <a:avLst/>
          </a:prstGeom>
          <a:solidFill>
            <a:srgbClr val="FF0000"/>
          </a:solidFill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09839"/>
            <a:ext cx="1752600" cy="3743161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2057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0.07187 0.37847 C 0.08698 0.46366 0.10972 0.51111 0.13333 0.51111 C 0.16059 0.51111 0.18212 0.46366 0.19722 0.37847 L 0.26979 1.11111E-6 " pathEditMode="relative" rAng="0" ptsTypes="FffFF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90" y="255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141391"/>
              </p:ext>
            </p:extLst>
          </p:nvPr>
        </p:nvGraphicFramePr>
        <p:xfrm>
          <a:off x="152400" y="3112770"/>
          <a:ext cx="6858000" cy="2297430"/>
        </p:xfrm>
        <a:graphic>
          <a:graphicData uri="http://schemas.openxmlformats.org/drawingml/2006/table">
            <a:tbl>
              <a:tblPr/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42783">
                <a:tc>
                  <a:txBody>
                    <a:bodyPr/>
                    <a:lstStyle/>
                    <a:p>
                      <a:r>
                        <a:rPr lang="en-US" sz="4400" b="1" dirty="0">
                          <a:latin typeface="helvetica,geneva,arial"/>
                        </a:rPr>
                        <a:t> For every action there is an equal and opposite reaction. </a:t>
                      </a:r>
                      <a:endParaRPr lang="en-US" sz="4400" dirty="0"/>
                    </a:p>
                  </a:txBody>
                  <a:tcPr marL="142875" marR="142875" marT="142875" marB="142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28600"/>
            <a:ext cx="8763000" cy="1905000"/>
          </a:xfrm>
          <a:solidFill>
            <a:srgbClr val="00CC00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সূত্রঃ</a:t>
            </a:r>
            <a:br>
              <a:rPr lang="en-US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প্রত্যেক ক্রিয়ার একটা সমান ও বিপরীত প্রতিক্রিয়া আছে।</a:t>
            </a:r>
            <a:endParaRPr lang="en-US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2352675"/>
            <a:ext cx="732971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Newton's Third Law of Motion: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sng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2352675"/>
            <a:ext cx="1948656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01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77913"/>
          </a:xfrm>
          <a:solidFill>
            <a:srgbClr val="FFC000"/>
          </a:solidFill>
          <a:ln w="28575">
            <a:solidFill>
              <a:schemeClr val="accent5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bn-BD" sz="6000" b="1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60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br>
              <a:rPr lang="en-US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/>
              <a:t>  </a:t>
            </a:r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152401" y="1524000"/>
            <a:ext cx="8763000" cy="4602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228599" y="1802488"/>
            <a:ext cx="8574836" cy="4272671"/>
            <a:chOff x="1596656" y="1727997"/>
            <a:chExt cx="5779516" cy="4050984"/>
          </a:xfrm>
        </p:grpSpPr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1757893" y="1727997"/>
              <a:ext cx="5488307" cy="489893"/>
              <a:chOff x="-147107" y="2185197"/>
              <a:chExt cx="5488307" cy="489893"/>
            </a:xfrm>
          </p:grpSpPr>
          <p:grpSp>
            <p:nvGrpSpPr>
              <p:cNvPr id="22" name="Group 6"/>
              <p:cNvGrpSpPr>
                <a:grpSpLocks/>
              </p:cNvGrpSpPr>
              <p:nvPr/>
            </p:nvGrpSpPr>
            <p:grpSpPr bwMode="auto">
              <a:xfrm>
                <a:off x="838200" y="2185198"/>
                <a:ext cx="2626806" cy="489892"/>
                <a:chOff x="533400" y="2255564"/>
                <a:chExt cx="2626806" cy="489892"/>
              </a:xfrm>
            </p:grpSpPr>
            <p:sp>
              <p:nvSpPr>
                <p:cNvPr id="26" name="Rounded Rectangle 25"/>
                <p:cNvSpPr/>
                <p:nvPr/>
              </p:nvSpPr>
              <p:spPr>
                <a:xfrm>
                  <a:off x="1143000" y="2255966"/>
                  <a:ext cx="1981201" cy="489490"/>
                </a:xfrm>
                <a:prstGeom prst="round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 b="1" dirty="0" err="1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rPr>
                    <a:t>ত্বর</a:t>
                  </a:r>
                  <a:r>
                    <a:rPr lang="bn-BD" sz="2400" b="1" dirty="0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rPr>
                    <a:t>ন</a:t>
                  </a:r>
                  <a:r>
                    <a:rPr lang="en-US" sz="2400" b="1" dirty="0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rPr>
                    <a:t> =  </a:t>
                  </a:r>
                  <a:r>
                    <a:rPr lang="en-US" sz="2400" b="1" dirty="0">
                      <a:solidFill>
                        <a:srgbClr val="FF0000"/>
                      </a:solidFill>
                      <a:latin typeface="Aparajita" pitchFamily="34" charset="0"/>
                      <a:cs typeface="Aparajita" pitchFamily="34" charset="0"/>
                    </a:rPr>
                    <a:t>5</a:t>
                  </a:r>
                  <a:r>
                    <a:rPr lang="en-US" sz="2400" b="1" dirty="0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rPr>
                    <a:t>  m/s</a:t>
                  </a:r>
                  <a:r>
                    <a:rPr lang="en-US" sz="2400" b="1" baseline="30000" dirty="0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rPr>
                    <a:t>2</a:t>
                  </a:r>
                  <a:r>
                    <a:rPr lang="en-US" sz="2400" b="1" dirty="0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7" name="Right Arrow 26"/>
                <p:cNvSpPr/>
                <p:nvPr/>
              </p:nvSpPr>
              <p:spPr>
                <a:xfrm>
                  <a:off x="533400" y="2437879"/>
                  <a:ext cx="533400" cy="228598"/>
                </a:xfrm>
                <a:prstGeom prst="rightArrow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400"/>
                </a:p>
              </p:txBody>
            </p:sp>
            <p:sp>
              <p:nvSpPr>
                <p:cNvPr id="34" name="Rounded Rectangle 25">
                  <a:extLst>
                    <a:ext uri="{FF2B5EF4-FFF2-40B4-BE49-F238E27FC236}">
                      <a16:creationId xmlns:a16="http://schemas.microsoft.com/office/drawing/2014/main" id="{3A6EA4C4-4328-4797-947D-CCD11AB9237C}"/>
                    </a:ext>
                  </a:extLst>
                </p:cNvPr>
                <p:cNvSpPr/>
                <p:nvPr/>
              </p:nvSpPr>
              <p:spPr>
                <a:xfrm>
                  <a:off x="1179005" y="2255564"/>
                  <a:ext cx="1981201" cy="489490"/>
                </a:xfrm>
                <a:prstGeom prst="round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 b="1" dirty="0" err="1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rPr>
                    <a:t>ত্বর</a:t>
                  </a:r>
                  <a:r>
                    <a:rPr lang="bn-BD" sz="2400" b="1" dirty="0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rPr>
                    <a:t>ন</a:t>
                  </a:r>
                  <a:r>
                    <a:rPr lang="en-US" sz="2400" b="1" dirty="0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rPr>
                    <a:t> =  </a:t>
                  </a:r>
                  <a:r>
                    <a:rPr lang="en-US" sz="2400" b="1" dirty="0">
                      <a:solidFill>
                        <a:srgbClr val="FF0000"/>
                      </a:solidFill>
                      <a:latin typeface="Aparajita" pitchFamily="34" charset="0"/>
                      <a:cs typeface="Aparajita" pitchFamily="34" charset="0"/>
                    </a:rPr>
                    <a:t>5</a:t>
                  </a:r>
                  <a:r>
                    <a:rPr lang="en-US" sz="2400" b="1" dirty="0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rPr>
                    <a:t>  m/s</a:t>
                  </a:r>
                  <a:r>
                    <a:rPr lang="en-US" sz="2400" b="1" baseline="30000" dirty="0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rPr>
                    <a:t>2</a:t>
                  </a:r>
                  <a:r>
                    <a:rPr lang="en-US" sz="2400" b="1" dirty="0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endParaRPr lang="en-US" sz="2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5" name="Right Arrow 26">
                  <a:extLst>
                    <a:ext uri="{FF2B5EF4-FFF2-40B4-BE49-F238E27FC236}">
                      <a16:creationId xmlns:a16="http://schemas.microsoft.com/office/drawing/2014/main" id="{65C1B39E-3D75-4A36-B0CA-16F76F95D37B}"/>
                    </a:ext>
                  </a:extLst>
                </p:cNvPr>
                <p:cNvSpPr/>
                <p:nvPr/>
              </p:nvSpPr>
              <p:spPr>
                <a:xfrm>
                  <a:off x="569405" y="2437477"/>
                  <a:ext cx="533400" cy="228598"/>
                </a:xfrm>
                <a:prstGeom prst="rightArrow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400"/>
                </a:p>
              </p:txBody>
            </p:sp>
          </p:grpSp>
          <p:sp>
            <p:nvSpPr>
              <p:cNvPr id="23" name="TextBox 7"/>
              <p:cNvSpPr txBox="1">
                <a:spLocks noChangeArrowheads="1"/>
              </p:cNvSpPr>
              <p:nvPr/>
            </p:nvSpPr>
            <p:spPr bwMode="auto">
              <a:xfrm>
                <a:off x="-147107" y="2185599"/>
                <a:ext cx="956732" cy="448689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b="1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বল</a:t>
                </a:r>
                <a:r>
                  <a:rPr lang="en-US" sz="2400" b="1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20</a:t>
                </a:r>
                <a:r>
                  <a:rPr lang="en-US" sz="2400" b="1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N</a:t>
                </a: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3338180" y="2481812"/>
                <a:ext cx="31942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14"/>
              <p:cNvSpPr txBox="1">
                <a:spLocks noChangeArrowheads="1"/>
              </p:cNvSpPr>
              <p:nvPr/>
            </p:nvSpPr>
            <p:spPr bwMode="auto">
              <a:xfrm>
                <a:off x="3670444" y="2226400"/>
                <a:ext cx="1670756" cy="448689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       </a:t>
                </a:r>
                <a:r>
                  <a:rPr lang="bn-BD" sz="2400" b="1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ভর</a:t>
                </a:r>
                <a:r>
                  <a:rPr lang="en-US" sz="2400" b="1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= </a:t>
                </a:r>
                <a:r>
                  <a:rPr lang="en-US" sz="2400" b="1" dirty="0" err="1">
                    <a:solidFill>
                      <a:srgbClr val="FF0000"/>
                    </a:solidFill>
                  </a:rPr>
                  <a:t>কত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 ? </a:t>
                </a:r>
              </a:p>
            </p:txBody>
          </p:sp>
          <p:sp>
            <p:nvSpPr>
              <p:cNvPr id="36" name="TextBox 7">
                <a:extLst>
                  <a:ext uri="{FF2B5EF4-FFF2-40B4-BE49-F238E27FC236}">
                    <a16:creationId xmlns:a16="http://schemas.microsoft.com/office/drawing/2014/main" id="{E24CE272-E14C-4E2E-B842-1B6FA6703F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11102" y="2185197"/>
                <a:ext cx="956732" cy="448689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b="1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বল</a:t>
                </a:r>
                <a:r>
                  <a:rPr lang="en-US" sz="2400" b="1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20</a:t>
                </a:r>
                <a:r>
                  <a:rPr lang="en-US" sz="2400" b="1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N</a:t>
                </a:r>
              </a:p>
            </p:txBody>
          </p:sp>
        </p:grpSp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1596656" y="3421463"/>
              <a:ext cx="5779516" cy="500837"/>
              <a:chOff x="-279769" y="2194107"/>
              <a:chExt cx="5779516" cy="500837"/>
            </a:xfrm>
          </p:grpSpPr>
          <p:grpSp>
            <p:nvGrpSpPr>
              <p:cNvPr id="16" name="Group 17"/>
              <p:cNvGrpSpPr>
                <a:grpSpLocks/>
              </p:cNvGrpSpPr>
              <p:nvPr/>
            </p:nvGrpSpPr>
            <p:grpSpPr bwMode="auto">
              <a:xfrm>
                <a:off x="920398" y="2206903"/>
                <a:ext cx="2624930" cy="458710"/>
                <a:chOff x="615598" y="2277269"/>
                <a:chExt cx="2624930" cy="458710"/>
              </a:xfrm>
            </p:grpSpPr>
            <p:sp>
              <p:nvSpPr>
                <p:cNvPr id="20" name="Rounded Rectangle 19"/>
                <p:cNvSpPr/>
                <p:nvPr/>
              </p:nvSpPr>
              <p:spPr>
                <a:xfrm>
                  <a:off x="1171575" y="2278783"/>
                  <a:ext cx="1981200" cy="457196"/>
                </a:xfrm>
                <a:prstGeom prst="round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 b="1" dirty="0" err="1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ভর</a:t>
                  </a:r>
                  <a:r>
                    <a:rPr lang="en-US" sz="2400" b="1" dirty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=</a:t>
                  </a:r>
                  <a:r>
                    <a:rPr lang="en-US" sz="2400" b="1" dirty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rPr>
                    <a:t>5</a:t>
                  </a:r>
                  <a:r>
                    <a:rPr lang="en-US" sz="2400" b="1" dirty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Kg</a:t>
                  </a:r>
                </a:p>
              </p:txBody>
            </p:sp>
            <p:sp>
              <p:nvSpPr>
                <p:cNvPr id="21" name="Right Arrow 20"/>
                <p:cNvSpPr/>
                <p:nvPr/>
              </p:nvSpPr>
              <p:spPr>
                <a:xfrm>
                  <a:off x="615598" y="2437645"/>
                  <a:ext cx="555978" cy="228598"/>
                </a:xfrm>
                <a:prstGeom prst="right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400"/>
                </a:p>
              </p:txBody>
            </p:sp>
            <p:sp>
              <p:nvSpPr>
                <p:cNvPr id="37" name="Rounded Rectangle 19">
                  <a:extLst>
                    <a:ext uri="{FF2B5EF4-FFF2-40B4-BE49-F238E27FC236}">
                      <a16:creationId xmlns:a16="http://schemas.microsoft.com/office/drawing/2014/main" id="{1C304575-4421-4C2A-B183-C769C4CF0270}"/>
                    </a:ext>
                  </a:extLst>
                </p:cNvPr>
                <p:cNvSpPr/>
                <p:nvPr/>
              </p:nvSpPr>
              <p:spPr>
                <a:xfrm>
                  <a:off x="1207969" y="2277269"/>
                  <a:ext cx="1981200" cy="457196"/>
                </a:xfrm>
                <a:prstGeom prst="round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 b="1" dirty="0" err="1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ভর</a:t>
                  </a:r>
                  <a:r>
                    <a:rPr lang="en-US" sz="2400" b="1" dirty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=</a:t>
                  </a:r>
                  <a:r>
                    <a:rPr lang="en-US" sz="2400" b="1" dirty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rPr>
                    <a:t>5</a:t>
                  </a:r>
                  <a:r>
                    <a:rPr lang="en-US" sz="2400" b="1" dirty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Kg</a:t>
                  </a:r>
                </a:p>
              </p:txBody>
            </p:sp>
            <p:sp>
              <p:nvSpPr>
                <p:cNvPr id="38" name="Right Arrow 20">
                  <a:extLst>
                    <a:ext uri="{FF2B5EF4-FFF2-40B4-BE49-F238E27FC236}">
                      <a16:creationId xmlns:a16="http://schemas.microsoft.com/office/drawing/2014/main" id="{13C63DF2-7BFA-49B1-ADCE-F08E938AB791}"/>
                    </a:ext>
                  </a:extLst>
                </p:cNvPr>
                <p:cNvSpPr/>
                <p:nvPr/>
              </p:nvSpPr>
              <p:spPr>
                <a:xfrm>
                  <a:off x="651992" y="2436131"/>
                  <a:ext cx="555978" cy="228598"/>
                </a:xfrm>
                <a:prstGeom prst="right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400"/>
                </a:p>
              </p:txBody>
            </p:sp>
            <p:sp>
              <p:nvSpPr>
                <p:cNvPr id="41" name="Rounded Rectangle 19">
                  <a:extLst>
                    <a:ext uri="{FF2B5EF4-FFF2-40B4-BE49-F238E27FC236}">
                      <a16:creationId xmlns:a16="http://schemas.microsoft.com/office/drawing/2014/main" id="{31D314B8-4B23-4EA5-B80A-ADDD0CB160DE}"/>
                    </a:ext>
                  </a:extLst>
                </p:cNvPr>
                <p:cNvSpPr/>
                <p:nvPr/>
              </p:nvSpPr>
              <p:spPr>
                <a:xfrm>
                  <a:off x="1259328" y="2277951"/>
                  <a:ext cx="1981200" cy="457196"/>
                </a:xfrm>
                <a:prstGeom prst="round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 b="1" dirty="0" err="1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ভর</a:t>
                  </a:r>
                  <a:r>
                    <a:rPr lang="en-US" sz="2400" b="1" dirty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=</a:t>
                  </a:r>
                  <a:r>
                    <a:rPr lang="en-US" sz="2400" b="1" dirty="0">
                      <a:solidFill>
                        <a:srgbClr val="00B050"/>
                      </a:solidFill>
                      <a:latin typeface="Times New Roman" pitchFamily="18" charset="0"/>
                      <a:cs typeface="Times New Roman" pitchFamily="18" charset="0"/>
                    </a:rPr>
                    <a:t>5</a:t>
                  </a:r>
                  <a:r>
                    <a:rPr lang="en-US" sz="2400" b="1" dirty="0">
                      <a:solidFill>
                        <a:srgbClr val="00B050"/>
                      </a:solidFill>
                      <a:latin typeface="NikoshBAN" pitchFamily="2" charset="0"/>
                      <a:cs typeface="NikoshBAN" pitchFamily="2" charset="0"/>
                    </a:rPr>
                    <a:t> Kg</a:t>
                  </a:r>
                </a:p>
              </p:txBody>
            </p:sp>
            <p:sp>
              <p:nvSpPr>
                <p:cNvPr id="42" name="Right Arrow 20">
                  <a:extLst>
                    <a:ext uri="{FF2B5EF4-FFF2-40B4-BE49-F238E27FC236}">
                      <a16:creationId xmlns:a16="http://schemas.microsoft.com/office/drawing/2014/main" id="{EA7471BF-4DCE-46B2-8740-C02A1560B6BF}"/>
                    </a:ext>
                  </a:extLst>
                </p:cNvPr>
                <p:cNvSpPr/>
                <p:nvPr/>
              </p:nvSpPr>
              <p:spPr>
                <a:xfrm>
                  <a:off x="703351" y="2436813"/>
                  <a:ext cx="555978" cy="228598"/>
                </a:xfrm>
                <a:prstGeom prst="right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400"/>
                </a:p>
              </p:txBody>
            </p:sp>
          </p:grpSp>
          <p:sp>
            <p:nvSpPr>
              <p:cNvPr id="17" name="TextBox 18"/>
              <p:cNvSpPr txBox="1">
                <a:spLocks noChangeArrowheads="1"/>
              </p:cNvSpPr>
              <p:nvPr/>
            </p:nvSpPr>
            <p:spPr bwMode="auto">
              <a:xfrm>
                <a:off x="-279769" y="2257233"/>
                <a:ext cx="1200166" cy="43771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b="1" dirty="0" err="1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বল</a:t>
                </a:r>
                <a:r>
                  <a:rPr lang="en-US" sz="2400" b="1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b="1" dirty="0">
                    <a:solidFill>
                      <a:srgbClr val="00B050"/>
                    </a:solidFill>
                  </a:rPr>
                  <a:t>= </a:t>
                </a:r>
                <a:r>
                  <a:rPr lang="en-US" sz="2400" b="1" dirty="0" err="1">
                    <a:solidFill>
                      <a:srgbClr val="00B050"/>
                    </a:solidFill>
                  </a:rPr>
                  <a:t>কত</a:t>
                </a:r>
                <a:r>
                  <a:rPr lang="en-US" sz="2400" b="1" dirty="0">
                    <a:solidFill>
                      <a:srgbClr val="00B050"/>
                    </a:solidFill>
                  </a:rPr>
                  <a:t> ?</a:t>
                </a:r>
              </a:p>
            </p:txBody>
          </p:sp>
          <p:cxnSp>
            <p:nvCxnSpPr>
              <p:cNvPr id="18" name="Straight Arrow Connector 17"/>
              <p:cNvCxnSpPr>
                <a:cxnSpLocks/>
              </p:cNvCxnSpPr>
              <p:nvPr/>
            </p:nvCxnSpPr>
            <p:spPr>
              <a:xfrm>
                <a:off x="3469474" y="2441011"/>
                <a:ext cx="332263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20"/>
              <p:cNvSpPr txBox="1">
                <a:spLocks noChangeArrowheads="1"/>
              </p:cNvSpPr>
              <p:nvPr/>
            </p:nvSpPr>
            <p:spPr bwMode="auto">
              <a:xfrm>
                <a:off x="3777631" y="2194107"/>
                <a:ext cx="1670757" cy="37935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 dirty="0">
                    <a:latin typeface="NikoshBAN" pitchFamily="2" charset="0"/>
                    <a:cs typeface="NikoshBAN" pitchFamily="2" charset="0"/>
                  </a:rPr>
                  <a:t>      </a:t>
                </a:r>
                <a:r>
                  <a:rPr lang="en-US" sz="2000" b="1" dirty="0" err="1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ত্বরন</a:t>
                </a:r>
                <a:r>
                  <a:rPr lang="en-US" sz="2000" b="1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b="1" dirty="0">
                    <a:solidFill>
                      <a:srgbClr val="00B050"/>
                    </a:solidFill>
                  </a:rPr>
                  <a:t>= 2 m/s</a:t>
                </a:r>
                <a:r>
                  <a:rPr lang="en-US" sz="2000" b="1" baseline="30000" dirty="0">
                    <a:solidFill>
                      <a:srgbClr val="00B050"/>
                    </a:solidFill>
                  </a:rPr>
                  <a:t>2</a:t>
                </a:r>
              </a:p>
            </p:txBody>
          </p:sp>
          <p:sp>
            <p:nvSpPr>
              <p:cNvPr id="40" name="TextBox 18">
                <a:extLst>
                  <a:ext uri="{FF2B5EF4-FFF2-40B4-BE49-F238E27FC236}">
                    <a16:creationId xmlns:a16="http://schemas.microsoft.com/office/drawing/2014/main" id="{E0C33B60-C981-48ED-81C4-121EA5C99C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243375" y="2255719"/>
                <a:ext cx="1200166" cy="43771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b="1" dirty="0" err="1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বল</a:t>
                </a:r>
                <a:r>
                  <a:rPr lang="en-US" sz="2400" b="1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b="1" dirty="0">
                    <a:solidFill>
                      <a:srgbClr val="00B050"/>
                    </a:solidFill>
                  </a:rPr>
                  <a:t>= </a:t>
                </a:r>
                <a:r>
                  <a:rPr lang="en-US" sz="2400" b="1" dirty="0" err="1">
                    <a:solidFill>
                      <a:srgbClr val="00B050"/>
                    </a:solidFill>
                  </a:rPr>
                  <a:t>কত</a:t>
                </a:r>
                <a:r>
                  <a:rPr lang="en-US" sz="2400" b="1" dirty="0">
                    <a:solidFill>
                      <a:srgbClr val="00B050"/>
                    </a:solidFill>
                  </a:rPr>
                  <a:t> ?</a:t>
                </a:r>
              </a:p>
            </p:txBody>
          </p:sp>
          <p:sp>
            <p:nvSpPr>
              <p:cNvPr id="43" name="TextBox 20">
                <a:extLst>
                  <a:ext uri="{FF2B5EF4-FFF2-40B4-BE49-F238E27FC236}">
                    <a16:creationId xmlns:a16="http://schemas.microsoft.com/office/drawing/2014/main" id="{744CB95C-FA29-49F2-B640-96382C227C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28990" y="2194789"/>
                <a:ext cx="1670757" cy="379350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 dirty="0">
                    <a:latin typeface="NikoshBAN" pitchFamily="2" charset="0"/>
                    <a:cs typeface="NikoshBAN" pitchFamily="2" charset="0"/>
                  </a:rPr>
                  <a:t>      </a:t>
                </a:r>
                <a:r>
                  <a:rPr lang="en-US" sz="2000" b="1" dirty="0" err="1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ত্বরন</a:t>
                </a:r>
                <a:r>
                  <a:rPr lang="en-US" sz="2000" b="1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b="1" dirty="0">
                    <a:solidFill>
                      <a:srgbClr val="00B050"/>
                    </a:solidFill>
                  </a:rPr>
                  <a:t>= 2 m/s</a:t>
                </a:r>
                <a:r>
                  <a:rPr lang="en-US" sz="2000" b="1" baseline="30000" dirty="0">
                    <a:solidFill>
                      <a:srgbClr val="00B050"/>
                    </a:solidFill>
                  </a:rPr>
                  <a:t>2</a:t>
                </a:r>
              </a:p>
            </p:txBody>
          </p:sp>
          <p:sp>
            <p:nvSpPr>
              <p:cNvPr id="44" name="TextBox 18">
                <a:extLst>
                  <a:ext uri="{FF2B5EF4-FFF2-40B4-BE49-F238E27FC236}">
                    <a16:creationId xmlns:a16="http://schemas.microsoft.com/office/drawing/2014/main" id="{5CDC0AC7-08BA-4706-B164-6E48951EA9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92016" y="2256401"/>
                <a:ext cx="1200166" cy="437711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b="1" dirty="0" err="1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বল</a:t>
                </a:r>
                <a:r>
                  <a:rPr lang="en-US" sz="2400" b="1" dirty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b="1" dirty="0">
                    <a:solidFill>
                      <a:srgbClr val="00B050"/>
                    </a:solidFill>
                  </a:rPr>
                  <a:t>= </a:t>
                </a:r>
                <a:r>
                  <a:rPr lang="en-US" sz="2400" b="1" dirty="0" err="1">
                    <a:solidFill>
                      <a:srgbClr val="00B050"/>
                    </a:solidFill>
                  </a:rPr>
                  <a:t>কত</a:t>
                </a:r>
                <a:r>
                  <a:rPr lang="en-US" sz="2400" b="1" dirty="0">
                    <a:solidFill>
                      <a:srgbClr val="00B050"/>
                    </a:solidFill>
                  </a:rPr>
                  <a:t> ?</a:t>
                </a: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1638300" y="4968276"/>
              <a:ext cx="5351103" cy="810705"/>
              <a:chOff x="-266700" y="1931944"/>
              <a:chExt cx="5351103" cy="810705"/>
            </a:xfrm>
          </p:grpSpPr>
          <p:grpSp>
            <p:nvGrpSpPr>
              <p:cNvPr id="10" name="Group 24"/>
              <p:cNvGrpSpPr>
                <a:grpSpLocks/>
              </p:cNvGrpSpPr>
              <p:nvPr/>
            </p:nvGrpSpPr>
            <p:grpSpPr bwMode="auto">
              <a:xfrm>
                <a:off x="886421" y="1931944"/>
                <a:ext cx="2562379" cy="527569"/>
                <a:chOff x="581621" y="2002310"/>
                <a:chExt cx="2562379" cy="527569"/>
              </a:xfrm>
            </p:grpSpPr>
            <p:sp>
              <p:nvSpPr>
                <p:cNvPr id="14" name="Rounded Rectangle 13"/>
                <p:cNvSpPr/>
                <p:nvPr/>
              </p:nvSpPr>
              <p:spPr>
                <a:xfrm>
                  <a:off x="1116047" y="2002310"/>
                  <a:ext cx="1981198" cy="527569"/>
                </a:xfrm>
                <a:prstGeom prst="round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 b="1" dirty="0" err="1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rPr>
                    <a:t>ভর</a:t>
                  </a:r>
                  <a:r>
                    <a:rPr lang="en-US" sz="2400" b="1" dirty="0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2400" b="1" dirty="0">
                      <a:solidFill>
                        <a:srgbClr val="FF0000"/>
                      </a:solidFill>
                    </a:rPr>
                    <a:t>= </a:t>
                  </a:r>
                  <a:r>
                    <a:rPr lang="en-US" sz="2400" b="1" dirty="0" err="1">
                      <a:solidFill>
                        <a:srgbClr val="FF0000"/>
                      </a:solidFill>
                    </a:rPr>
                    <a:t>কত</a:t>
                  </a:r>
                  <a:r>
                    <a:rPr lang="en-US" sz="2400" b="1" dirty="0">
                      <a:solidFill>
                        <a:srgbClr val="FF0000"/>
                      </a:solidFill>
                    </a:rPr>
                    <a:t> ?      </a:t>
                  </a:r>
                </a:p>
              </p:txBody>
            </p:sp>
            <p:sp>
              <p:nvSpPr>
                <p:cNvPr id="15" name="Right Arrow 14"/>
                <p:cNvSpPr/>
                <p:nvPr/>
              </p:nvSpPr>
              <p:spPr>
                <a:xfrm>
                  <a:off x="581621" y="2174619"/>
                  <a:ext cx="533400" cy="228598"/>
                </a:xfrm>
                <a:prstGeom prst="rightArrow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400" dirty="0"/>
                </a:p>
              </p:txBody>
            </p:sp>
            <p:sp>
              <p:nvSpPr>
                <p:cNvPr id="45" name="Rounded Rectangle 13">
                  <a:extLst>
                    <a:ext uri="{FF2B5EF4-FFF2-40B4-BE49-F238E27FC236}">
                      <a16:creationId xmlns:a16="http://schemas.microsoft.com/office/drawing/2014/main" id="{81B0001B-E083-4AD9-B2B2-5CC3F9613D9A}"/>
                    </a:ext>
                  </a:extLst>
                </p:cNvPr>
                <p:cNvSpPr/>
                <p:nvPr/>
              </p:nvSpPr>
              <p:spPr>
                <a:xfrm>
                  <a:off x="1162802" y="2002310"/>
                  <a:ext cx="1981198" cy="527569"/>
                </a:xfrm>
                <a:prstGeom prst="round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 b="1" dirty="0" err="1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rPr>
                    <a:t>ভর</a:t>
                  </a:r>
                  <a:r>
                    <a:rPr lang="en-US" sz="2400" b="1" dirty="0">
                      <a:solidFill>
                        <a:srgbClr val="FF0000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2400" b="1" dirty="0">
                      <a:solidFill>
                        <a:srgbClr val="FF0000"/>
                      </a:solidFill>
                    </a:rPr>
                    <a:t>= </a:t>
                  </a:r>
                  <a:r>
                    <a:rPr lang="en-US" sz="2400" b="1" dirty="0" err="1">
                      <a:solidFill>
                        <a:srgbClr val="FF0000"/>
                      </a:solidFill>
                    </a:rPr>
                    <a:t>কত</a:t>
                  </a:r>
                  <a:r>
                    <a:rPr lang="en-US" sz="2400" b="1" dirty="0">
                      <a:solidFill>
                        <a:srgbClr val="FF0000"/>
                      </a:solidFill>
                    </a:rPr>
                    <a:t> ?      </a:t>
                  </a:r>
                </a:p>
              </p:txBody>
            </p:sp>
            <p:sp>
              <p:nvSpPr>
                <p:cNvPr id="46" name="Right Arrow 14">
                  <a:extLst>
                    <a:ext uri="{FF2B5EF4-FFF2-40B4-BE49-F238E27FC236}">
                      <a16:creationId xmlns:a16="http://schemas.microsoft.com/office/drawing/2014/main" id="{45C7FB23-9FE4-4E4C-9F4A-32E80752915A}"/>
                    </a:ext>
                  </a:extLst>
                </p:cNvPr>
                <p:cNvSpPr/>
                <p:nvPr/>
              </p:nvSpPr>
              <p:spPr>
                <a:xfrm>
                  <a:off x="628376" y="2174619"/>
                  <a:ext cx="533400" cy="228598"/>
                </a:xfrm>
                <a:prstGeom prst="rightArrow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400" dirty="0"/>
                </a:p>
              </p:txBody>
            </p:sp>
          </p:grpSp>
          <p:sp>
            <p:nvSpPr>
              <p:cNvPr id="11" name="TextBox 25"/>
              <p:cNvSpPr txBox="1">
                <a:spLocks noChangeArrowheads="1"/>
              </p:cNvSpPr>
              <p:nvPr/>
            </p:nvSpPr>
            <p:spPr bwMode="auto">
              <a:xfrm>
                <a:off x="-266700" y="1931944"/>
                <a:ext cx="1088192" cy="4377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b="1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বল</a:t>
                </a:r>
                <a:r>
                  <a:rPr lang="en-US" sz="2400" b="1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30 </a:t>
                </a:r>
                <a:r>
                  <a:rPr lang="en-US" sz="2400" b="1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N</a:t>
                </a: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>
                <a:off x="3338180" y="2237420"/>
                <a:ext cx="332263" cy="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27"/>
              <p:cNvSpPr txBox="1">
                <a:spLocks noChangeArrowheads="1"/>
              </p:cNvSpPr>
              <p:nvPr/>
            </p:nvSpPr>
            <p:spPr bwMode="auto">
              <a:xfrm>
                <a:off x="3800415" y="1954768"/>
                <a:ext cx="1283988" cy="787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b="1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400" b="1" dirty="0" err="1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ত্বরন</a:t>
                </a:r>
                <a:r>
                  <a:rPr lang="en-US" sz="2400" b="1" dirty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400" b="1" dirty="0">
                    <a:solidFill>
                      <a:schemeClr val="bg1"/>
                    </a:solidFill>
                  </a:rPr>
                  <a:t>5m/s</a:t>
                </a:r>
                <a:r>
                  <a:rPr lang="en-US" sz="2400" b="1" baseline="30000" dirty="0">
                    <a:solidFill>
                      <a:schemeClr val="bg1"/>
                    </a:solidFill>
                  </a:rPr>
                  <a:t>2</a:t>
                </a:r>
              </a:p>
              <a:p>
                <a:pPr eaLnBrk="1" hangingPunct="1"/>
                <a:endParaRPr lang="en-US" sz="2400" b="1" dirty="0"/>
              </a:p>
            </p:txBody>
          </p:sp>
          <p:sp>
            <p:nvSpPr>
              <p:cNvPr id="47" name="TextBox 25">
                <a:extLst>
                  <a:ext uri="{FF2B5EF4-FFF2-40B4-BE49-F238E27FC236}">
                    <a16:creationId xmlns:a16="http://schemas.microsoft.com/office/drawing/2014/main" id="{59297B83-8EEC-4D69-8B75-ED15B2C5F3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219945" y="1931944"/>
                <a:ext cx="1088192" cy="4377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Schoolbook" pitchFamily="18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400" b="1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বল</a:t>
                </a:r>
                <a:r>
                  <a:rPr lang="en-US" sz="2400" b="1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30 </a:t>
                </a:r>
                <a:r>
                  <a:rPr lang="en-US" sz="2400" b="1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N</a:t>
                </a:r>
              </a:p>
            </p:txBody>
          </p:sp>
        </p:grpSp>
      </p:grpSp>
      <p:sp>
        <p:nvSpPr>
          <p:cNvPr id="39" name="Rectangle 38"/>
          <p:cNvSpPr/>
          <p:nvPr/>
        </p:nvSpPr>
        <p:spPr>
          <a:xfrm>
            <a:off x="6131766" y="5244162"/>
            <a:ext cx="2555033" cy="5323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ত্বরন</a:t>
            </a:r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= 2 m/s</a:t>
            </a:r>
            <a:r>
              <a:rPr lang="en-US" sz="2800" b="1" baseline="30000" dirty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94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675467"/>
            <a:ext cx="8153400" cy="3450696"/>
          </a:xfrm>
          <a:solidFill>
            <a:srgbClr val="FFFF00"/>
          </a:solidFill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bn-BD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নিউটনের ১ম সুত্রটি বিবৃত কর।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নিউটনের ৩য়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একটা উদাহরণ দাও।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bn-BD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 বস্তুর ভর </a:t>
            </a:r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10kg,</a:t>
            </a:r>
            <a:r>
              <a:rPr lang="bn-BD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বস্তুর উপর </a:t>
            </a:r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100kg </a:t>
            </a:r>
            <a:r>
              <a:rPr lang="bn-BD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প্রয়োগ করা হলে,ত্বর</a:t>
            </a:r>
            <a:r>
              <a:rPr lang="en-US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ণ </a:t>
            </a:r>
            <a:r>
              <a:rPr lang="bn-BD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কত হবে?</a:t>
            </a:r>
          </a:p>
          <a:p>
            <a:pPr>
              <a:buFont typeface="Wingdings" pitchFamily="2" charset="2"/>
              <a:buChar char="§"/>
            </a:pPr>
            <a:endParaRPr lang="en-US" sz="2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CC00"/>
          </a:solidFill>
          <a:ln w="28575"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en-US" sz="72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7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684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bn-BD" b="1" dirty="0">
                <a:latin typeface="NikoshBAN" pitchFamily="2" charset="0"/>
              </a:rPr>
              <a:t>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একটি গাড়ী স্থির অবস্থান থেকে যাত্রা শুরু করে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s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পরে বেগ বৃদ্ধি পেয়ে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35 </a:t>
            </a:r>
            <a:r>
              <a:rPr lang="en-US" sz="4000" b="1" dirty="0"/>
              <a:t>m/s</a:t>
            </a:r>
            <a:r>
              <a:rPr lang="en-US" sz="4000" b="1" baseline="30000" dirty="0"/>
              <a:t>2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হলে বস্তুর ত্বরণ কত হবে?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s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পরে  বস্তুটি কত দুরত্ব অতিক্রম করবে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? </a:t>
            </a:r>
            <a:endParaRPr lang="en-US" sz="4000" b="1" baseline="300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Clr>
                <a:srgbClr val="C00000"/>
              </a:buClr>
              <a:buNone/>
            </a:pP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5400" b="1" dirty="0">
              <a:latin typeface="NikoshBAN" pitchFamily="2" charset="0"/>
              <a:cs typeface="NikoshBAN" pitchFamily="2" charset="0"/>
            </a:endParaRPr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5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ড়ি</a:t>
            </a:r>
            <a:r>
              <a:rPr lang="bn-BD" sz="5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 কাজ</a:t>
            </a:r>
            <a:r>
              <a:rPr lang="en-US" sz="54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736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6B03405-7833-48CE-AF39-7F68979E4F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50" y="76200"/>
            <a:ext cx="7308850" cy="5962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C4D754-B606-4195-8289-92AD5D8802AA}"/>
              </a:ext>
            </a:extLst>
          </p:cNvPr>
          <p:cNvSpPr txBox="1"/>
          <p:nvPr/>
        </p:nvSpPr>
        <p:spPr>
          <a:xfrm>
            <a:off x="0" y="3429000"/>
            <a:ext cx="9144000" cy="36317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>
                <a:solidFill>
                  <a:srgbClr val="0070C0"/>
                </a:solidFill>
              </a:rPr>
              <a:t>সকলকে</a:t>
            </a:r>
            <a:r>
              <a:rPr lang="en-US" sz="11500" b="1" dirty="0">
                <a:solidFill>
                  <a:srgbClr val="0070C0"/>
                </a:solidFill>
              </a:rPr>
              <a:t> </a:t>
            </a:r>
            <a:r>
              <a:rPr lang="en-US" sz="11500" b="1" dirty="0" err="1">
                <a:solidFill>
                  <a:srgbClr val="0070C0"/>
                </a:solidFill>
              </a:rPr>
              <a:t>ধন্যবাদ</a:t>
            </a:r>
            <a:r>
              <a:rPr lang="en-US" sz="11500" b="1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800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3159696"/>
            <a:ext cx="4572000" cy="5386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11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0550" y="304800"/>
            <a:ext cx="74676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             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4343400" cy="3581399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085" y="304800"/>
            <a:ext cx="4231316" cy="3581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1295400" y="4038600"/>
            <a:ext cx="327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স্যার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আইজ্যাক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নিউটন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4038600"/>
            <a:ext cx="26479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স্যার আইজ্যাক </a:t>
            </a:r>
            <a:r>
              <a:rPr lang="bn-BD" sz="4000" b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নিউটন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93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0" y="2286000"/>
            <a:ext cx="1028700" cy="685800"/>
          </a:xfrm>
          <a:prstGeom prst="ellipse">
            <a:avLst/>
          </a:prstGeom>
          <a:solidFill>
            <a:srgbClr val="FF000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miley Face 2"/>
          <p:cNvSpPr/>
          <p:nvPr/>
        </p:nvSpPr>
        <p:spPr>
          <a:xfrm>
            <a:off x="5334000" y="3505200"/>
            <a:ext cx="1066800" cy="990600"/>
          </a:xfrm>
          <a:prstGeom prst="smileyFac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1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6 -0.11658 C 0.23142 -0.11658 0.34583 0.01689 0.34583 0.18205 C 0.34583 0.34814 0.23142 0.483 0.09166 0.483 C -0.04896 0.483 -0.1625 0.34814 -0.1625 0.18205 C -0.1625 0.01689 -0.04896 -0.11658 0.09166 -0.11658 Z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9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329138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85789" y="2674938"/>
            <a:ext cx="6772422" cy="2514600"/>
          </a:xfr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নিউটনের গতি</a:t>
            </a:r>
            <a:r>
              <a:rPr lang="en-US" sz="6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বিষয়ক</a:t>
            </a:r>
            <a:r>
              <a:rPr lang="en-US" sz="6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সূত্রাবলী</a:t>
            </a:r>
            <a:endParaRPr lang="en-US" sz="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B93E73-672C-491C-9E14-79A44617CF33}"/>
              </a:ext>
            </a:extLst>
          </p:cNvPr>
          <p:cNvSpPr txBox="1"/>
          <p:nvPr/>
        </p:nvSpPr>
        <p:spPr>
          <a:xfrm>
            <a:off x="877400" y="718942"/>
            <a:ext cx="6934200" cy="1323439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>
                <a:solidFill>
                  <a:srgbClr val="0070C0"/>
                </a:solidFill>
              </a:rPr>
              <a:t>আজকের</a:t>
            </a:r>
            <a:r>
              <a:rPr lang="en-US" sz="8000" b="1" dirty="0">
                <a:solidFill>
                  <a:srgbClr val="0070C0"/>
                </a:solidFill>
              </a:rPr>
              <a:t> </a:t>
            </a:r>
            <a:r>
              <a:rPr lang="en-US" sz="8000" b="1" dirty="0" err="1">
                <a:solidFill>
                  <a:srgbClr val="0070C0"/>
                </a:solidFill>
              </a:rPr>
              <a:t>পাঠ</a:t>
            </a:r>
            <a:r>
              <a:rPr lang="en-US" sz="8000" b="1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404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09800"/>
            <a:ext cx="8229600" cy="4525963"/>
          </a:xfrm>
          <a:solidFill>
            <a:srgbClr val="0070C0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lvl="0">
              <a:buClr>
                <a:srgbClr val="C00000"/>
              </a:buClr>
            </a:pPr>
            <a:r>
              <a:rPr lang="bn-BD" sz="2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স্থিতি ও গতি  ও ত্বরন কাকে বলে বলতে পারবে।</a:t>
            </a:r>
          </a:p>
          <a:p>
            <a:pPr lvl="0">
              <a:buClr>
                <a:srgbClr val="C00000"/>
              </a:buClr>
            </a:pPr>
            <a:r>
              <a:rPr lang="bn-BD" sz="2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নিউটনের গতির</a:t>
            </a:r>
            <a:r>
              <a:rPr lang="en-US" sz="2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সূত্রাবলী বলতে ও লিখতে পারবে।</a:t>
            </a:r>
            <a:endParaRPr lang="en-US" sz="2800" dirty="0">
              <a:solidFill>
                <a:srgbClr val="FFFF00"/>
              </a:solidFill>
            </a:endParaRPr>
          </a:p>
          <a:p>
            <a:pPr lvl="0">
              <a:buClr>
                <a:srgbClr val="C00000"/>
              </a:buClr>
            </a:pPr>
            <a:r>
              <a:rPr lang="bn-BD" sz="2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নিউটনের গতির</a:t>
            </a:r>
            <a:r>
              <a:rPr lang="en-US" sz="2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সূত্র</a:t>
            </a:r>
            <a:r>
              <a:rPr lang="en-US" sz="2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ব্যবহার করে গাণিতিক সমস্যা সমাধান করতে পারবে।</a:t>
            </a:r>
            <a:endParaRPr lang="en-US" sz="2800" dirty="0">
              <a:solidFill>
                <a:srgbClr val="FFFF00"/>
              </a:solidFill>
            </a:endParaRPr>
          </a:p>
          <a:p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3900" y="533400"/>
            <a:ext cx="7696200" cy="1173163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/>
            <a:r>
              <a:rPr lang="bn-BD" sz="6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2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75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30719" y="3810000"/>
            <a:ext cx="990600" cy="1828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3810000"/>
            <a:ext cx="1143000" cy="181462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30719" y="1676400"/>
            <a:ext cx="990600" cy="1600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1676400"/>
            <a:ext cx="1143000" cy="1600200"/>
          </a:xfrm>
          <a:prstGeom prst="rect">
            <a:avLst/>
          </a:prstGeom>
          <a:solidFill>
            <a:srgbClr val="D68918"/>
          </a:solidFill>
          <a:ln>
            <a:solidFill>
              <a:srgbClr val="D689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0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7125 0.00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25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Rafi\Desktop\sir\images\edu_newton_imbalforce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7696200" cy="2638425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3352800" y="990600"/>
            <a:ext cx="762000" cy="1143000"/>
          </a:xfrm>
          <a:prstGeom prst="rect">
            <a:avLst/>
          </a:prstGeom>
          <a:solidFill>
            <a:srgbClr val="D68918">
              <a:alpha val="89804"/>
            </a:srgb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114800" y="29744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9744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15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84583 0.02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292" y="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116325"/>
              </p:ext>
            </p:extLst>
          </p:nvPr>
        </p:nvGraphicFramePr>
        <p:xfrm>
          <a:off x="152400" y="3371850"/>
          <a:ext cx="8534400" cy="3028950"/>
        </p:xfrm>
        <a:graphic>
          <a:graphicData uri="http://schemas.openxmlformats.org/drawingml/2006/table">
            <a:tbl>
              <a:tblPr/>
              <a:tblGrid>
                <a:gridCol w="853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0">
                <a:tc>
                  <a:txBody>
                    <a:bodyPr/>
                    <a:lstStyle/>
                    <a:p>
                      <a:r>
                        <a:rPr lang="en-US" sz="3600" b="1" dirty="0">
                          <a:latin typeface="helvetica,geneva,arial"/>
                        </a:rPr>
                        <a:t> </a:t>
                      </a:r>
                      <a:r>
                        <a:rPr lang="en-US" sz="3600" b="1" u="sng" dirty="0">
                          <a:solidFill>
                            <a:srgbClr val="FF0000"/>
                          </a:solidFill>
                          <a:latin typeface="helvetica,geneva,arial"/>
                        </a:rPr>
                        <a:t>Newton’s Law of Motion:</a:t>
                      </a:r>
                    </a:p>
                    <a:p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helvetica,geneva,arial"/>
                        </a:rPr>
                        <a:t>Every object in a state of uniform motion tends to remain in that state of motion unless an external force is applied to it. 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142875" marR="142875" marT="142875" marB="142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35255"/>
            <a:ext cx="8534400" cy="3028950"/>
          </a:xfr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সূত্রঃ</a:t>
            </a:r>
            <a:r>
              <a:rPr lang="en-US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en-US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বাহির হতে কোনো বল প্রযুক্ত না হলে স্থির বস্তু স্থির থাকবে এবং গতিশীল বস্তু সুষম গতিতে চলতে থাকবে।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51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28600"/>
            <a:ext cx="4953000" cy="525559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8400" y="121076"/>
            <a:ext cx="5301343" cy="1252728"/>
          </a:xfrm>
          <a:solidFill>
            <a:srgbClr val="FFFF00"/>
          </a:solidFill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</a:rPr>
              <a:t>ছবিগুলো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লক্ষ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করঃ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69" y="2924175"/>
            <a:ext cx="1914525" cy="256002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69" y="228600"/>
            <a:ext cx="1991831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16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85833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426</Words>
  <Application>Microsoft Office PowerPoint</Application>
  <PresentationFormat>On-screen Show (4:3)</PresentationFormat>
  <Paragraphs>67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Aparajita</vt:lpstr>
      <vt:lpstr>Arial</vt:lpstr>
      <vt:lpstr>Calibri</vt:lpstr>
      <vt:lpstr>Century Schoolbook</vt:lpstr>
      <vt:lpstr>helvetica,geneva,arial</vt:lpstr>
      <vt:lpstr>NikoshBAN</vt:lpstr>
      <vt:lpstr>Times New Roman</vt:lpstr>
      <vt:lpstr>Wingdings</vt:lpstr>
      <vt:lpstr>Office Theme</vt:lpstr>
      <vt:lpstr>পরিচিতি </vt:lpstr>
      <vt:lpstr>PowerPoint Presentation</vt:lpstr>
      <vt:lpstr>PowerPoint Presentation</vt:lpstr>
      <vt:lpstr>নিউটনের গতি বিষয়ক সূত্রাবলী</vt:lpstr>
      <vt:lpstr>শিখন ফল</vt:lpstr>
      <vt:lpstr>PowerPoint Presentation</vt:lpstr>
      <vt:lpstr>PowerPoint Presentation</vt:lpstr>
      <vt:lpstr>প্রথম সূত্রঃ                                               বাহির হতে কোনো বল প্রযুক্ত না হলে স্থির বস্তু স্থির থাকবে এবং গতিশীল বস্তু সুষম গতিতে চলতে থাকবে।</vt:lpstr>
      <vt:lpstr>ছবিগুলো লক্ষ করঃ </vt:lpstr>
      <vt:lpstr>দ্বিতীয় সূত্রঃ   ভর বেগের পরিবর্তনের হার এর উপর প্রযুক্ত বলের সমানুপাতিক।</vt:lpstr>
      <vt:lpstr>PowerPoint Presentation</vt:lpstr>
      <vt:lpstr>তৃতীয় সূত্রঃ  প্রত্যেক ক্রিয়ার একটা সমান ও বিপরীত প্রতিক্রিয়া আছে।</vt:lpstr>
      <vt:lpstr> একক কাজ     </vt:lpstr>
      <vt:lpstr>মূল্যায়ন </vt:lpstr>
      <vt:lpstr>বাড়ির কাজ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TAJUL ISLAM</cp:lastModifiedBy>
  <cp:revision>25</cp:revision>
  <dcterms:created xsi:type="dcterms:W3CDTF">2014-08-10T06:33:42Z</dcterms:created>
  <dcterms:modified xsi:type="dcterms:W3CDTF">2021-01-23T09:52:16Z</dcterms:modified>
</cp:coreProperties>
</file>