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3" r:id="rId4"/>
    <p:sldId id="257" r:id="rId5"/>
    <p:sldId id="264" r:id="rId6"/>
    <p:sldId id="261" r:id="rId7"/>
    <p:sldId id="260" r:id="rId8"/>
    <p:sldId id="276" r:id="rId9"/>
    <p:sldId id="277" r:id="rId10"/>
    <p:sldId id="275" r:id="rId11"/>
    <p:sldId id="274" r:id="rId12"/>
    <p:sldId id="279" r:id="rId13"/>
    <p:sldId id="278" r:id="rId14"/>
    <p:sldId id="265" r:id="rId15"/>
    <p:sldId id="267" r:id="rId16"/>
    <p:sldId id="268" r:id="rId17"/>
    <p:sldId id="280" r:id="rId18"/>
    <p:sldId id="281" r:id="rId19"/>
    <p:sldId id="282" r:id="rId20"/>
    <p:sldId id="283" r:id="rId21"/>
    <p:sldId id="284" r:id="rId22"/>
    <p:sldId id="285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8991942" cy="5276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9400" y="1524000"/>
            <a:ext cx="3124200" cy="533400"/>
          </a:xfrm>
          <a:prstGeom prst="ellips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cme" panose="02000706050000020004" pitchFamily="2" charset="0"/>
              </a:rPr>
              <a:t>Bogra</a:t>
            </a:r>
            <a:r>
              <a:rPr lang="en-US" sz="3600" dirty="0" smtClean="0">
                <a:latin typeface="Acme" panose="02000706050000020004" pitchFamily="2" charset="0"/>
              </a:rPr>
              <a:t> City</a:t>
            </a:r>
            <a:endParaRPr lang="en-US" sz="3600" dirty="0">
              <a:latin typeface="Acme" panose="0200070605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5334000"/>
            <a:ext cx="899194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tx1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 lives with his parents in a flat in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Bogra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n>
                <a:solidFill>
                  <a:schemeClr val="tx1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38735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207">
            <a:off x="6057976" y="3186255"/>
            <a:ext cx="711716" cy="1978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226672"/>
            <a:ext cx="8686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name ?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name is </a:t>
            </a:r>
            <a:r>
              <a:rPr lang="en-US" sz="4800" b="1" dirty="0" err="1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  <a:endParaRPr lang="en-US" sz="4800" b="1" dirty="0"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76" y="5136528"/>
            <a:ext cx="8686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  <a:endParaRPr lang="en-US" sz="48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324" y="5181599"/>
            <a:ext cx="8686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banker.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8283388" cy="5632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8283388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cme" panose="02000706050000020004" pitchFamily="2" charset="0"/>
              </a:rPr>
              <a:t>He is </a:t>
            </a:r>
            <a:r>
              <a:rPr lang="en-US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cme" panose="02000706050000020004" pitchFamily="2" charset="0"/>
              </a:rPr>
              <a:t>Saikat</a:t>
            </a:r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cme" panose="02000706050000020004" pitchFamily="2" charset="0"/>
              </a:rPr>
              <a:t> Islam’s father.</a:t>
            </a:r>
            <a:endParaRPr lang="en-US" sz="4400" b="1" dirty="0">
              <a:ln w="28575"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31936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" y="4953000"/>
            <a:ext cx="8631936" cy="1569660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free time Mr. Islam writes stories and listens to music.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457200"/>
            <a:ext cx="1662113" cy="13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239000" cy="4922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98">
            <a:off x="2971800" y="4267200"/>
            <a:ext cx="523498" cy="11209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2400" y="5257800"/>
            <a:ext cx="8839200" cy="144655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Mrs. </a:t>
            </a:r>
            <a:r>
              <a:rPr lang="en-US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Islam. She is </a:t>
            </a:r>
            <a:r>
              <a:rPr lang="en-US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Islam’s mother. </a:t>
            </a:r>
            <a:endParaRPr lang="en-US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534400" cy="5675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791200"/>
            <a:ext cx="7086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  <a:prstDash val="sysDot"/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She is a housewife. </a:t>
            </a:r>
            <a:endParaRPr lang="en-US" sz="4400" dirty="0">
              <a:ln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2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726"/>
            <a:ext cx="7696201" cy="5425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7696201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Impact" panose="020B0806030902050204" pitchFamily="34" charset="0"/>
              </a:rPr>
              <a:t>In her free time she enjoys sewing.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Impact" panose="020B0806030902050204" pitchFamily="34" charset="0"/>
              </a:rPr>
              <a:t> She makes dresses. </a:t>
            </a:r>
            <a:endParaRPr lang="en-US" sz="3200" b="1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27296"/>
            <a:ext cx="7315200" cy="5628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7315200" cy="107721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angle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5. He is a good student. He wants to improve his English.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9238"/>
            <a:ext cx="8229600" cy="5471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8229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 watches cartoons on TV every day.</a:t>
            </a:r>
            <a:endParaRPr lang="en-US" sz="3600" b="1" i="1" dirty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827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4">
              <a:lumMod val="40000"/>
              <a:lumOff val="60000"/>
            </a:schemeClr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" y="174010"/>
            <a:ext cx="9003845" cy="484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181600"/>
            <a:ext cx="89916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He also reads English books. He likes books about animals. </a:t>
            </a:r>
            <a:endParaRPr lang="en-US" sz="4800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304800"/>
            <a:ext cx="3105877" cy="44958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143000" y="2209800"/>
            <a:ext cx="1219200" cy="1600200"/>
          </a:xfrm>
          <a:prstGeom prst="hea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6553200" y="2362200"/>
            <a:ext cx="1219200" cy="1600200"/>
          </a:xfrm>
          <a:prstGeom prst="hea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648200"/>
            <a:ext cx="569595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6019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429000"/>
            <a:ext cx="6096001" cy="338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76200"/>
            <a:ext cx="2895600" cy="67403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especially </a:t>
            </a:r>
          </a:p>
          <a:p>
            <a:pPr algn="ctr"/>
            <a:endParaRPr lang="en-US" sz="48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tigers </a:t>
            </a:r>
          </a:p>
          <a:p>
            <a:pPr algn="ctr"/>
            <a:endParaRPr lang="en-US" sz="48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lions.</a:t>
            </a:r>
          </a:p>
          <a:p>
            <a:pPr algn="ctr"/>
            <a:endParaRPr lang="en-US" sz="48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" y="76200"/>
            <a:ext cx="8915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blipFill>
                  <a:blip r:embed="rId2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  <a:endParaRPr lang="en-US" sz="4800" b="1" dirty="0">
              <a:blipFill>
                <a:blip r:embed="rId2"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055915"/>
            <a:ext cx="8991600" cy="57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20200"/>
            <a:ext cx="8839200" cy="550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lives with his parents  in a flat in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Bogra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His father Mr.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Rashidul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 is a banker. But in his free time Mr. Islam writes stories and listens to music.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Mrs.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Islam. She is a  housewife. In her free time she enjoys sewing. She makes dresses. She often gets orders from her friends and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5. he is a good student. He wants to improve   his English, so he  watches  cartoons on TV every day. He also reads English books. He likes books about   animals, especially tigers and lions.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" y="152400"/>
            <a:ext cx="792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cme" panose="02000706050000020004" pitchFamily="2" charset="0"/>
              </a:rPr>
              <a:t>Find out new words-</a:t>
            </a:r>
            <a:endParaRPr lang="en-US" sz="3600" dirty="0">
              <a:solidFill>
                <a:srgbClr val="FFFF00"/>
              </a:solidFill>
              <a:latin typeface="Acme" panose="0200070605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143000"/>
            <a:ext cx="13716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133600"/>
            <a:ext cx="13716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124200"/>
            <a:ext cx="17526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581400"/>
            <a:ext cx="12954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sewing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038600"/>
            <a:ext cx="19812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105400"/>
            <a:ext cx="1524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05400"/>
            <a:ext cx="1533525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watches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6019800"/>
            <a:ext cx="14478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4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008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33400" y="304799"/>
            <a:ext cx="8001000" cy="12954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6600" b="1" dirty="0" err="1" smtClean="0">
                <a:solidFill>
                  <a:schemeClr val="tx2"/>
                </a:solidFill>
                <a:latin typeface="Acme" panose="02000706050000020004" pitchFamily="2" charset="0"/>
                <a:cs typeface="NikoshBAN" panose="02000000000000000000" pitchFamily="2" charset="0"/>
              </a:rPr>
              <a:t>Groupwork</a:t>
            </a:r>
            <a:endParaRPr lang="en-US" sz="6600" b="1" dirty="0">
              <a:solidFill>
                <a:schemeClr val="tx2"/>
              </a:solidFill>
              <a:latin typeface="Acme" panose="02000706050000020004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64816"/>
            <a:ext cx="83058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What is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father’s name?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What class does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read in?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What does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father do in 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his free time?</a:t>
            </a:r>
          </a:p>
          <a:p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68069"/>
            <a:ext cx="5562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Group Work(SGW)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44025"/>
            <a:ext cx="3048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sentence-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14478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cme" panose="02000706050000020004" pitchFamily="2" charset="0"/>
              </a:rPr>
              <a:t>Parents</a:t>
            </a:r>
            <a:endParaRPr lang="en-US" sz="2800" dirty="0">
              <a:latin typeface="Acme" panose="0200070605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14478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cme" panose="02000706050000020004" pitchFamily="2" charset="0"/>
              </a:rPr>
              <a:t>Banker</a:t>
            </a:r>
            <a:endParaRPr lang="en-US" sz="2800" dirty="0">
              <a:latin typeface="Acme" panose="0200070605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412" y="3886200"/>
            <a:ext cx="142398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cme" panose="02000706050000020004" pitchFamily="2" charset="0"/>
              </a:rPr>
              <a:t>Make</a:t>
            </a:r>
            <a:endParaRPr lang="en-US" sz="2800" dirty="0">
              <a:solidFill>
                <a:srgbClr val="002060"/>
              </a:solidFill>
              <a:latin typeface="Acme" panose="0200070605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144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me" panose="02000706050000020004" pitchFamily="2" charset="0"/>
              </a:rPr>
              <a:t>Student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me" panose="0200070605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412" y="5791200"/>
            <a:ext cx="14239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cme" panose="02000706050000020004" pitchFamily="2" charset="0"/>
              </a:rPr>
              <a:t>watch</a:t>
            </a:r>
            <a:endParaRPr lang="en-US" sz="2800" dirty="0">
              <a:latin typeface="Acme" panose="0200070605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981200"/>
            <a:ext cx="6096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cme" panose="02000706050000020004" pitchFamily="2" charset="0"/>
              </a:rPr>
              <a:t>I</a:t>
            </a:r>
            <a:r>
              <a:rPr lang="en-US" sz="2800" dirty="0" smtClean="0">
                <a:latin typeface="Acme" panose="02000706050000020004" pitchFamily="2" charset="0"/>
              </a:rPr>
              <a:t> love my parents very much.</a:t>
            </a:r>
            <a:endParaRPr lang="en-US" sz="2800" dirty="0">
              <a:latin typeface="Acme" panose="0200070605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971800"/>
            <a:ext cx="6096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cme" panose="02000706050000020004" pitchFamily="2" charset="0"/>
              </a:rPr>
              <a:t>Saikat’s</a:t>
            </a:r>
            <a:r>
              <a:rPr lang="en-US" sz="2800" dirty="0" smtClean="0">
                <a:latin typeface="Acme" panose="02000706050000020004" pitchFamily="2" charset="0"/>
              </a:rPr>
              <a:t> father is a banker.</a:t>
            </a:r>
            <a:endParaRPr lang="en-US" sz="2800" dirty="0">
              <a:latin typeface="Acme" panose="0200070605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886200"/>
            <a:ext cx="6096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  <a:latin typeface="Acme" panose="02000706050000020004" pitchFamily="2" charset="0"/>
              </a:rPr>
              <a:t>Monwara</a:t>
            </a:r>
            <a:r>
              <a:rPr lang="en-US" sz="2800" dirty="0" smtClean="0">
                <a:solidFill>
                  <a:schemeClr val="accent2"/>
                </a:solidFill>
                <a:latin typeface="Acme" panose="02000706050000020004" pitchFamily="2" charset="0"/>
              </a:rPr>
              <a:t> Islam makes dresses.</a:t>
            </a:r>
            <a:endParaRPr lang="en-US" sz="2800" dirty="0">
              <a:solidFill>
                <a:schemeClr val="accent2"/>
              </a:solidFill>
              <a:latin typeface="Acme" panose="0200070605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891906"/>
            <a:ext cx="6096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Acme" panose="02000706050000020004" pitchFamily="2" charset="0"/>
              </a:rPr>
              <a:t>Saikat</a:t>
            </a:r>
            <a:r>
              <a:rPr lang="en-US" sz="2800" b="1" dirty="0" smtClean="0">
                <a:solidFill>
                  <a:schemeClr val="tx2"/>
                </a:solidFill>
                <a:latin typeface="Acme" panose="02000706050000020004" pitchFamily="2" charset="0"/>
              </a:rPr>
              <a:t> is a good student. </a:t>
            </a:r>
            <a:endParaRPr lang="en-US" sz="2800" b="1" dirty="0">
              <a:solidFill>
                <a:schemeClr val="tx2"/>
              </a:solidFill>
              <a:latin typeface="Acme" panose="0200070605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791200"/>
            <a:ext cx="6096000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Acme" panose="02000706050000020004" pitchFamily="2" charset="0"/>
              </a:rPr>
              <a:t>Saikat</a:t>
            </a:r>
            <a:r>
              <a:rPr lang="en-US" sz="28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Acme" panose="02000706050000020004" pitchFamily="2" charset="0"/>
              </a:rPr>
              <a:t> watches cartoons every day.</a:t>
            </a:r>
            <a:endParaRPr lang="en-US" sz="28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latin typeface="Acme" panose="020007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60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424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36" y="76200"/>
            <a:ext cx="8205927" cy="1536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436" y="1612642"/>
            <a:ext cx="8420964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b="1" dirty="0">
              <a:latin typeface="Acme" panose="0200070605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   1. What is </a:t>
            </a:r>
            <a:r>
              <a:rPr lang="en-US" sz="4000" b="1" dirty="0" err="1" smtClean="0">
                <a:latin typeface="Acme" panose="02000706050000020004" pitchFamily="2" charset="0"/>
                <a:cs typeface="Times New Roman" panose="02020603050405020304" pitchFamily="18" charset="0"/>
              </a:rPr>
              <a:t>Saikat’s</a:t>
            </a:r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mother’s name?</a:t>
            </a:r>
          </a:p>
          <a:p>
            <a:pPr algn="just"/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   2. What does his mother do in her free  </a:t>
            </a:r>
          </a:p>
          <a:p>
            <a:pPr algn="just"/>
            <a:r>
              <a:rPr lang="en-US" sz="4000" b="1" dirty="0">
                <a:latin typeface="Acme" panose="02000706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        time?</a:t>
            </a:r>
          </a:p>
          <a:p>
            <a:pPr algn="just"/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   3. What does </a:t>
            </a:r>
            <a:r>
              <a:rPr lang="en-US" sz="4000" b="1" dirty="0" err="1" smtClean="0">
                <a:latin typeface="Acme" panose="02000706050000020004" pitchFamily="2" charset="0"/>
                <a:cs typeface="Times New Roman" panose="02020603050405020304" pitchFamily="18" charset="0"/>
              </a:rPr>
              <a:t>Saikat</a:t>
            </a:r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do in his free </a:t>
            </a:r>
          </a:p>
          <a:p>
            <a:pPr algn="just"/>
            <a:r>
              <a:rPr lang="en-US" sz="4000" b="1" dirty="0">
                <a:latin typeface="Acme" panose="02000706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        time?</a:t>
            </a:r>
          </a:p>
          <a:p>
            <a:pPr algn="just"/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   4. What kind of books does </a:t>
            </a:r>
            <a:r>
              <a:rPr lang="en-US" sz="4000" b="1" dirty="0" err="1" smtClean="0">
                <a:latin typeface="Acme" panose="02000706050000020004" pitchFamily="2" charset="0"/>
                <a:cs typeface="Times New Roman" panose="02020603050405020304" pitchFamily="18" charset="0"/>
              </a:rPr>
              <a:t>Saikat</a:t>
            </a:r>
            <a:r>
              <a:rPr lang="en-US" sz="4000" b="1" dirty="0" smtClean="0">
                <a:latin typeface="Acme" panose="02000706050000020004" pitchFamily="2" charset="0"/>
                <a:cs typeface="Times New Roman" panose="02020603050405020304" pitchFamily="18" charset="0"/>
              </a:rPr>
              <a:t> like?</a:t>
            </a:r>
          </a:p>
          <a:p>
            <a:pPr algn="just"/>
            <a:endParaRPr lang="en-US" sz="4000" b="1" dirty="0">
              <a:latin typeface="Acme" panose="0200070605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788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28600"/>
            <a:ext cx="3124200" cy="19856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57938"/>
            <a:ext cx="2819400" cy="1726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2819400"/>
            <a:ext cx="8077200" cy="3505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five sentences about your family. </a:t>
            </a:r>
            <a:endParaRPr lang="en-US" sz="7200" b="1" dirty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5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6725"/>
            <a:ext cx="6347806" cy="585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2375">
            <a:off x="4788788" y="4248317"/>
            <a:ext cx="26860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458450"/>
            <a:ext cx="8839200" cy="5408950"/>
            <a:chOff x="152400" y="458450"/>
            <a:chExt cx="8839200" cy="5408950"/>
          </a:xfrm>
        </p:grpSpPr>
        <p:sp>
          <p:nvSpPr>
            <p:cNvPr id="2" name="Rectangle 1"/>
            <p:cNvSpPr/>
            <p:nvPr/>
          </p:nvSpPr>
          <p:spPr>
            <a:xfrm>
              <a:off x="609600" y="458450"/>
              <a:ext cx="6629400" cy="1446550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rgbClr val="FFFF00"/>
                  </a:solidFill>
                  <a:latin typeface="Forte" pitchFamily="66" charset="0"/>
                </a:rPr>
                <a:t>Presented by:</a:t>
              </a:r>
              <a:endParaRPr lang="en-US" sz="8800" dirty="0">
                <a:solidFill>
                  <a:srgbClr val="FFFF00"/>
                </a:solidFill>
                <a:latin typeface="Forte" pitchFamily="66" charset="0"/>
              </a:endParaRPr>
            </a:p>
          </p:txBody>
        </p:sp>
        <p:sp>
          <p:nvSpPr>
            <p:cNvPr id="4" name="Snip Same Side Corner Rectangle 3"/>
            <p:cNvSpPr/>
            <p:nvPr/>
          </p:nvSpPr>
          <p:spPr>
            <a:xfrm>
              <a:off x="152400" y="2362200"/>
              <a:ext cx="8839200" cy="3505200"/>
            </a:xfrm>
            <a:prstGeom prst="snip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Mohammed Abu </a:t>
              </a:r>
              <a:r>
                <a:rPr lang="en-US" sz="6000" dirty="0" err="1" smtClean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Noman</a:t>
              </a:r>
              <a:endParaRPr lang="en-US" sz="6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endParaRPr>
            </a:p>
            <a:p>
              <a:pPr algn="ctr"/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ndalus" pitchFamily="18" charset="-78"/>
                  <a:cs typeface="Andalus" pitchFamily="18" charset="-78"/>
                </a:rPr>
                <a:t>Assistant Teacher </a:t>
              </a:r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ndalus" pitchFamily="18" charset="-78"/>
                  <a:cs typeface="Andalus" pitchFamily="18" charset="-78"/>
                </a:rPr>
                <a:t>Of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ndalus" pitchFamily="18" charset="-78"/>
                  <a:cs typeface="Andalus" pitchFamily="18" charset="-78"/>
                </a:rPr>
                <a:t>Batakhali</a:t>
              </a:r>
              <a:r>
                <a:rPr lang="en-US" sz="4400" b="1" dirty="0" smtClean="0">
                  <a:solidFill>
                    <a:srgbClr val="0070C0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Andalus" pitchFamily="18" charset="-78"/>
                  <a:cs typeface="Andalus" pitchFamily="18" charset="-78"/>
                </a:rPr>
                <a:t>Nuria</a:t>
              </a:r>
              <a:r>
                <a:rPr lang="en-US" sz="4400" b="1" dirty="0" smtClean="0">
                  <a:solidFill>
                    <a:srgbClr val="0070C0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Andalus" pitchFamily="18" charset="-78"/>
                  <a:cs typeface="Andalus" pitchFamily="18" charset="-78"/>
                </a:rPr>
                <a:t>Dakhil</a:t>
              </a:r>
              <a:r>
                <a:rPr lang="en-US" sz="4400" b="1" dirty="0" smtClean="0">
                  <a:solidFill>
                    <a:srgbClr val="0070C0"/>
                  </a:solidFill>
                  <a:latin typeface="Andalus" pitchFamily="18" charset="-78"/>
                  <a:cs typeface="Andalus" pitchFamily="18" charset="-78"/>
                </a:rPr>
                <a:t> Madrasah</a:t>
              </a:r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ndalus" pitchFamily="18" charset="-78"/>
                  <a:cs typeface="Andalus" pitchFamily="18" charset="-78"/>
                </a:rPr>
                <a:t>,</a:t>
              </a:r>
            </a:p>
            <a:p>
              <a:pPr algn="ctr"/>
              <a:r>
                <a:rPr lang="en-US" sz="48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ndalus" pitchFamily="18" charset="-78"/>
                  <a:cs typeface="Andalus" pitchFamily="18" charset="-78"/>
                </a:rPr>
                <a:t>Chakaria.Purasava</a:t>
              </a:r>
              <a:endPara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27" y="-14785"/>
            <a:ext cx="1872473" cy="234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565737"/>
            <a:ext cx="46482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cs typeface="Times New Roman" pitchFamily="18" charset="0"/>
              </a:rPr>
              <a:t>Class: Five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2400"/>
            <a:ext cx="8610600" cy="1066800"/>
            <a:chOff x="304800" y="152400"/>
            <a:chExt cx="8610600" cy="1066800"/>
          </a:xfrm>
        </p:grpSpPr>
        <p:sp>
          <p:nvSpPr>
            <p:cNvPr id="6" name="5-Point Star 5"/>
            <p:cNvSpPr/>
            <p:nvPr/>
          </p:nvSpPr>
          <p:spPr>
            <a:xfrm>
              <a:off x="304800" y="152400"/>
              <a:ext cx="1371600" cy="1066800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657600" y="152400"/>
              <a:ext cx="1371600" cy="10668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7543800" y="152400"/>
              <a:ext cx="1371600" cy="1066800"/>
            </a:xfrm>
            <a:prstGeom prst="star5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4191000"/>
            <a:ext cx="4648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Berlin Sans FB Demi" pitchFamily="34" charset="0"/>
              </a:rPr>
              <a:t>Sub: English</a:t>
            </a:r>
            <a:endParaRPr lang="en-US" sz="5400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71475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81561"/>
            <a:ext cx="83820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2">
                    <a:lumMod val="10000"/>
                  </a:schemeClr>
                </a:solidFill>
                <a:latin typeface="Vladimir Script" pitchFamily="66" charset="0"/>
              </a:rPr>
              <a:t>Today’s lesson:-</a:t>
            </a:r>
            <a:endParaRPr lang="en-US" sz="8000" b="1" dirty="0">
              <a:solidFill>
                <a:schemeClr val="bg2">
                  <a:lumMod val="10000"/>
                </a:schemeClr>
              </a:solidFill>
              <a:latin typeface="Vladimir Script" pitchFamily="66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81000" y="2667000"/>
            <a:ext cx="8305800" cy="9906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gency FB" pitchFamily="34" charset="0"/>
              </a:rPr>
              <a:t>Unit-</a:t>
            </a:r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gency FB" pitchFamily="34" charset="0"/>
              </a:rPr>
              <a:t>3</a:t>
            </a:r>
            <a:r>
              <a:rPr lang="bn-BD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gency FB" pitchFamily="34" charset="0"/>
              </a:rPr>
              <a:t>: </a:t>
            </a:r>
            <a:r>
              <a:rPr lang="en-US" sz="6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gency FB" pitchFamily="34" charset="0"/>
              </a:rPr>
              <a:t>Saikat’s</a:t>
            </a:r>
            <a:r>
              <a:rPr 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gency FB" pitchFamily="34" charset="0"/>
              </a:rPr>
              <a:t> </a:t>
            </a:r>
            <a:r>
              <a:rPr lang="bn-BD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gency FB" pitchFamily="34" charset="0"/>
              </a:rPr>
              <a:t>Family</a:t>
            </a:r>
            <a:endParaRPr lang="en-US" sz="6000" b="1" dirty="0">
              <a:solidFill>
                <a:schemeClr val="accent1">
                  <a:lumMod val="20000"/>
                  <a:lumOff val="80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33400" y="4114800"/>
            <a:ext cx="8229600" cy="2286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Bauhaus 93" pitchFamily="82" charset="0"/>
              </a:rPr>
              <a:t>Subtitle: </a:t>
            </a:r>
            <a:r>
              <a:rPr lang="en-US" sz="3200" dirty="0" err="1" smtClean="0">
                <a:solidFill>
                  <a:schemeClr val="tx1"/>
                </a:solidFill>
                <a:latin typeface="Bauhaus 93" pitchFamily="82" charset="0"/>
              </a:rPr>
              <a:t>Saikat</a:t>
            </a:r>
            <a:r>
              <a:rPr lang="en-US" sz="3200" dirty="0" smtClean="0">
                <a:solidFill>
                  <a:schemeClr val="tx1"/>
                </a:solidFill>
                <a:latin typeface="Bauhaus 93" pitchFamily="82" charset="0"/>
              </a:rPr>
              <a:t> Islam lives …… …… …… …… … …… …… …… ….. ….. ….. especially tigers and lions.</a:t>
            </a:r>
            <a:endParaRPr lang="en-US" sz="3200" dirty="0">
              <a:solidFill>
                <a:schemeClr val="tx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8600" y="381000"/>
            <a:ext cx="8763000" cy="129540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 smtClean="0">
                <a:solidFill>
                  <a:schemeClr val="accent4">
                    <a:lumMod val="50000"/>
                  </a:schemeClr>
                </a:solidFill>
                <a:latin typeface="Blackadder ITC" pitchFamily="82" charset="0"/>
              </a:rPr>
              <a:t>Learning Outcomes </a:t>
            </a:r>
            <a:endParaRPr lang="en-US" sz="9600" b="1" i="1" dirty="0">
              <a:solidFill>
                <a:schemeClr val="accent4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78082"/>
            <a:ext cx="88392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i="1" u="sng" dirty="0" smtClean="0">
                <a:solidFill>
                  <a:schemeClr val="accent6"/>
                </a:solidFill>
                <a:latin typeface="Acme" panose="02000706050000020004" pitchFamily="2" charset="0"/>
              </a:rPr>
              <a:t>At the end of the lesson, students will be able to.........</a:t>
            </a:r>
            <a:endParaRPr lang="en-US" sz="3600" b="1" i="1" u="sng" dirty="0" smtClean="0">
              <a:solidFill>
                <a:schemeClr val="accent6"/>
              </a:solidFill>
              <a:latin typeface="Acme" panose="02000706050000020004" pitchFamily="2" charset="0"/>
            </a:endParaRPr>
          </a:p>
          <a:p>
            <a:pPr marL="742950" indent="-742950" algn="just">
              <a:buAutoNum type="arabicPeriod"/>
            </a:pPr>
            <a:r>
              <a:rPr lang="en-US" sz="3600" dirty="0" smtClean="0">
                <a:solidFill>
                  <a:srgbClr val="00B0F0"/>
                </a:solidFill>
                <a:latin typeface="Acme" panose="02000706050000020004" pitchFamily="2" charset="0"/>
              </a:rPr>
              <a:t>Read the text with proper pronunciation.</a:t>
            </a:r>
          </a:p>
          <a:p>
            <a:pPr marL="742950" indent="-742950" algn="just">
              <a:buAutoNum type="arabicPeriod"/>
            </a:pPr>
            <a:r>
              <a:rPr lang="en-US" sz="3600" dirty="0" smtClean="0">
                <a:solidFill>
                  <a:srgbClr val="00B0F0"/>
                </a:solidFill>
                <a:latin typeface="Acme" panose="02000706050000020004" pitchFamily="2" charset="0"/>
              </a:rPr>
              <a:t>Know some new words.</a:t>
            </a:r>
          </a:p>
          <a:p>
            <a:pPr marL="742950" indent="-742950" algn="just">
              <a:buAutoNum type="arabicPeriod"/>
            </a:pPr>
            <a:r>
              <a:rPr lang="en-US" sz="3600" dirty="0" smtClean="0">
                <a:solidFill>
                  <a:srgbClr val="00B0F0"/>
                </a:solidFill>
                <a:latin typeface="Acme" panose="02000706050000020004" pitchFamily="2" charset="0"/>
              </a:rPr>
              <a:t>Make sentence using new words.</a:t>
            </a:r>
          </a:p>
          <a:p>
            <a:pPr algn="just"/>
            <a:r>
              <a:rPr lang="en-US" sz="3600" dirty="0" smtClean="0">
                <a:solidFill>
                  <a:srgbClr val="00B0F0"/>
                </a:solidFill>
                <a:latin typeface="Acme" panose="02000706050000020004" pitchFamily="2" charset="0"/>
              </a:rPr>
              <a:t>4. </a:t>
            </a:r>
            <a:r>
              <a:rPr lang="en-US" sz="3600" dirty="0">
                <a:solidFill>
                  <a:srgbClr val="00B0F0"/>
                </a:solidFill>
                <a:latin typeface="Acme" panose="02000706050000020004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Acme" panose="02000706050000020004" pitchFamily="2" charset="0"/>
              </a:rPr>
              <a:t>   Learn about their family. </a:t>
            </a:r>
            <a:endParaRPr lang="en-US" sz="3600" dirty="0">
              <a:solidFill>
                <a:srgbClr val="00B0F0"/>
              </a:solidFill>
              <a:latin typeface="Acme" panose="02000706050000020004" pitchFamily="2" charset="0"/>
            </a:endParaRPr>
          </a:p>
          <a:p>
            <a:pPr algn="just"/>
            <a:endParaRPr lang="en-US" sz="3600" dirty="0">
              <a:latin typeface="Acme" panose="0200070605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228600" y="5791200"/>
            <a:ext cx="86106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404412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3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76200"/>
            <a:ext cx="8180294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144">
            <a:off x="4675978" y="4784258"/>
            <a:ext cx="493714" cy="1320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936159"/>
            <a:ext cx="8229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Do you know? What’s his name?</a:t>
            </a:r>
            <a:endParaRPr lang="en-US" sz="4400" b="1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812" y="5931396"/>
            <a:ext cx="8229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His name is </a:t>
            </a:r>
            <a:r>
              <a:rPr lang="en-US" sz="4400" b="1" dirty="0" err="1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  <a:endParaRPr lang="en-US" sz="4400" b="1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52400" y="457200"/>
            <a:ext cx="8839200" cy="5562600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n>
                  <a:solidFill>
                    <a:srgbClr val="FFC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Today we will learn about </a:t>
            </a:r>
            <a:r>
              <a:rPr lang="en-US" sz="7200" dirty="0" err="1" smtClean="0">
                <a:ln>
                  <a:solidFill>
                    <a:srgbClr val="FFC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Saikat’s</a:t>
            </a:r>
            <a:r>
              <a:rPr lang="en-US" sz="7200" dirty="0" smtClean="0">
                <a:ln>
                  <a:solidFill>
                    <a:srgbClr val="FFC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family.</a:t>
            </a:r>
            <a:endParaRPr lang="en-US" sz="7200" dirty="0">
              <a:ln>
                <a:solidFill>
                  <a:srgbClr val="FFC000"/>
                </a:solidFill>
              </a:ln>
              <a:solidFill>
                <a:schemeClr val="accent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507</Words>
  <Application>Microsoft Office PowerPoint</Application>
  <PresentationFormat>On-screen Show (4:3)</PresentationFormat>
  <Paragraphs>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Acme</vt:lpstr>
      <vt:lpstr>Agency FB</vt:lpstr>
      <vt:lpstr>Andalus</vt:lpstr>
      <vt:lpstr>Arial</vt:lpstr>
      <vt:lpstr>Arial Black</vt:lpstr>
      <vt:lpstr>Bauhaus 93</vt:lpstr>
      <vt:lpstr>Berlin Sans FB Demi</vt:lpstr>
      <vt:lpstr>Blackadder ITC</vt:lpstr>
      <vt:lpstr>Britannic Bold</vt:lpstr>
      <vt:lpstr>Constantia</vt:lpstr>
      <vt:lpstr>Forte</vt:lpstr>
      <vt:lpstr>Impact</vt:lpstr>
      <vt:lpstr>NikoshBAN</vt:lpstr>
      <vt:lpstr>Times New Roman</vt:lpstr>
      <vt:lpstr>Vladimir Script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Prodip Kumar Das</dc:creator>
  <cp:lastModifiedBy>QC</cp:lastModifiedBy>
  <cp:revision>159</cp:revision>
  <dcterms:created xsi:type="dcterms:W3CDTF">2006-08-16T00:00:00Z</dcterms:created>
  <dcterms:modified xsi:type="dcterms:W3CDTF">2016-08-21T01:32:19Z</dcterms:modified>
</cp:coreProperties>
</file>