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52"/>
  </p:notesMasterIdLst>
  <p:sldIdLst>
    <p:sldId id="266" r:id="rId4"/>
    <p:sldId id="391" r:id="rId5"/>
    <p:sldId id="257" r:id="rId6"/>
    <p:sldId id="258" r:id="rId7"/>
    <p:sldId id="328" r:id="rId8"/>
    <p:sldId id="260" r:id="rId9"/>
    <p:sldId id="261" r:id="rId10"/>
    <p:sldId id="293" r:id="rId11"/>
    <p:sldId id="330" r:id="rId12"/>
    <p:sldId id="332" r:id="rId13"/>
    <p:sldId id="356" r:id="rId14"/>
    <p:sldId id="357" r:id="rId15"/>
    <p:sldId id="359" r:id="rId16"/>
    <p:sldId id="360" r:id="rId17"/>
    <p:sldId id="361" r:id="rId18"/>
    <p:sldId id="362" r:id="rId19"/>
    <p:sldId id="347" r:id="rId20"/>
    <p:sldId id="329" r:id="rId21"/>
    <p:sldId id="344" r:id="rId22"/>
    <p:sldId id="343" r:id="rId23"/>
    <p:sldId id="348" r:id="rId24"/>
    <p:sldId id="345" r:id="rId25"/>
    <p:sldId id="331" r:id="rId26"/>
    <p:sldId id="350" r:id="rId27"/>
    <p:sldId id="351" r:id="rId28"/>
    <p:sldId id="352" r:id="rId29"/>
    <p:sldId id="353" r:id="rId30"/>
    <p:sldId id="354" r:id="rId31"/>
    <p:sldId id="375" r:id="rId32"/>
    <p:sldId id="268" r:id="rId33"/>
    <p:sldId id="349" r:id="rId34"/>
    <p:sldId id="365" r:id="rId35"/>
    <p:sldId id="364" r:id="rId36"/>
    <p:sldId id="366" r:id="rId37"/>
    <p:sldId id="367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90" r:id="rId47"/>
    <p:sldId id="273" r:id="rId48"/>
    <p:sldId id="355" r:id="rId49"/>
    <p:sldId id="376" r:id="rId50"/>
    <p:sldId id="37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1BC1F-7D71-4AB7-B652-49D231C29611}" type="doc">
      <dgm:prSet loTypeId="urn:microsoft.com/office/officeart/2008/layout/AccentedPicture" loCatId="picture" qsTypeId="urn:microsoft.com/office/officeart/2005/8/quickstyle/3d3" qsCatId="3D" csTypeId="urn:microsoft.com/office/officeart/2005/8/colors/accent2_2" csCatId="accent2" phldr="1"/>
      <dgm:spPr/>
    </dgm:pt>
    <dgm:pt modelId="{B3ECC215-C4CD-438D-8E7F-64FABB146980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এম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আবু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নোমান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সহকারি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শিক্ষক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বাটাখালী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নূরীয়া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দাখিল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মাদ্রাসা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</a:t>
          </a:r>
        </a:p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চকরিয়া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পৌরসভা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কক্সবাজার</a:t>
          </a:r>
          <a:endParaRPr lang="en-US" sz="2400" b="1" cap="none" spc="0" dirty="0" smtClean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</a:t>
          </a:r>
          <a:r>
            <a:rPr lang="en-US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হ্যালো</a:t>
          </a:r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০১৮১৮৫৪১৪৫৪</a:t>
          </a:r>
        </a:p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anomanck24434@gmail.com </a:t>
          </a:r>
          <a:endParaRPr lang="en-US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DE1D448-FE67-477B-962C-669DD329BBA0}" type="parTrans" cxnId="{A338843E-7770-441A-956B-8E747EF1A7C7}">
      <dgm:prSet/>
      <dgm:spPr/>
      <dgm:t>
        <a:bodyPr/>
        <a:lstStyle/>
        <a:p>
          <a:endParaRPr lang="en-US"/>
        </a:p>
      </dgm:t>
    </dgm:pt>
    <dgm:pt modelId="{D4B746CE-3A46-40BC-81B8-4383AC4C6EEA}" type="sibTrans" cxnId="{A338843E-7770-441A-956B-8E747EF1A7C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53C765-44E1-4C61-B70C-B95BBBA1E82A}">
      <dgm:prSet phldrT="[Text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শিক্ষক</a:t>
          </a:r>
          <a:r>
            <a:rPr lang="en-US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পরিচিতি</a:t>
          </a:r>
          <a:endParaRPr lang="en-US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D56DA84-ED0E-4F0E-85D0-69E51691DA0E}" type="parTrans" cxnId="{59766C92-3C7C-4F3C-9A21-7C11554CD55D}">
      <dgm:prSet/>
      <dgm:spPr/>
      <dgm:t>
        <a:bodyPr/>
        <a:lstStyle/>
        <a:p>
          <a:endParaRPr lang="en-US"/>
        </a:p>
      </dgm:t>
    </dgm:pt>
    <dgm:pt modelId="{345614BD-45A3-44F3-B715-39346517C073}" type="sibTrans" cxnId="{59766C92-3C7C-4F3C-9A21-7C11554CD55D}">
      <dgm:prSet/>
      <dgm:spPr/>
      <dgm:t>
        <a:bodyPr/>
        <a:lstStyle/>
        <a:p>
          <a:endParaRPr lang="en-US"/>
        </a:p>
      </dgm:t>
    </dgm:pt>
    <dgm:pt modelId="{69D9E954-E31A-4DCF-8D89-11B4F08CC641}" type="pres">
      <dgm:prSet presAssocID="{A261BC1F-7D71-4AB7-B652-49D231C29611}" presName="Name0" presStyleCnt="0">
        <dgm:presLayoutVars>
          <dgm:dir/>
        </dgm:presLayoutVars>
      </dgm:prSet>
      <dgm:spPr/>
    </dgm:pt>
    <dgm:pt modelId="{13A85120-C1B9-4FD5-AB10-6F4EF158BDD8}" type="pres">
      <dgm:prSet presAssocID="{D4B746CE-3A46-40BC-81B8-4383AC4C6EEA}" presName="picture_1" presStyleLbl="bgImgPlace1" presStyleIdx="0" presStyleCnt="1" custScaleX="145005" custScaleY="116491" custLinFactNeighborX="40613" custLinFactNeighborY="-3984"/>
      <dgm:spPr/>
    </dgm:pt>
    <dgm:pt modelId="{3C3D4477-DD2F-4A51-80D9-4043D016DB91}" type="pres">
      <dgm:prSet presAssocID="{B3ECC215-C4CD-438D-8E7F-64FABB146980}" presName="text_1" presStyleLbl="node1" presStyleIdx="0" presStyleCnt="0" custScaleX="220867" custScaleY="142328" custLinFactNeighborX="31117" custLinFactNeighborY="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6449B-2199-4BA7-A212-A279C3BABB94}" type="pres">
      <dgm:prSet presAssocID="{A261BC1F-7D71-4AB7-B652-49D231C29611}" presName="linV" presStyleCnt="0"/>
      <dgm:spPr/>
    </dgm:pt>
    <dgm:pt modelId="{64D42394-6314-494A-882F-53F4AE3C3AD3}" type="pres">
      <dgm:prSet presAssocID="{0A53C765-44E1-4C61-B70C-B95BBBA1E82A}" presName="pair" presStyleCnt="0"/>
      <dgm:spPr/>
    </dgm:pt>
    <dgm:pt modelId="{FCB71107-5A5E-4F7A-84D4-E8B887626B39}" type="pres">
      <dgm:prSet presAssocID="{0A53C765-44E1-4C61-B70C-B95BBBA1E82A}" presName="spaceH" presStyleLbl="node1" presStyleIdx="0" presStyleCnt="0"/>
      <dgm:spPr/>
    </dgm:pt>
    <dgm:pt modelId="{68D17423-C864-41D0-BF5D-B0BEBE192577}" type="pres">
      <dgm:prSet presAssocID="{0A53C765-44E1-4C61-B70C-B95BBBA1E82A}" presName="desPictures" presStyleLbl="alignImgPlace1" presStyleIdx="0" presStyleCnt="1" custFlipHor="1" custScaleX="134503" custScaleY="102483" custLinFactX="-100000" custLinFactNeighborX="-143305" custLinFactNeighborY="-163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F353888-15BB-4D23-B2D9-4EE0083987C1}" type="pres">
      <dgm:prSet presAssocID="{0A53C765-44E1-4C61-B70C-B95BBBA1E82A}" presName="desTextWrapper" presStyleCnt="0"/>
      <dgm:spPr/>
    </dgm:pt>
    <dgm:pt modelId="{051355B4-B8AD-4B21-AE7B-5835BFC9AA7F}" type="pres">
      <dgm:prSet presAssocID="{0A53C765-44E1-4C61-B70C-B95BBBA1E82A}" presName="desText" presStyleLbl="revTx" presStyleIdx="0" presStyleCnt="1" custFlipVert="0" custScaleX="2000000" custScaleY="94107" custLinFactX="-302176" custLinFactNeighborX="-400000" custLinFactNeighborY="-2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660FF-8535-4C98-A67D-1EC8D55CEE2F}" type="pres">
      <dgm:prSet presAssocID="{A261BC1F-7D71-4AB7-B652-49D231C29611}" presName="maxNode" presStyleCnt="0"/>
      <dgm:spPr/>
    </dgm:pt>
    <dgm:pt modelId="{5A965227-B6E9-40A6-9936-1C1973CB050B}" type="pres">
      <dgm:prSet presAssocID="{A261BC1F-7D71-4AB7-B652-49D231C29611}" presName="Name33" presStyleCnt="0"/>
      <dgm:spPr/>
    </dgm:pt>
  </dgm:ptLst>
  <dgm:cxnLst>
    <dgm:cxn modelId="{59766C92-3C7C-4F3C-9A21-7C11554CD55D}" srcId="{A261BC1F-7D71-4AB7-B652-49D231C29611}" destId="{0A53C765-44E1-4C61-B70C-B95BBBA1E82A}" srcOrd="1" destOrd="0" parTransId="{ED56DA84-ED0E-4F0E-85D0-69E51691DA0E}" sibTransId="{345614BD-45A3-44F3-B715-39346517C073}"/>
    <dgm:cxn modelId="{A338843E-7770-441A-956B-8E747EF1A7C7}" srcId="{A261BC1F-7D71-4AB7-B652-49D231C29611}" destId="{B3ECC215-C4CD-438D-8E7F-64FABB146980}" srcOrd="0" destOrd="0" parTransId="{CDE1D448-FE67-477B-962C-669DD329BBA0}" sibTransId="{D4B746CE-3A46-40BC-81B8-4383AC4C6EEA}"/>
    <dgm:cxn modelId="{439EA241-A5C5-49F5-8AD9-7E5637C37DBB}" type="presOf" srcId="{D4B746CE-3A46-40BC-81B8-4383AC4C6EEA}" destId="{13A85120-C1B9-4FD5-AB10-6F4EF158BDD8}" srcOrd="0" destOrd="0" presId="urn:microsoft.com/office/officeart/2008/layout/AccentedPicture"/>
    <dgm:cxn modelId="{23261009-AE62-491C-B743-5B6DF5F9E9F0}" type="presOf" srcId="{B3ECC215-C4CD-438D-8E7F-64FABB146980}" destId="{3C3D4477-DD2F-4A51-80D9-4043D016DB91}" srcOrd="0" destOrd="0" presId="urn:microsoft.com/office/officeart/2008/layout/AccentedPicture"/>
    <dgm:cxn modelId="{8D3030E5-3D5A-490B-A977-B55D92A94625}" type="presOf" srcId="{0A53C765-44E1-4C61-B70C-B95BBBA1E82A}" destId="{051355B4-B8AD-4B21-AE7B-5835BFC9AA7F}" srcOrd="0" destOrd="0" presId="urn:microsoft.com/office/officeart/2008/layout/AccentedPicture"/>
    <dgm:cxn modelId="{4AE4805F-3918-4ED5-B0AA-DFCF56F4C1BC}" type="presOf" srcId="{A261BC1F-7D71-4AB7-B652-49D231C29611}" destId="{69D9E954-E31A-4DCF-8D89-11B4F08CC641}" srcOrd="0" destOrd="0" presId="urn:microsoft.com/office/officeart/2008/layout/AccentedPicture"/>
    <dgm:cxn modelId="{769AAE33-1443-4E17-A41F-FD2AF26111E5}" type="presParOf" srcId="{69D9E954-E31A-4DCF-8D89-11B4F08CC641}" destId="{13A85120-C1B9-4FD5-AB10-6F4EF158BDD8}" srcOrd="0" destOrd="0" presId="urn:microsoft.com/office/officeart/2008/layout/AccentedPicture"/>
    <dgm:cxn modelId="{79BCBBD5-74F3-4658-8493-6B397636A9E8}" type="presParOf" srcId="{69D9E954-E31A-4DCF-8D89-11B4F08CC641}" destId="{3C3D4477-DD2F-4A51-80D9-4043D016DB91}" srcOrd="1" destOrd="0" presId="urn:microsoft.com/office/officeart/2008/layout/AccentedPicture"/>
    <dgm:cxn modelId="{A145F812-3416-4214-9C4C-E0B2B3BC5575}" type="presParOf" srcId="{69D9E954-E31A-4DCF-8D89-11B4F08CC641}" destId="{1276449B-2199-4BA7-A212-A279C3BABB94}" srcOrd="2" destOrd="0" presId="urn:microsoft.com/office/officeart/2008/layout/AccentedPicture"/>
    <dgm:cxn modelId="{4C826AA8-9E2D-4011-8799-F7E31A6F0792}" type="presParOf" srcId="{1276449B-2199-4BA7-A212-A279C3BABB94}" destId="{64D42394-6314-494A-882F-53F4AE3C3AD3}" srcOrd="0" destOrd="0" presId="urn:microsoft.com/office/officeart/2008/layout/AccentedPicture"/>
    <dgm:cxn modelId="{9735FD5D-C3DB-4DA4-9A0D-D8E9DF8F95DA}" type="presParOf" srcId="{64D42394-6314-494A-882F-53F4AE3C3AD3}" destId="{FCB71107-5A5E-4F7A-84D4-E8B887626B39}" srcOrd="0" destOrd="0" presId="urn:microsoft.com/office/officeart/2008/layout/AccentedPicture"/>
    <dgm:cxn modelId="{20A401FA-EF4C-4F93-BE21-001E4ACD9D75}" type="presParOf" srcId="{64D42394-6314-494A-882F-53F4AE3C3AD3}" destId="{68D17423-C864-41D0-BF5D-B0BEBE192577}" srcOrd="1" destOrd="0" presId="urn:microsoft.com/office/officeart/2008/layout/AccentedPicture"/>
    <dgm:cxn modelId="{DE397FF4-2242-4FD9-A70E-45AE5DCD3484}" type="presParOf" srcId="{64D42394-6314-494A-882F-53F4AE3C3AD3}" destId="{2F353888-15BB-4D23-B2D9-4EE0083987C1}" srcOrd="2" destOrd="0" presId="urn:microsoft.com/office/officeart/2008/layout/AccentedPicture"/>
    <dgm:cxn modelId="{CA1CCD1E-F7B6-4637-BEB6-87C67A5DBCF8}" type="presParOf" srcId="{2F353888-15BB-4D23-B2D9-4EE0083987C1}" destId="{051355B4-B8AD-4B21-AE7B-5835BFC9AA7F}" srcOrd="0" destOrd="0" presId="urn:microsoft.com/office/officeart/2008/layout/AccentedPicture"/>
    <dgm:cxn modelId="{A5A3C173-3607-4713-8F0A-A62162D6C028}" type="presParOf" srcId="{69D9E954-E31A-4DCF-8D89-11B4F08CC641}" destId="{5CB660FF-8535-4C98-A67D-1EC8D55CEE2F}" srcOrd="3" destOrd="0" presId="urn:microsoft.com/office/officeart/2008/layout/AccentedPicture"/>
    <dgm:cxn modelId="{E53B8854-5E7F-4DA4-9880-6AB7838CDBF7}" type="presParOf" srcId="{5CB660FF-8535-4C98-A67D-1EC8D55CEE2F}" destId="{5A965227-B6E9-40A6-9936-1C1973CB050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85120-C1B9-4FD5-AB10-6F4EF158BDD8}">
      <dsp:nvSpPr>
        <dsp:cNvPr id="0" name=""/>
        <dsp:cNvSpPr/>
      </dsp:nvSpPr>
      <dsp:spPr>
        <a:xfrm>
          <a:off x="1008126" y="-11612"/>
          <a:ext cx="5832633" cy="59766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3D4477-DD2F-4A51-80D9-4043D016DB91}">
      <dsp:nvSpPr>
        <dsp:cNvPr id="0" name=""/>
        <dsp:cNvSpPr/>
      </dsp:nvSpPr>
      <dsp:spPr>
        <a:xfrm>
          <a:off x="17" y="1606933"/>
          <a:ext cx="6840742" cy="438134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এম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আবু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নোমান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সহকারি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শিক্ষক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বাটাখালী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নূরীয়া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দাখিল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মাদ্রাসা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চকরিয়া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পৌরসভা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কক্সবাজার</a:t>
          </a:r>
          <a:endParaRPr lang="en-US" sz="2400" b="1" kern="1200" cap="none" spc="0" dirty="0" smtClean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</a:t>
          </a:r>
          <a:r>
            <a:rPr lang="en-US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হ্যালো</a:t>
          </a: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০১৮১৮৫৪১৪৫৪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anomanck24434@gmail.com </a:t>
          </a:r>
          <a:endParaRPr lang="en-US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7" y="1606933"/>
        <a:ext cx="6840742" cy="4381342"/>
      </dsp:txXfrm>
    </dsp:sp>
    <dsp:sp modelId="{68D17423-C864-41D0-BF5D-B0BEBE192577}">
      <dsp:nvSpPr>
        <dsp:cNvPr id="0" name=""/>
        <dsp:cNvSpPr/>
      </dsp:nvSpPr>
      <dsp:spPr>
        <a:xfrm flipH="1">
          <a:off x="576062" y="0"/>
          <a:ext cx="1863208" cy="14196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1355B4-B8AD-4B21-AE7B-5835BFC9AA7F}">
      <dsp:nvSpPr>
        <dsp:cNvPr id="0" name=""/>
        <dsp:cNvSpPr/>
      </dsp:nvSpPr>
      <dsp:spPr>
        <a:xfrm>
          <a:off x="4824537" y="0"/>
          <a:ext cx="2125247" cy="13036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শিক্ষক</a:t>
          </a:r>
          <a:r>
            <a:rPr lang="en-US" sz="38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38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পরিচিতি</a:t>
          </a:r>
          <a:endParaRPr lang="en-US" sz="38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824537" y="0"/>
        <a:ext cx="2125247" cy="130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5C64-72F5-4BEA-AE14-946A52EB421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F082-6188-42BF-9DC0-FB4C36B01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সম্মানিত</a:t>
            </a:r>
            <a:r>
              <a:rPr lang="en-GB" dirty="0" smtClean="0"/>
              <a:t> </a:t>
            </a:r>
            <a:r>
              <a:rPr lang="en-GB" dirty="0" err="1" smtClean="0"/>
              <a:t>শিক্ষকগণ</a:t>
            </a:r>
            <a:r>
              <a:rPr lang="en-GB" dirty="0" smtClean="0"/>
              <a:t>, </a:t>
            </a:r>
            <a:r>
              <a:rPr lang="en-GB" dirty="0" err="1" smtClean="0"/>
              <a:t>এই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কন্টেন্টটিতে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কারক-বিভক্তির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পূর্ণঙ্গ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সমাধান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দেওয়া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ঘন্টায়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ক্লাস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নেওয়া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সম্ভব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হবেনা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তাই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দুদিনে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ভাগ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অথবা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একদিনে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বেশি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সময়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নিয়ে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ক্লাস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নেয়া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যেতে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পারে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বষয়ের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আরেকটি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কন্টেন্ট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যেটি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আকারে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চেয়ে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ছোট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সেটি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ক্লাসে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প্রদর্শণ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যেতে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পারে</a:t>
            </a:r>
            <a:r>
              <a:rPr lang="en-GB" baseline="0" dirty="0" smtClean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5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এই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কন্টেন্টের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শেষে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অনেক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গুলো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উদাহরণ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মূল্যায়ন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শিরোনামে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এগুলো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থেকে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শ্রেণি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কক্ষেই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একটি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জমজমাট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প্রতিযোগিতা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আয়োজন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যেতে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পারে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আমার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শ্রেণি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কক্ষে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আমি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আয়োজন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করেছি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সেখানে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দুটি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গ্রুপে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শিক্ষার্থীদের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ভাগ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নিয়ে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ছিলাম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সেখানে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দুই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গ্রুপে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টান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টান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উত্তেজনা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বিরাজ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শিক্ষার্থীরাও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অনেক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আনন্দ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পেয়েছে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হেসে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খেলে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আনন্দে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শিখেছে</a:t>
            </a:r>
            <a:r>
              <a:rPr lang="en-GB" baseline="0" dirty="0" smtClean="0"/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অনেক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গুলো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উদাহরণ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মূল্যায়ন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শিরোনামে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এখানে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হলো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এগুলো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থেকে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শ্রেণি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কক্ষেই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একটি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জমজমাট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প্রতিযোগিতা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আয়োজন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যেতে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পারে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আমার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শ্রেণি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কক্ষে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আমি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আয়োজন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করেছি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সেখানে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দুটি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গ্রুপে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শিক্ষার্থীদের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ভাগ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নিয়ে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ছিলাম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সেখানে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দুই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গ্রুপে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টান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টান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উত্তেজনা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বিরাজ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করেছে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শিক্ষার্থীরাও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অনেক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আনন্দ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পেয়েছে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হেসে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খেলে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আনন্দে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শিখেছে</a:t>
            </a:r>
            <a:r>
              <a:rPr lang="en-GB" baseline="0" dirty="0" smtClean="0"/>
              <a:t>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3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প্রত্যেক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প্রশ্নের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সাথে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সংযুক্ত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ফলাফল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এবং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ব্যাখ্যাও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প্রত্যেক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প্রশ্নের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সাথে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সংযুক্ত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ফলাফল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এবং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ব্যাখ্যাও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প্রত্যেক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প্রশ্নের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সাথে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সংযুক্ত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ফলাফল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এবং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ব্যাখ্যাও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প্রত্যেক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প্রশ্নের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সাথে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দেয়া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সংযুক্ত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আছে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সঠিক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ক্লিক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করলে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ফলাফল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r>
              <a:rPr lang="en-GB" baseline="0" dirty="0" err="1" smtClean="0"/>
              <a:t>এবং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উত্তরের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ব্যাখ্যাও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দেখা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যাবে</a:t>
            </a:r>
            <a:r>
              <a:rPr lang="en-GB" baseline="0" dirty="0" smtClean="0"/>
              <a:t>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F082-6188-42BF-9DC0-FB4C36B01B9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8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2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1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0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8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44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3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6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9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1518E-4A38-4AC7-8076-2AE8DD996CC8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C9DCD-EA74-4F99-85FE-39D2ACC68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85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7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5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9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3" y="6733274"/>
            <a:ext cx="851160" cy="1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8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3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5A19-FA0D-4415-8C07-BA16437E9C11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F6AE-EF48-4A61-8DFF-E3C2427D8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2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8" r:id="rId8"/>
    <p:sldLayoutId id="2147483687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" y="6728840"/>
            <a:ext cx="823884" cy="1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" y="6688670"/>
            <a:ext cx="1080120" cy="1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4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46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7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slide" Target="slide48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7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10" Type="http://schemas.openxmlformats.org/officeDocument/2006/relationships/image" Target="../media/image6.png"/><Relationship Id="rId4" Type="http://schemas.openxmlformats.org/officeDocument/2006/relationships/slide" Target="slide48.xml"/><Relationship Id="rId9" Type="http://schemas.openxmlformats.org/officeDocument/2006/relationships/slide" Target="slide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7.xml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6.xml"/><Relationship Id="rId4" Type="http://schemas.openxmlformats.org/officeDocument/2006/relationships/slide" Target="slide48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7.xml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10" Type="http://schemas.openxmlformats.org/officeDocument/2006/relationships/image" Target="../media/image6.png"/><Relationship Id="rId4" Type="http://schemas.openxmlformats.org/officeDocument/2006/relationships/slide" Target="slide48.xml"/><Relationship Id="rId9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8.xml"/><Relationship Id="rId7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slide" Target="slide47.xml"/><Relationship Id="rId9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16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8.xml"/><Relationship Id="rId7" Type="http://schemas.openxmlformats.org/officeDocument/2006/relationships/slide" Target="slide1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28.xml"/><Relationship Id="rId4" Type="http://schemas.openxmlformats.org/officeDocument/2006/relationships/slide" Target="slide24.xml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8.xml"/><Relationship Id="rId7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7.xml"/><Relationship Id="rId7" Type="http://schemas.openxmlformats.org/officeDocument/2006/relationships/slide" Target="slide14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28.xml"/><Relationship Id="rId4" Type="http://schemas.openxmlformats.org/officeDocument/2006/relationships/slide" Target="slide24.xml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image" Target="../media/image1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16.xml"/><Relationship Id="rId4" Type="http://schemas.openxmlformats.org/officeDocument/2006/relationships/slide" Target="slide2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8.xml"/><Relationship Id="rId7" Type="http://schemas.openxmlformats.org/officeDocument/2006/relationships/slide" Target="slide1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28.xml"/><Relationship Id="rId4" Type="http://schemas.openxmlformats.org/officeDocument/2006/relationships/slide" Target="slide23.xml"/><Relationship Id="rId9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8.xml"/><Relationship Id="rId7" Type="http://schemas.openxmlformats.org/officeDocument/2006/relationships/slide" Target="slide1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4.xml"/><Relationship Id="rId4" Type="http://schemas.openxmlformats.org/officeDocument/2006/relationships/slide" Target="slide28.xml"/><Relationship Id="rId9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7.xml"/><Relationship Id="rId7" Type="http://schemas.openxmlformats.org/officeDocument/2006/relationships/slide" Target="slide46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18" Type="http://schemas.openxmlformats.org/officeDocument/2006/relationships/slide" Target="slide30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1.xml"/><Relationship Id="rId17" Type="http://schemas.openxmlformats.org/officeDocument/2006/relationships/slide" Target="slide19.xml"/><Relationship Id="rId2" Type="http://schemas.openxmlformats.org/officeDocument/2006/relationships/slide" Target="slide5.xml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4.xml"/><Relationship Id="rId24" Type="http://schemas.openxmlformats.org/officeDocument/2006/relationships/image" Target="../media/image17.png"/><Relationship Id="rId5" Type="http://schemas.openxmlformats.org/officeDocument/2006/relationships/slide" Target="slide26.xml"/><Relationship Id="rId15" Type="http://schemas.openxmlformats.org/officeDocument/2006/relationships/slide" Target="slide9.xml"/><Relationship Id="rId23" Type="http://schemas.openxmlformats.org/officeDocument/2006/relationships/slide" Target="slide42.xml"/><Relationship Id="rId10" Type="http://schemas.openxmlformats.org/officeDocument/2006/relationships/slide" Target="slide23.xml"/><Relationship Id="rId19" Type="http://schemas.openxmlformats.org/officeDocument/2006/relationships/slide" Target="slide17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8.xml"/><Relationship Id="rId22" Type="http://schemas.openxmlformats.org/officeDocument/2006/relationships/slide" Target="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" y="0"/>
            <a:ext cx="9144000" cy="6453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3286" y="620688"/>
            <a:ext cx="7775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6453336"/>
            <a:ext cx="9144000" cy="4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20888"/>
            <a:ext cx="3384376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বৃষ্টি </a:t>
            </a:r>
            <a:r>
              <a:rPr lang="as-IN" sz="2400" dirty="0"/>
              <a:t>পড়ে টাপুর </a:t>
            </a:r>
            <a:r>
              <a:rPr lang="as-IN" sz="2400" dirty="0" smtClean="0"/>
              <a:t>টুপুর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11560" y="3212976"/>
            <a:ext cx="3384376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পাগলে</a:t>
            </a:r>
            <a:r>
              <a:rPr lang="as-IN" sz="2400" dirty="0"/>
              <a:t> কিনা বলে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644008" y="3188875"/>
            <a:ext cx="4248472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ছেলেরা</a:t>
            </a:r>
            <a:r>
              <a:rPr lang="as-IN" sz="2400" dirty="0"/>
              <a:t> খেলা করছে</a:t>
            </a:r>
            <a:endParaRPr lang="en-GB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02817"/>
              </p:ext>
            </p:extLst>
          </p:nvPr>
        </p:nvGraphicFramePr>
        <p:xfrm>
          <a:off x="323528" y="332656"/>
          <a:ext cx="8654861" cy="1141218"/>
        </p:xfrm>
        <a:graphic>
          <a:graphicData uri="http://schemas.openxmlformats.org/drawingml/2006/table">
            <a:tbl>
              <a:tblPr/>
              <a:tblGrid>
                <a:gridCol w="1296144"/>
                <a:gridCol w="3312368"/>
                <a:gridCol w="4046349"/>
              </a:tblGrid>
              <a:tr h="4227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dirty="0" err="1" smtClean="0">
                          <a:effectLst/>
                          <a:latin typeface="inherit"/>
                        </a:rPr>
                        <a:t>বি</a:t>
                      </a:r>
                      <a:r>
                        <a:rPr lang="as-IN" sz="2800" b="0" dirty="0" smtClean="0">
                          <a:effectLst/>
                          <a:latin typeface="inherit"/>
                        </a:rPr>
                        <a:t>ভক্তি</a:t>
                      </a:r>
                      <a:endParaRPr lang="as-IN" sz="2800" b="0" dirty="0">
                        <a:effectLst/>
                        <a:latin typeface="inherit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>
                          <a:effectLst/>
                          <a:latin typeface="inherit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 smtClean="0">
                          <a:effectLst/>
                          <a:latin typeface="inherit"/>
                        </a:rPr>
                        <a:t>বহুবচন</a:t>
                      </a:r>
                      <a:endParaRPr lang="as-IN" sz="2800" b="0" dirty="0">
                        <a:effectLst/>
                        <a:latin typeface="inherit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57348">
                <a:tc>
                  <a:txBody>
                    <a:bodyPr/>
                    <a:lstStyle/>
                    <a:p>
                      <a:pPr algn="ctr" fontAlgn="t"/>
                      <a:r>
                        <a:rPr lang="as-IN" sz="2400" b="0" dirty="0">
                          <a:effectLst/>
                          <a:latin typeface="inherit"/>
                        </a:rPr>
                        <a:t>প্রথমা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400" b="0" dirty="0">
                          <a:effectLst/>
                          <a:latin typeface="inherit"/>
                        </a:rPr>
                        <a:t>০, এ, অ (য়), তে, এতে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400" b="0" dirty="0">
                          <a:effectLst/>
                          <a:latin typeface="inherit"/>
                        </a:rPr>
                        <a:t>রা, এরা, গুলি, গুলো, গণ, বৃন্দ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44008" y="4093041"/>
            <a:ext cx="4248472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/>
              <a:t>শিক্ষকগণ</a:t>
            </a:r>
            <a:r>
              <a:rPr lang="as-IN" sz="2000" dirty="0"/>
              <a:t> সেখানে উপস্থিত ছিলেন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4644008" y="5013175"/>
            <a:ext cx="4248472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পাখিগুলি</a:t>
            </a:r>
            <a:r>
              <a:rPr lang="as-IN" sz="2400" dirty="0"/>
              <a:t> আকাশে উড়ছিল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611560" y="5013176"/>
            <a:ext cx="3384376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গরুতে </a:t>
            </a:r>
            <a:r>
              <a:rPr lang="as-IN" sz="2400" dirty="0"/>
              <a:t>গাড়ি টানে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644008" y="2365527"/>
            <a:ext cx="4248472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ছাত্রবৃন্দ</a:t>
            </a:r>
            <a:r>
              <a:rPr lang="as-IN" sz="2400" dirty="0"/>
              <a:t> কোলাহল করিতেছিল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4077072"/>
            <a:ext cx="3384376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/>
              <a:t>ঘোড়ায় </a:t>
            </a:r>
            <a:r>
              <a:rPr lang="as-IN" sz="2400" dirty="0"/>
              <a:t>গাড়ি টানে</a:t>
            </a:r>
            <a:endParaRPr lang="en-GB" sz="2400" dirty="0"/>
          </a:p>
        </p:txBody>
      </p:sp>
      <p:sp>
        <p:nvSpPr>
          <p:cNvPr id="15" name="Action Button: Home 14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Return 15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0" y="6449491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57427"/>
              </p:ext>
            </p:extLst>
          </p:nvPr>
        </p:nvGraphicFramePr>
        <p:xfrm>
          <a:off x="251521" y="620688"/>
          <a:ext cx="8496943" cy="1101090"/>
        </p:xfrm>
        <a:graphic>
          <a:graphicData uri="http://schemas.openxmlformats.org/drawingml/2006/table">
            <a:tbl>
              <a:tblPr/>
              <a:tblGrid>
                <a:gridCol w="1437294"/>
                <a:gridCol w="3440580"/>
                <a:gridCol w="361906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দ্বিতীয়া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কে,রে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এরে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দিগকে,দিগেরে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দে</a:t>
                      </a:r>
                      <a:r>
                        <a:rPr lang="en-GB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রে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9090" y="3359894"/>
            <a:ext cx="856895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তুমি করিবে ত্রাণ এ নহে মোর প্রার্থনা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’ 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 বাক্যে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দ্বিতীয়া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090" y="2420888"/>
            <a:ext cx="85689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–এ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খোকাকে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45825"/>
            <a:ext cx="957706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7761"/>
              </p:ext>
            </p:extLst>
          </p:nvPr>
        </p:nvGraphicFramePr>
        <p:xfrm>
          <a:off x="251521" y="620688"/>
          <a:ext cx="8496943" cy="1710690"/>
        </p:xfrm>
        <a:graphic>
          <a:graphicData uri="http://schemas.openxmlformats.org/drawingml/2006/table">
            <a:tbl>
              <a:tblPr/>
              <a:tblGrid>
                <a:gridCol w="1437294"/>
                <a:gridCol w="2667161"/>
                <a:gridCol w="4392488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32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32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2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2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32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তৃতীয়া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দ্বারা,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দিয়া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32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GB" sz="32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GB" sz="32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endParaRPr lang="as-IN" sz="32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দিগের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দ্বারা,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 </a:t>
                      </a:r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গুলির </a:t>
                      </a:r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দের </a:t>
                      </a:r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2636912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লাঙ্গল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জমি চাষ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তৃতী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458617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হবেনা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তৃতী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120" y="4267800"/>
            <a:ext cx="8496944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তৃতীয়া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79814"/>
            <a:ext cx="9505056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9879"/>
              </p:ext>
            </p:extLst>
          </p:nvPr>
        </p:nvGraphicFramePr>
        <p:xfrm>
          <a:off x="323529" y="332656"/>
          <a:ext cx="8496943" cy="1620004"/>
        </p:xfrm>
        <a:graphic>
          <a:graphicData uri="http://schemas.openxmlformats.org/drawingml/2006/table">
            <a:tbl>
              <a:tblPr/>
              <a:tblGrid>
                <a:gridCol w="1437294"/>
                <a:gridCol w="3440580"/>
                <a:gridCol w="3619069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চতুর্থী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কে,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রে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(এরে)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দিগকে,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দিগেরে </a:t>
                      </a:r>
                      <a:r>
                        <a:rPr lang="as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</a:t>
                      </a:r>
                      <a:r>
                        <a:rPr lang="en-GB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রে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805264"/>
            <a:ext cx="8784976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চতুর্থ</a:t>
            </a:r>
            <a:r>
              <a:rPr lang="en-GB" sz="3200" dirty="0" smtClean="0"/>
              <a:t> </a:t>
            </a:r>
            <a:r>
              <a:rPr lang="en-GB" sz="3200" dirty="0" err="1" smtClean="0"/>
              <a:t>বিভক্তি</a:t>
            </a:r>
            <a:r>
              <a:rPr lang="en-GB" sz="3200" dirty="0" smtClean="0"/>
              <a:t> </a:t>
            </a:r>
            <a:r>
              <a:rPr lang="en-GB" sz="3200" dirty="0" err="1" smtClean="0"/>
              <a:t>শুধুমাত্র</a:t>
            </a:r>
            <a:r>
              <a:rPr lang="en-GB" sz="3200" dirty="0" smtClean="0"/>
              <a:t> </a:t>
            </a:r>
            <a:r>
              <a:rPr lang="en-GB" sz="3200" dirty="0" err="1" smtClean="0"/>
              <a:t>সম্প্রদান</a:t>
            </a:r>
            <a:r>
              <a:rPr lang="en-GB" sz="3200" dirty="0" smtClean="0"/>
              <a:t> </a:t>
            </a:r>
            <a:r>
              <a:rPr lang="en-GB" sz="3200" dirty="0" err="1" smtClean="0"/>
              <a:t>কারকে</a:t>
            </a:r>
            <a:r>
              <a:rPr lang="en-GB" sz="3200" dirty="0" smtClean="0"/>
              <a:t> </a:t>
            </a:r>
            <a:r>
              <a:rPr lang="en-GB" sz="3200" dirty="0" err="1" smtClean="0"/>
              <a:t>যুক্ত</a:t>
            </a:r>
            <a:r>
              <a:rPr lang="en-GB" sz="3200" dirty="0" smtClean="0"/>
              <a:t> </a:t>
            </a:r>
            <a:r>
              <a:rPr lang="en-GB" sz="3200" dirty="0" err="1" smtClean="0"/>
              <a:t>হয়</a:t>
            </a:r>
            <a:r>
              <a:rPr lang="en-GB" sz="3200" dirty="0" smtClean="0"/>
              <a:t>।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79512" y="1844824"/>
            <a:ext cx="8640960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67" y="2636912"/>
            <a:ext cx="8640960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দাসী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রেখ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228600" y="4797152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3902588" y="3511079"/>
            <a:ext cx="4286250" cy="20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1851"/>
            <a:ext cx="943203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10454"/>
              </p:ext>
            </p:extLst>
          </p:nvPr>
        </p:nvGraphicFramePr>
        <p:xfrm>
          <a:off x="251521" y="620688"/>
          <a:ext cx="8496943" cy="1527810"/>
        </p:xfrm>
        <a:graphic>
          <a:graphicData uri="http://schemas.openxmlformats.org/drawingml/2006/table">
            <a:tbl>
              <a:tblPr/>
              <a:tblGrid>
                <a:gridCol w="1437294"/>
                <a:gridCol w="2811177"/>
                <a:gridCol w="4248472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28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as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পঞ্চমী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হইতে,থেকে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চেয়ে,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দিগের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GB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দের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GB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দিগের</a:t>
                      </a:r>
                      <a:r>
                        <a:rPr lang="en-GB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endParaRPr lang="as-IN" sz="2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2153518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বিপদ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বাঁচাও।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পঞ্চমী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924944"/>
            <a:ext cx="849694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বিমান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বোমা ফেলা হয়েছিলো। পঞ্চমী বিভক্তি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636313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আসলাম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পঞ্চমী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500409"/>
            <a:ext cx="849694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পঞ্চমী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973" y="5229200"/>
            <a:ext cx="850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/>
              <a:t>অপাদান কারকে সাধারণত </a:t>
            </a:r>
            <a:r>
              <a:rPr lang="en-GB" sz="2800" b="1" dirty="0" err="1" smtClean="0"/>
              <a:t>পঞ্চমী</a:t>
            </a:r>
            <a:r>
              <a:rPr lang="as-IN" sz="2800" b="1" dirty="0" smtClean="0"/>
              <a:t> </a:t>
            </a:r>
            <a:r>
              <a:rPr lang="as-IN" sz="2800" b="1" dirty="0"/>
              <a:t>বিভক্তি যুক্ত হয়?</a:t>
            </a:r>
            <a:endParaRPr lang="en-GB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64019"/>
            <a:ext cx="957706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8165"/>
              </p:ext>
            </p:extLst>
          </p:nvPr>
        </p:nvGraphicFramePr>
        <p:xfrm>
          <a:off x="251521" y="620688"/>
          <a:ext cx="8496943" cy="2442210"/>
        </p:xfrm>
        <a:graphic>
          <a:graphicData uri="http://schemas.openxmlformats.org/drawingml/2006/table">
            <a:tbl>
              <a:tblPr/>
              <a:tblGrid>
                <a:gridCol w="1437294"/>
                <a:gridCol w="2019089"/>
                <a:gridCol w="504056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36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36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36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6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6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36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ষষ্ঠী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র,এর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*দিগের,দের,গুলির,গণের,গুলোর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605" y="3140968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ষষ্ঠী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53" y="3861048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গরিবে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ষষ্ঠী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153" y="4581128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ষষ্ঠী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53" y="5309919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NikoshBAN" pitchFamily="2" charset="0"/>
                <a:cs typeface="NikoshBAN" pitchFamily="2" charset="0"/>
              </a:rPr>
              <a:t>কলমগুলি</a:t>
            </a:r>
            <a:r>
              <a:rPr lang="en-GB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ষষ্ঠী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50164"/>
            <a:ext cx="9505056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99268"/>
              </p:ext>
            </p:extLst>
          </p:nvPr>
        </p:nvGraphicFramePr>
        <p:xfrm>
          <a:off x="323528" y="260648"/>
          <a:ext cx="8496943" cy="2198370"/>
        </p:xfrm>
        <a:graphic>
          <a:graphicData uri="http://schemas.openxmlformats.org/drawingml/2006/table">
            <a:tbl>
              <a:tblPr/>
              <a:tblGrid>
                <a:gridCol w="1437294"/>
                <a:gridCol w="2307121"/>
                <a:gridCol w="4752528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as-IN" sz="32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ভক্তি</a:t>
                      </a:r>
                      <a:endParaRPr lang="as-IN" sz="32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2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একবচন</a:t>
                      </a:r>
                      <a:endParaRPr lang="as-IN" sz="32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s-IN" sz="32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বহুবচন</a:t>
                      </a:r>
                      <a:endParaRPr lang="as-IN" sz="3200" b="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28575" marB="2857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সপ্তমী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য়,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তে,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এতে</a:t>
                      </a:r>
                      <a:endParaRPr lang="as-IN" sz="32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দিগে,দিগেতে,গুলিতে,গণে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GB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গুলিরমধ্যে,গুলোতে</a:t>
                      </a:r>
                      <a:r>
                        <a:rPr lang="as-IN" sz="32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গুলোর মধ্যে</a:t>
                      </a:r>
                    </a:p>
                  </a:txBody>
                  <a:tcPr marL="95250" marR="95250" marT="95250" marB="9525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9269" y="3356992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ঘা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69" y="2564904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পুকু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269" y="4221088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890" y="5013176"/>
            <a:ext cx="84969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সজিব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ব্যাকর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50164"/>
            <a:ext cx="9505056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একক ক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0238"/>
            <a:ext cx="2698538" cy="31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3707905" y="488670"/>
            <a:ext cx="5112568" cy="52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1892" y="83671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2496" y="1948190"/>
            <a:ext cx="4519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46" y="140439"/>
            <a:ext cx="8521734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22" y="1603744"/>
            <a:ext cx="8538457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as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সম্পাদনের জন্য ব্যক্তি, বস্তু, উপকরণ, স্থান, কাল ইত্যাদির প্রয়োজন হয়। এগুলো ছাড়া ক্রিয়া সম্পাদন সম্ভব নয়। আর এদের সঙ্গে ক্রিয়া পদের যে সম্পর্ক তাই কারক</a:t>
            </a:r>
            <a:r>
              <a:rPr lang="as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023" y="867736"/>
            <a:ext cx="8521734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 = কৃ+ণক।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সম্পাদন করে।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22" y="3356992"/>
            <a:ext cx="8538458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GB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 ক্রিয়ার সাথে অন্যান্য পদের সম্বন্ধকে কারক বলে। আবার ক্রিয়ার সঙ্গে বাক্যস্থ বিশেষ্য কিংবা সর্বনামের যে সম্পর্ক তাকে কারক বলে।</a:t>
            </a:r>
            <a:endParaRPr lang="en-GB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661" y="4702744"/>
            <a:ext cx="8521735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যেমন: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ভাত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য়,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85055"/>
            <a:ext cx="9180512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8938" y="2786029"/>
            <a:ext cx="8538458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নামপদের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634" y="188640"/>
            <a:ext cx="636266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কারক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প্রকার-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403244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১. কর্তৃকারক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1196752"/>
            <a:ext cx="4032448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২. কর্মকারক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2276872"/>
            <a:ext cx="4032448" cy="792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৩. করণকারক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65" y="2276872"/>
            <a:ext cx="403244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৪. সম্প্রদান কারক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501" y="3356992"/>
            <a:ext cx="403244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৫. অপাদান কারক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65" y="3356992"/>
            <a:ext cx="403244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৬. অধিকরণ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49491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সম্মানিত</a:t>
            </a:r>
            <a:r>
              <a:rPr lang="en-GB" sz="2000" b="1" dirty="0"/>
              <a:t> </a:t>
            </a:r>
            <a:r>
              <a:rPr lang="en-GB" sz="2000" b="1" dirty="0" err="1"/>
              <a:t>শিক্ষকগণ</a:t>
            </a:r>
            <a:r>
              <a:rPr lang="en-GB" sz="2000" b="1" dirty="0"/>
              <a:t>, </a:t>
            </a:r>
            <a:r>
              <a:rPr lang="en-GB" sz="2000" b="1" dirty="0" err="1"/>
              <a:t>এই</a:t>
            </a:r>
            <a:r>
              <a:rPr lang="en-GB" sz="2000" b="1" dirty="0"/>
              <a:t> </a:t>
            </a:r>
            <a:r>
              <a:rPr lang="en-GB" sz="2000" b="1" dirty="0" err="1"/>
              <a:t>কন্টেন্টটিতে</a:t>
            </a:r>
            <a:r>
              <a:rPr lang="en-GB" sz="2000" b="1" dirty="0"/>
              <a:t> </a:t>
            </a:r>
            <a:r>
              <a:rPr lang="en-GB" sz="2000" b="1" dirty="0" err="1"/>
              <a:t>কারক-বিভক্তির</a:t>
            </a:r>
            <a:r>
              <a:rPr lang="en-GB" sz="2000" b="1" dirty="0"/>
              <a:t> </a:t>
            </a:r>
            <a:r>
              <a:rPr lang="en-GB" sz="2000" b="1" dirty="0" err="1"/>
              <a:t>পূর্ণঙ্গ</a:t>
            </a:r>
            <a:r>
              <a:rPr lang="en-GB" sz="2000" b="1" dirty="0"/>
              <a:t> </a:t>
            </a:r>
            <a:r>
              <a:rPr lang="en-GB" sz="2000" b="1" dirty="0" err="1"/>
              <a:t>সমাধান</a:t>
            </a:r>
            <a:r>
              <a:rPr lang="en-GB" sz="2000" b="1" dirty="0"/>
              <a:t> </a:t>
            </a:r>
            <a:r>
              <a:rPr lang="en-GB" sz="2000" b="1" dirty="0" err="1"/>
              <a:t>দেওয়া</a:t>
            </a:r>
            <a:r>
              <a:rPr lang="en-GB" sz="2000" b="1" dirty="0"/>
              <a:t> </a:t>
            </a:r>
            <a:r>
              <a:rPr lang="en-GB" sz="2000" b="1" dirty="0" err="1"/>
              <a:t>আছে</a:t>
            </a:r>
            <a:r>
              <a:rPr lang="en-GB" sz="2000" b="1" dirty="0"/>
              <a:t>। </a:t>
            </a:r>
            <a:r>
              <a:rPr lang="en-GB" sz="2000" b="1" dirty="0" err="1"/>
              <a:t>এক</a:t>
            </a:r>
            <a:r>
              <a:rPr lang="en-GB" sz="2000" b="1" dirty="0"/>
              <a:t> </a:t>
            </a:r>
            <a:r>
              <a:rPr lang="en-GB" sz="2000" b="1" dirty="0" err="1"/>
              <a:t>ঘন্টায়</a:t>
            </a:r>
            <a:r>
              <a:rPr lang="en-GB" sz="2000" b="1" dirty="0"/>
              <a:t> </a:t>
            </a:r>
            <a:r>
              <a:rPr lang="en-GB" sz="2000" b="1" dirty="0" err="1"/>
              <a:t>এই</a:t>
            </a:r>
            <a:r>
              <a:rPr lang="en-GB" sz="2000" b="1" dirty="0"/>
              <a:t> </a:t>
            </a:r>
            <a:r>
              <a:rPr lang="en-GB" sz="2000" b="1" dirty="0" err="1"/>
              <a:t>ক্লাস</a:t>
            </a:r>
            <a:r>
              <a:rPr lang="en-GB" sz="2000" b="1" dirty="0"/>
              <a:t> </a:t>
            </a:r>
            <a:r>
              <a:rPr lang="en-GB" sz="2000" b="1" dirty="0" err="1"/>
              <a:t>টি</a:t>
            </a:r>
            <a:r>
              <a:rPr lang="en-GB" sz="2000" b="1" dirty="0"/>
              <a:t> </a:t>
            </a:r>
            <a:r>
              <a:rPr lang="en-GB" sz="2000" b="1" dirty="0" err="1"/>
              <a:t>নেওয়া</a:t>
            </a:r>
            <a:r>
              <a:rPr lang="en-GB" sz="2000" b="1" dirty="0"/>
              <a:t> </a:t>
            </a:r>
            <a:r>
              <a:rPr lang="en-GB" sz="2000" b="1" dirty="0" err="1"/>
              <a:t>সম্ভব</a:t>
            </a:r>
            <a:r>
              <a:rPr lang="en-GB" sz="2000" b="1" dirty="0"/>
              <a:t> </a:t>
            </a:r>
            <a:r>
              <a:rPr lang="en-GB" sz="2000" b="1" dirty="0" err="1"/>
              <a:t>হবেনা</a:t>
            </a:r>
            <a:r>
              <a:rPr lang="en-GB" sz="2000" b="1" dirty="0"/>
              <a:t>। </a:t>
            </a:r>
            <a:r>
              <a:rPr lang="en-GB" sz="2000" b="1" dirty="0" err="1"/>
              <a:t>তাই</a:t>
            </a:r>
            <a:r>
              <a:rPr lang="en-GB" sz="2000" b="1" dirty="0"/>
              <a:t> </a:t>
            </a:r>
            <a:r>
              <a:rPr lang="en-GB" sz="2000" b="1" dirty="0" err="1"/>
              <a:t>দুদিনে</a:t>
            </a:r>
            <a:r>
              <a:rPr lang="en-GB" sz="2000" b="1" dirty="0"/>
              <a:t> </a:t>
            </a:r>
            <a:r>
              <a:rPr lang="en-GB" sz="2000" b="1" dirty="0" err="1"/>
              <a:t>ভাগ</a:t>
            </a:r>
            <a:r>
              <a:rPr lang="en-GB" sz="2000" b="1" dirty="0"/>
              <a:t> </a:t>
            </a:r>
            <a:r>
              <a:rPr lang="en-GB" sz="2000" b="1" dirty="0" err="1"/>
              <a:t>করে</a:t>
            </a:r>
            <a:r>
              <a:rPr lang="en-GB" sz="2000" b="1" dirty="0"/>
              <a:t> </a:t>
            </a:r>
            <a:r>
              <a:rPr lang="en-GB" sz="2000" b="1" dirty="0" err="1"/>
              <a:t>অথবা</a:t>
            </a:r>
            <a:r>
              <a:rPr lang="en-GB" sz="2000" b="1" dirty="0"/>
              <a:t> </a:t>
            </a:r>
            <a:r>
              <a:rPr lang="en-GB" sz="2000" b="1" dirty="0" err="1"/>
              <a:t>একদিনে</a:t>
            </a:r>
            <a:r>
              <a:rPr lang="en-GB" sz="2000" b="1" dirty="0"/>
              <a:t> </a:t>
            </a:r>
            <a:r>
              <a:rPr lang="en-GB" sz="2000" b="1" dirty="0" err="1"/>
              <a:t>বেশি</a:t>
            </a:r>
            <a:r>
              <a:rPr lang="en-GB" sz="2000" b="1" dirty="0"/>
              <a:t> </a:t>
            </a:r>
            <a:r>
              <a:rPr lang="en-GB" sz="2000" b="1" dirty="0" err="1"/>
              <a:t>করে</a:t>
            </a:r>
            <a:r>
              <a:rPr lang="en-GB" sz="2000" b="1" dirty="0"/>
              <a:t> </a:t>
            </a:r>
            <a:r>
              <a:rPr lang="en-GB" sz="2000" b="1" dirty="0" err="1"/>
              <a:t>সময়</a:t>
            </a:r>
            <a:r>
              <a:rPr lang="en-GB" sz="2000" b="1" dirty="0"/>
              <a:t> </a:t>
            </a:r>
            <a:r>
              <a:rPr lang="en-GB" sz="2000" b="1" dirty="0" err="1"/>
              <a:t>নিয়ে</a:t>
            </a:r>
            <a:r>
              <a:rPr lang="en-GB" sz="2000" b="1" dirty="0"/>
              <a:t> </a:t>
            </a:r>
            <a:r>
              <a:rPr lang="en-GB" sz="2000" b="1" dirty="0" err="1"/>
              <a:t>ক্লাস</a:t>
            </a:r>
            <a:r>
              <a:rPr lang="en-GB" sz="2000" b="1" dirty="0"/>
              <a:t> </a:t>
            </a:r>
            <a:r>
              <a:rPr lang="en-GB" sz="2000" b="1" dirty="0" err="1"/>
              <a:t>নি</a:t>
            </a:r>
            <a:r>
              <a:rPr lang="en-GB" sz="2000" b="1" dirty="0"/>
              <a:t> </a:t>
            </a:r>
            <a:r>
              <a:rPr lang="en-GB" sz="2000" b="1" dirty="0" err="1"/>
              <a:t>নেয়া</a:t>
            </a:r>
            <a:r>
              <a:rPr lang="en-GB" sz="2000" b="1" dirty="0"/>
              <a:t> </a:t>
            </a:r>
            <a:r>
              <a:rPr lang="en-GB" sz="2000" b="1" dirty="0" err="1"/>
              <a:t>যেতে</a:t>
            </a:r>
            <a:r>
              <a:rPr lang="en-GB" sz="2000" b="1" dirty="0"/>
              <a:t> </a:t>
            </a:r>
            <a:r>
              <a:rPr lang="en-GB" sz="2000" b="1" dirty="0" err="1"/>
              <a:t>পারে</a:t>
            </a:r>
            <a:r>
              <a:rPr lang="en-GB" sz="2000" b="1" dirty="0"/>
              <a:t>। </a:t>
            </a:r>
            <a:r>
              <a:rPr lang="en-GB" sz="2000" b="1" dirty="0" err="1"/>
              <a:t>এই</a:t>
            </a:r>
            <a:r>
              <a:rPr lang="en-GB" sz="2000" b="1" dirty="0"/>
              <a:t> </a:t>
            </a:r>
            <a:r>
              <a:rPr lang="en-GB" sz="2000" b="1" dirty="0" err="1"/>
              <a:t>বষয়ের</a:t>
            </a:r>
            <a:r>
              <a:rPr lang="en-GB" sz="2000" b="1" dirty="0"/>
              <a:t> </a:t>
            </a:r>
            <a:r>
              <a:rPr lang="en-GB" sz="2000" b="1" dirty="0" err="1"/>
              <a:t>আরেকটি</a:t>
            </a:r>
            <a:r>
              <a:rPr lang="en-GB" sz="2000" b="1" dirty="0"/>
              <a:t> </a:t>
            </a:r>
            <a:r>
              <a:rPr lang="en-GB" sz="2000" b="1" dirty="0" err="1"/>
              <a:t>কন্টেন্ট</a:t>
            </a:r>
            <a:r>
              <a:rPr lang="en-GB" sz="2000" b="1" dirty="0"/>
              <a:t> </a:t>
            </a:r>
            <a:r>
              <a:rPr lang="en-GB" sz="2000" b="1" dirty="0" err="1"/>
              <a:t>আছে</a:t>
            </a:r>
            <a:r>
              <a:rPr lang="en-GB" sz="2000" b="1" dirty="0"/>
              <a:t> </a:t>
            </a:r>
            <a:r>
              <a:rPr lang="en-GB" sz="2000" b="1" dirty="0" err="1"/>
              <a:t>যেটি</a:t>
            </a:r>
            <a:r>
              <a:rPr lang="en-GB" sz="2000" b="1" dirty="0"/>
              <a:t> </a:t>
            </a:r>
            <a:r>
              <a:rPr lang="en-GB" sz="2000" b="1" dirty="0" err="1"/>
              <a:t>আকারে</a:t>
            </a:r>
            <a:r>
              <a:rPr lang="en-GB" sz="2000" b="1" dirty="0"/>
              <a:t> </a:t>
            </a:r>
            <a:r>
              <a:rPr lang="en-GB" sz="2000" b="1" dirty="0" err="1"/>
              <a:t>এর</a:t>
            </a:r>
            <a:r>
              <a:rPr lang="en-GB" sz="2000" b="1" dirty="0"/>
              <a:t> </a:t>
            </a:r>
            <a:r>
              <a:rPr lang="en-GB" sz="2000" b="1" dirty="0" err="1"/>
              <a:t>চেয়ে</a:t>
            </a:r>
            <a:r>
              <a:rPr lang="en-GB" sz="2000" b="1" dirty="0"/>
              <a:t> </a:t>
            </a:r>
            <a:r>
              <a:rPr lang="en-GB" sz="2000" b="1" dirty="0" err="1"/>
              <a:t>ছোট</a:t>
            </a:r>
            <a:r>
              <a:rPr lang="en-GB" sz="2000" b="1" dirty="0"/>
              <a:t> </a:t>
            </a:r>
            <a:r>
              <a:rPr lang="en-GB" sz="2000" b="1" dirty="0" err="1"/>
              <a:t>সেটি</a:t>
            </a:r>
            <a:r>
              <a:rPr lang="en-GB" sz="2000" b="1" dirty="0"/>
              <a:t> </a:t>
            </a:r>
            <a:r>
              <a:rPr lang="en-GB" sz="2000" b="1" dirty="0" err="1"/>
              <a:t>ক্লাসে</a:t>
            </a:r>
            <a:r>
              <a:rPr lang="en-GB" sz="2000" b="1" dirty="0"/>
              <a:t> </a:t>
            </a:r>
            <a:r>
              <a:rPr lang="en-GB" sz="2000" b="1" dirty="0" err="1"/>
              <a:t>প্রদর্শণ</a:t>
            </a:r>
            <a:r>
              <a:rPr lang="en-GB" sz="2000" b="1" dirty="0"/>
              <a:t> </a:t>
            </a:r>
            <a:r>
              <a:rPr lang="en-GB" sz="2000" b="1" dirty="0" err="1"/>
              <a:t>করা</a:t>
            </a:r>
            <a:r>
              <a:rPr lang="en-GB" sz="2000" b="1" dirty="0"/>
              <a:t> </a:t>
            </a:r>
            <a:r>
              <a:rPr lang="en-GB" sz="2000" b="1" dirty="0" err="1"/>
              <a:t>যেতে</a:t>
            </a:r>
            <a:r>
              <a:rPr lang="en-GB" sz="2000" b="1" dirty="0"/>
              <a:t> </a:t>
            </a:r>
            <a:r>
              <a:rPr lang="en-GB" sz="2000" b="1" dirty="0" err="1"/>
              <a:t>পারে</a:t>
            </a:r>
            <a:r>
              <a:rPr lang="en-GB" sz="2000" b="1" dirty="0" smtClean="0"/>
              <a:t>। </a:t>
            </a:r>
            <a:r>
              <a:rPr lang="en-GB" sz="2000" b="1" dirty="0" err="1" smtClean="0"/>
              <a:t>সেটিও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ডাউনলোড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করে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নিতে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পারেন</a:t>
            </a:r>
            <a:r>
              <a:rPr lang="en-GB" sz="2000" b="1" dirty="0" smtClean="0"/>
              <a:t>। </a:t>
            </a:r>
          </a:p>
          <a:p>
            <a:endParaRPr lang="en-GB" sz="2000" b="1" dirty="0"/>
          </a:p>
          <a:p>
            <a:r>
              <a:rPr lang="en-GB" sz="2000" b="1" dirty="0" err="1"/>
              <a:t>এই</a:t>
            </a:r>
            <a:r>
              <a:rPr lang="en-GB" sz="2000" b="1" dirty="0"/>
              <a:t> </a:t>
            </a:r>
            <a:r>
              <a:rPr lang="en-GB" sz="2000" b="1" dirty="0" err="1"/>
              <a:t>কন্টেন্টের</a:t>
            </a:r>
            <a:r>
              <a:rPr lang="en-GB" sz="2000" b="1" dirty="0"/>
              <a:t> </a:t>
            </a:r>
            <a:r>
              <a:rPr lang="en-GB" sz="2000" b="1" dirty="0" err="1"/>
              <a:t>শেষে</a:t>
            </a:r>
            <a:r>
              <a:rPr lang="en-GB" sz="2000" b="1" dirty="0"/>
              <a:t> </a:t>
            </a:r>
            <a:r>
              <a:rPr lang="en-GB" sz="2000" b="1" dirty="0" err="1"/>
              <a:t>অনেক</a:t>
            </a:r>
            <a:r>
              <a:rPr lang="en-GB" sz="2000" b="1" dirty="0"/>
              <a:t> </a:t>
            </a:r>
            <a:r>
              <a:rPr lang="en-GB" sz="2000" b="1" dirty="0" err="1"/>
              <a:t>গুলো</a:t>
            </a:r>
            <a:r>
              <a:rPr lang="en-GB" sz="2000" b="1" dirty="0"/>
              <a:t> </a:t>
            </a:r>
            <a:r>
              <a:rPr lang="en-GB" sz="2000" b="1" dirty="0" err="1"/>
              <a:t>উদাহরণ</a:t>
            </a:r>
            <a:r>
              <a:rPr lang="en-GB" sz="2000" b="1" dirty="0"/>
              <a:t> </a:t>
            </a:r>
            <a:r>
              <a:rPr lang="en-GB" sz="2000" b="1" dirty="0" err="1"/>
              <a:t>মূল্যায়ন</a:t>
            </a:r>
            <a:r>
              <a:rPr lang="en-GB" sz="2000" b="1" dirty="0"/>
              <a:t> </a:t>
            </a:r>
            <a:r>
              <a:rPr lang="en-GB" sz="2000" b="1" dirty="0" err="1"/>
              <a:t>শিরোনামে</a:t>
            </a:r>
            <a:r>
              <a:rPr lang="en-GB" sz="2000" b="1" dirty="0"/>
              <a:t> </a:t>
            </a:r>
            <a:r>
              <a:rPr lang="en-GB" sz="2000" b="1" dirty="0" err="1"/>
              <a:t>যুক্ত</a:t>
            </a:r>
            <a:r>
              <a:rPr lang="en-GB" sz="2000" b="1" dirty="0"/>
              <a:t> </a:t>
            </a:r>
            <a:r>
              <a:rPr lang="en-GB" sz="2000" b="1" dirty="0" err="1"/>
              <a:t>করা</a:t>
            </a:r>
            <a:r>
              <a:rPr lang="en-GB" sz="2000" b="1" dirty="0"/>
              <a:t> </a:t>
            </a:r>
            <a:r>
              <a:rPr lang="en-GB" sz="2000" b="1" dirty="0" err="1"/>
              <a:t>আছে</a:t>
            </a:r>
            <a:r>
              <a:rPr lang="en-GB" sz="2000" b="1" dirty="0"/>
              <a:t>। 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পাঠ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নেওয়ার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পর</a:t>
            </a:r>
            <a:r>
              <a:rPr lang="en-GB" sz="2000" b="1" dirty="0"/>
              <a:t> </a:t>
            </a:r>
            <a:r>
              <a:rPr lang="en-GB" sz="2000" b="1" dirty="0" err="1" smtClean="0"/>
              <a:t>এগুলো</a:t>
            </a:r>
            <a:r>
              <a:rPr lang="en-GB" sz="2000" b="1" dirty="0" smtClean="0"/>
              <a:t> </a:t>
            </a:r>
            <a:r>
              <a:rPr lang="en-GB" sz="2000" b="1" dirty="0" err="1"/>
              <a:t>থেকে</a:t>
            </a:r>
            <a:r>
              <a:rPr lang="en-GB" sz="2000" b="1" dirty="0"/>
              <a:t> </a:t>
            </a:r>
            <a:r>
              <a:rPr lang="en-GB" sz="2000" b="1" dirty="0" err="1"/>
              <a:t>শ্রেণি</a:t>
            </a:r>
            <a:r>
              <a:rPr lang="en-GB" sz="2000" b="1" dirty="0"/>
              <a:t> </a:t>
            </a:r>
            <a:r>
              <a:rPr lang="en-GB" sz="2000" b="1" dirty="0" err="1"/>
              <a:t>কক্ষেই</a:t>
            </a:r>
            <a:r>
              <a:rPr lang="en-GB" sz="2000" b="1" dirty="0"/>
              <a:t> </a:t>
            </a:r>
            <a:r>
              <a:rPr lang="en-GB" sz="2000" b="1" dirty="0" err="1"/>
              <a:t>একটি</a:t>
            </a:r>
            <a:r>
              <a:rPr lang="en-GB" sz="2000" b="1" dirty="0"/>
              <a:t> </a:t>
            </a:r>
            <a:r>
              <a:rPr lang="en-GB" sz="2000" b="1" dirty="0" err="1"/>
              <a:t>জমজমাট</a:t>
            </a:r>
            <a:r>
              <a:rPr lang="en-GB" sz="2000" b="1" dirty="0"/>
              <a:t> </a:t>
            </a:r>
            <a:r>
              <a:rPr lang="en-GB" sz="2000" b="1" dirty="0" err="1"/>
              <a:t>প্রতিযোগিতা</a:t>
            </a:r>
            <a:r>
              <a:rPr lang="en-GB" sz="2000" b="1" dirty="0"/>
              <a:t> </a:t>
            </a:r>
            <a:r>
              <a:rPr lang="en-GB" sz="2000" b="1" dirty="0" err="1"/>
              <a:t>আয়োজন</a:t>
            </a:r>
            <a:r>
              <a:rPr lang="en-GB" sz="2000" b="1" dirty="0"/>
              <a:t> </a:t>
            </a:r>
            <a:r>
              <a:rPr lang="en-GB" sz="2000" b="1" dirty="0" err="1"/>
              <a:t>করা</a:t>
            </a:r>
            <a:r>
              <a:rPr lang="en-GB" sz="2000" b="1" dirty="0"/>
              <a:t> </a:t>
            </a:r>
            <a:r>
              <a:rPr lang="en-GB" sz="2000" b="1" dirty="0" err="1"/>
              <a:t>যেতে</a:t>
            </a:r>
            <a:r>
              <a:rPr lang="en-GB" sz="2000" b="1" dirty="0"/>
              <a:t> </a:t>
            </a:r>
            <a:r>
              <a:rPr lang="en-GB" sz="2000" b="1" dirty="0" err="1"/>
              <a:t>পারে</a:t>
            </a:r>
            <a:r>
              <a:rPr lang="en-GB" sz="2000" b="1" dirty="0"/>
              <a:t>। </a:t>
            </a:r>
            <a:r>
              <a:rPr lang="en-GB" sz="2000" b="1" dirty="0" err="1"/>
              <a:t>আমার</a:t>
            </a:r>
            <a:r>
              <a:rPr lang="en-GB" sz="2000" b="1" dirty="0"/>
              <a:t> </a:t>
            </a:r>
            <a:r>
              <a:rPr lang="en-GB" sz="2000" b="1" dirty="0" err="1"/>
              <a:t>শ্রেণি</a:t>
            </a:r>
            <a:r>
              <a:rPr lang="en-GB" sz="2000" b="1" dirty="0"/>
              <a:t> </a:t>
            </a:r>
            <a:r>
              <a:rPr lang="en-GB" sz="2000" b="1" dirty="0" err="1"/>
              <a:t>কক্ষে</a:t>
            </a:r>
            <a:r>
              <a:rPr lang="en-GB" sz="2000" b="1" dirty="0"/>
              <a:t> </a:t>
            </a:r>
            <a:r>
              <a:rPr lang="en-GB" sz="2000" b="1" dirty="0" err="1"/>
              <a:t>আমি</a:t>
            </a:r>
            <a:r>
              <a:rPr lang="en-GB" sz="2000" b="1" dirty="0"/>
              <a:t> </a:t>
            </a:r>
            <a:r>
              <a:rPr lang="en-GB" sz="2000" b="1" dirty="0" err="1"/>
              <a:t>আয়োজন</a:t>
            </a:r>
            <a:r>
              <a:rPr lang="en-GB" sz="2000" b="1" dirty="0"/>
              <a:t> </a:t>
            </a:r>
            <a:r>
              <a:rPr lang="en-GB" sz="2000" b="1" dirty="0" err="1"/>
              <a:t>করেছি</a:t>
            </a:r>
            <a:r>
              <a:rPr lang="en-GB" sz="2000" b="1" dirty="0"/>
              <a:t>। </a:t>
            </a:r>
            <a:r>
              <a:rPr lang="en-GB" sz="2000" b="1" dirty="0" err="1"/>
              <a:t>সেখানে</a:t>
            </a:r>
            <a:r>
              <a:rPr lang="en-GB" sz="2000" b="1" dirty="0"/>
              <a:t> </a:t>
            </a:r>
            <a:r>
              <a:rPr lang="en-GB" sz="2000" b="1" dirty="0" err="1"/>
              <a:t>দুটি</a:t>
            </a:r>
            <a:r>
              <a:rPr lang="en-GB" sz="2000" b="1" dirty="0"/>
              <a:t> </a:t>
            </a:r>
            <a:r>
              <a:rPr lang="en-GB" sz="2000" b="1" dirty="0" err="1"/>
              <a:t>গ্রুপে</a:t>
            </a:r>
            <a:r>
              <a:rPr lang="en-GB" sz="2000" b="1" dirty="0"/>
              <a:t> </a:t>
            </a:r>
            <a:r>
              <a:rPr lang="en-GB" sz="2000" b="1" dirty="0" err="1"/>
              <a:t>শিক্ষার্থীদের</a:t>
            </a:r>
            <a:r>
              <a:rPr lang="en-GB" sz="2000" b="1" dirty="0"/>
              <a:t> </a:t>
            </a:r>
            <a:r>
              <a:rPr lang="en-GB" sz="2000" b="1" dirty="0" err="1"/>
              <a:t>ভাগ</a:t>
            </a:r>
            <a:r>
              <a:rPr lang="en-GB" sz="2000" b="1" dirty="0"/>
              <a:t> </a:t>
            </a:r>
            <a:r>
              <a:rPr lang="en-GB" sz="2000" b="1" dirty="0" err="1"/>
              <a:t>করে</a:t>
            </a:r>
            <a:r>
              <a:rPr lang="en-GB" sz="2000" b="1" dirty="0"/>
              <a:t> </a:t>
            </a:r>
            <a:r>
              <a:rPr lang="en-GB" sz="2000" b="1" dirty="0" err="1"/>
              <a:t>নিয়ে</a:t>
            </a:r>
            <a:r>
              <a:rPr lang="en-GB" sz="2000" b="1" dirty="0"/>
              <a:t> </a:t>
            </a:r>
            <a:r>
              <a:rPr lang="en-GB" sz="2000" b="1" dirty="0" err="1"/>
              <a:t>ছিলাম</a:t>
            </a:r>
            <a:r>
              <a:rPr lang="en-GB" sz="2000" b="1" dirty="0"/>
              <a:t>। </a:t>
            </a:r>
            <a:r>
              <a:rPr lang="en-GB" sz="2000" b="1" dirty="0" err="1"/>
              <a:t>সেখানে</a:t>
            </a:r>
            <a:r>
              <a:rPr lang="en-GB" sz="2000" b="1" dirty="0"/>
              <a:t> </a:t>
            </a:r>
            <a:r>
              <a:rPr lang="en-GB" sz="2000" b="1" dirty="0" err="1"/>
              <a:t>দুই</a:t>
            </a:r>
            <a:r>
              <a:rPr lang="en-GB" sz="2000" b="1" dirty="0"/>
              <a:t> </a:t>
            </a:r>
            <a:r>
              <a:rPr lang="en-GB" sz="2000" b="1" dirty="0" err="1"/>
              <a:t>গ্রুপে</a:t>
            </a:r>
            <a:r>
              <a:rPr lang="en-GB" sz="2000" b="1" dirty="0"/>
              <a:t> </a:t>
            </a:r>
            <a:r>
              <a:rPr lang="en-GB" sz="2000" b="1" dirty="0" err="1"/>
              <a:t>টান</a:t>
            </a:r>
            <a:r>
              <a:rPr lang="en-GB" sz="2000" b="1" dirty="0"/>
              <a:t> </a:t>
            </a:r>
            <a:r>
              <a:rPr lang="en-GB" sz="2000" b="1" dirty="0" err="1"/>
              <a:t>টান</a:t>
            </a:r>
            <a:r>
              <a:rPr lang="en-GB" sz="2000" b="1" dirty="0"/>
              <a:t> </a:t>
            </a:r>
            <a:r>
              <a:rPr lang="en-GB" sz="2000" b="1" dirty="0" err="1"/>
              <a:t>উত্তেজনা</a:t>
            </a:r>
            <a:r>
              <a:rPr lang="en-GB" sz="2000" b="1" dirty="0"/>
              <a:t> </a:t>
            </a:r>
            <a:r>
              <a:rPr lang="en-GB" sz="2000" b="1" dirty="0" err="1"/>
              <a:t>বিরাজ</a:t>
            </a:r>
            <a:r>
              <a:rPr lang="en-GB" sz="2000" b="1" dirty="0"/>
              <a:t> </a:t>
            </a:r>
            <a:r>
              <a:rPr lang="en-GB" sz="2000" b="1" dirty="0" err="1"/>
              <a:t>করেছে</a:t>
            </a:r>
            <a:r>
              <a:rPr lang="en-GB" sz="2000" b="1" dirty="0"/>
              <a:t>। </a:t>
            </a:r>
            <a:r>
              <a:rPr lang="en-GB" sz="2000" b="1" dirty="0" err="1"/>
              <a:t>শিক্ষার্থীরাও</a:t>
            </a:r>
            <a:r>
              <a:rPr lang="en-GB" sz="2000" b="1" dirty="0"/>
              <a:t> </a:t>
            </a:r>
            <a:r>
              <a:rPr lang="en-GB" sz="2000" b="1" dirty="0" err="1"/>
              <a:t>অনেক</a:t>
            </a:r>
            <a:r>
              <a:rPr lang="en-GB" sz="2000" b="1" dirty="0"/>
              <a:t> </a:t>
            </a:r>
            <a:r>
              <a:rPr lang="en-GB" sz="2000" b="1" dirty="0" err="1"/>
              <a:t>আনন্দ</a:t>
            </a:r>
            <a:r>
              <a:rPr lang="en-GB" sz="2000" b="1" dirty="0"/>
              <a:t> </a:t>
            </a:r>
            <a:r>
              <a:rPr lang="en-GB" sz="2000" b="1" dirty="0" err="1"/>
              <a:t>পেয়েছে</a:t>
            </a:r>
            <a:r>
              <a:rPr lang="en-GB" sz="2000" b="1" dirty="0"/>
              <a:t>। </a:t>
            </a:r>
            <a:r>
              <a:rPr lang="en-GB" sz="2000" b="1" dirty="0" err="1"/>
              <a:t>হেসে</a:t>
            </a:r>
            <a:r>
              <a:rPr lang="en-GB" sz="2000" b="1" dirty="0"/>
              <a:t> </a:t>
            </a:r>
            <a:r>
              <a:rPr lang="en-GB" sz="2000" b="1" dirty="0" err="1"/>
              <a:t>খেলে</a:t>
            </a:r>
            <a:r>
              <a:rPr lang="en-GB" sz="2000" b="1" dirty="0"/>
              <a:t> </a:t>
            </a:r>
            <a:r>
              <a:rPr lang="en-GB" sz="2000" b="1" dirty="0" err="1" smtClean="0"/>
              <a:t>আনন্দে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সাথে</a:t>
            </a:r>
            <a:r>
              <a:rPr lang="en-GB" sz="2000" b="1" dirty="0" smtClean="0"/>
              <a:t>  </a:t>
            </a:r>
            <a:r>
              <a:rPr lang="en-GB" sz="2000" b="1" dirty="0" err="1"/>
              <a:t>শিখেছে</a:t>
            </a:r>
            <a:r>
              <a:rPr lang="en-GB" sz="2000" b="1" dirty="0"/>
              <a:t>। </a:t>
            </a:r>
          </a:p>
          <a:p>
            <a:endParaRPr lang="en-GB" sz="2000" b="1" dirty="0"/>
          </a:p>
          <a:p>
            <a:r>
              <a:rPr lang="en-GB" sz="2000" b="1" dirty="0" err="1" smtClean="0"/>
              <a:t>প্রত্যেক</a:t>
            </a:r>
            <a:r>
              <a:rPr lang="en-GB" sz="2000" b="1" dirty="0" smtClean="0"/>
              <a:t> </a:t>
            </a:r>
            <a:r>
              <a:rPr lang="en-GB" sz="2000" b="1" dirty="0" err="1"/>
              <a:t>প্রশ্নের</a:t>
            </a:r>
            <a:r>
              <a:rPr lang="en-GB" sz="2000" b="1" dirty="0"/>
              <a:t> </a:t>
            </a:r>
            <a:r>
              <a:rPr lang="en-GB" sz="2000" b="1" dirty="0" err="1"/>
              <a:t>সাথে</a:t>
            </a:r>
            <a:r>
              <a:rPr lang="en-GB" sz="2000" b="1" dirty="0"/>
              <a:t> </a:t>
            </a:r>
            <a:r>
              <a:rPr lang="en-GB" sz="2000" b="1" dirty="0" err="1"/>
              <a:t>দেয়া</a:t>
            </a:r>
            <a:r>
              <a:rPr lang="en-GB" sz="2000" b="1" dirty="0"/>
              <a:t> </a:t>
            </a:r>
            <a:r>
              <a:rPr lang="en-GB" sz="2000" b="1" dirty="0" err="1"/>
              <a:t>সঠিক</a:t>
            </a:r>
            <a:r>
              <a:rPr lang="en-GB" sz="2000" b="1" dirty="0"/>
              <a:t> </a:t>
            </a:r>
            <a:r>
              <a:rPr lang="en-GB" sz="2000" b="1" dirty="0" err="1"/>
              <a:t>উত্তর</a:t>
            </a:r>
            <a:r>
              <a:rPr lang="en-GB" sz="2000" b="1" dirty="0"/>
              <a:t> </a:t>
            </a:r>
            <a:r>
              <a:rPr lang="en-GB" sz="2000" b="1" dirty="0" err="1"/>
              <a:t>সংযুক্ত</a:t>
            </a:r>
            <a:r>
              <a:rPr lang="en-GB" sz="2000" b="1" dirty="0"/>
              <a:t> </a:t>
            </a:r>
            <a:r>
              <a:rPr lang="en-GB" sz="2000" b="1" dirty="0" err="1"/>
              <a:t>করা</a:t>
            </a:r>
            <a:r>
              <a:rPr lang="en-GB" sz="2000" b="1" dirty="0"/>
              <a:t> </a:t>
            </a:r>
            <a:r>
              <a:rPr lang="en-GB" sz="2000" b="1" dirty="0" err="1"/>
              <a:t>আছে</a:t>
            </a:r>
            <a:r>
              <a:rPr lang="en-GB" sz="2000" b="1" dirty="0"/>
              <a:t>। </a:t>
            </a:r>
            <a:r>
              <a:rPr lang="en-GB" sz="2000" b="1" dirty="0" err="1"/>
              <a:t>সঠিক</a:t>
            </a:r>
            <a:r>
              <a:rPr lang="en-GB" sz="2000" b="1" dirty="0"/>
              <a:t> </a:t>
            </a:r>
            <a:r>
              <a:rPr lang="en-GB" sz="2000" b="1" dirty="0" err="1"/>
              <a:t>উত্তরে</a:t>
            </a:r>
            <a:r>
              <a:rPr lang="en-GB" sz="2000" b="1" dirty="0"/>
              <a:t> </a:t>
            </a:r>
            <a:r>
              <a:rPr lang="en-GB" sz="2000" b="1" dirty="0" err="1"/>
              <a:t>ক্লিক</a:t>
            </a:r>
            <a:r>
              <a:rPr lang="en-GB" sz="2000" b="1" dirty="0"/>
              <a:t> </a:t>
            </a:r>
            <a:r>
              <a:rPr lang="en-GB" sz="2000" b="1" dirty="0" err="1"/>
              <a:t>করলে</a:t>
            </a:r>
            <a:r>
              <a:rPr lang="en-GB" sz="2000" b="1" dirty="0"/>
              <a:t> </a:t>
            </a:r>
            <a:r>
              <a:rPr lang="en-GB" sz="2000" b="1" dirty="0" err="1"/>
              <a:t>ফলাফল</a:t>
            </a:r>
            <a:r>
              <a:rPr lang="en-GB" sz="2000" b="1" dirty="0"/>
              <a:t> </a:t>
            </a:r>
            <a:r>
              <a:rPr lang="en-GB" sz="2000" b="1" dirty="0" err="1"/>
              <a:t>দেখা</a:t>
            </a:r>
            <a:r>
              <a:rPr lang="en-GB" sz="2000" b="1" dirty="0"/>
              <a:t> </a:t>
            </a:r>
            <a:r>
              <a:rPr lang="en-GB" sz="2000" b="1" dirty="0" err="1"/>
              <a:t>যাবে</a:t>
            </a:r>
            <a:r>
              <a:rPr lang="en-GB" sz="2000" b="1" dirty="0"/>
              <a:t>। </a:t>
            </a:r>
            <a:r>
              <a:rPr lang="en-GB" sz="2000" b="1" dirty="0" err="1"/>
              <a:t>এবং</a:t>
            </a:r>
            <a:r>
              <a:rPr lang="en-GB" sz="2000" b="1" dirty="0"/>
              <a:t> </a:t>
            </a:r>
            <a:r>
              <a:rPr lang="en-GB" sz="2000" b="1" dirty="0" err="1"/>
              <a:t>উত্তরের</a:t>
            </a:r>
            <a:r>
              <a:rPr lang="en-GB" sz="2000" b="1" dirty="0"/>
              <a:t> </a:t>
            </a:r>
            <a:r>
              <a:rPr lang="en-GB" sz="2000" b="1" dirty="0" err="1"/>
              <a:t>ব্যাখ্যাও</a:t>
            </a:r>
            <a:r>
              <a:rPr lang="en-GB" sz="2000" b="1" dirty="0"/>
              <a:t> </a:t>
            </a:r>
            <a:r>
              <a:rPr lang="en-GB" sz="2000" b="1" dirty="0" err="1"/>
              <a:t>দেখা</a:t>
            </a:r>
            <a:r>
              <a:rPr lang="en-GB" sz="2000" b="1" dirty="0"/>
              <a:t> </a:t>
            </a:r>
            <a:r>
              <a:rPr lang="en-GB" sz="2000" b="1" dirty="0" err="1"/>
              <a:t>যাবে</a:t>
            </a:r>
            <a:r>
              <a:rPr lang="en-GB" sz="2000" b="1" dirty="0"/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নিচের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ম্যাসেজটি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পড়া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হয়ে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গেলে</a:t>
            </a:r>
            <a:r>
              <a:rPr lang="en-GB" sz="2400" b="1" dirty="0" smtClean="0">
                <a:solidFill>
                  <a:srgbClr val="FF0000"/>
                </a:solidFill>
              </a:rPr>
              <a:t>। </a:t>
            </a:r>
            <a:r>
              <a:rPr lang="en-GB" sz="2400" b="1" dirty="0" err="1" smtClean="0">
                <a:solidFill>
                  <a:srgbClr val="FF0000"/>
                </a:solidFill>
              </a:rPr>
              <a:t>স্লাইড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টি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মুছে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ফেলুন</a:t>
            </a:r>
            <a:r>
              <a:rPr lang="en-GB" sz="2400" b="1" dirty="0" smtClean="0">
                <a:solidFill>
                  <a:srgbClr val="FF0000"/>
                </a:solidFill>
              </a:rPr>
              <a:t>।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438251"/>
            <a:ext cx="943304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399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‘প্রধান শিক্ষক দরিদ্র তহবিল থেকে নিজ হাতে এক হাজার টাকা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মাদ্রাসার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ছাত্রদের দিচ্ছেন।’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375283"/>
            <a:ext cx="2736304" cy="454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কে দিচ্ছেন? </a:t>
            </a:r>
            <a:endParaRPr lang="en-GB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2259" y="2373229"/>
            <a:ext cx="2958055" cy="454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কি দিয়ে দিচ্ছেন? </a:t>
            </a:r>
            <a:endParaRPr lang="en-GB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6305" y="3726543"/>
            <a:ext cx="2736304" cy="502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as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কর্তৃ </a:t>
            </a:r>
            <a:r>
              <a:rPr lang="as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GB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85945" y="3734589"/>
            <a:ext cx="2958055" cy="4846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as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করণ </a:t>
            </a:r>
            <a:r>
              <a:rPr lang="as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15015" y="4480035"/>
            <a:ext cx="27363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কাদের দিচ্ছেন?</a:t>
            </a:r>
            <a:endParaRPr lang="en-GB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8921" y="2348519"/>
            <a:ext cx="297924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দিচ্ছেন?</a:t>
            </a:r>
            <a:endParaRPr lang="en-GB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57344" y="4480035"/>
            <a:ext cx="2958055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চ) কোথায় দিচ্ছেন?</a:t>
            </a:r>
            <a:endParaRPr lang="en-GB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677" y="5877272"/>
            <a:ext cx="2736304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as-IN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GB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5164" y="3726543"/>
            <a:ext cx="2986674" cy="501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কর্ম কারক</a:t>
            </a:r>
            <a:endParaRPr lang="as-IN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45567" y="5850817"/>
            <a:ext cx="2969832" cy="5456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6। </a:t>
            </a: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as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-6305" y="3077441"/>
            <a:ext cx="2736304" cy="454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45567" y="3052731"/>
            <a:ext cx="2958055" cy="454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GB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GB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6305" y="5176437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 smtClean="0">
                <a:latin typeface="NikoshBAN" pitchFamily="2" charset="0"/>
                <a:cs typeface="NikoshBAN" pitchFamily="2" charset="0"/>
              </a:rPr>
              <a:t>ছাত্রদের</a:t>
            </a:r>
            <a:endParaRPr lang="en-GB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1894" y="3052731"/>
            <a:ext cx="297924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GB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45566" y="5168841"/>
            <a:ext cx="2958055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মাদ্রাসায়</a:t>
            </a:r>
            <a:endParaRPr lang="en-GB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38178" y="4480035"/>
            <a:ext cx="2986674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as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GB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 থেকে দিচ্ছেন?</a:t>
            </a:r>
            <a:endParaRPr lang="en-GB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1489" y="5171358"/>
            <a:ext cx="2986674" cy="5087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GB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GB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i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GB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4462" y="5899843"/>
            <a:ext cx="2986674" cy="5309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5। </a:t>
            </a:r>
            <a:r>
              <a:rPr lang="as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as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5015" y="1614800"/>
            <a:ext cx="91538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উদহরণের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Action Button: Home 24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74" y="6478461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3072509" y="620688"/>
            <a:ext cx="5891979" cy="60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1916832"/>
            <a:ext cx="4721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ভায়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GB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229" y="3284983"/>
            <a:ext cx="4299901" cy="3129707"/>
            <a:chOff x="1171098" y="2241755"/>
            <a:chExt cx="4979288" cy="2123768"/>
          </a:xfrm>
        </p:grpSpPr>
        <p:pic>
          <p:nvPicPr>
            <p:cNvPr id="5" name="Picture 4" descr="Image result for PAIR 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85" b="89457" l="4388" r="526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6" t="17272" r="47549" b="14956"/>
            <a:stretch/>
          </p:blipFill>
          <p:spPr bwMode="auto">
            <a:xfrm>
              <a:off x="1171098" y="2344994"/>
              <a:ext cx="2477729" cy="202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PAIR WOR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85" b="89457" l="53382" r="91408">
                          <a14:backgroundMark x1="66728" y1="68690" x2="66728" y2="68690"/>
                          <a14:backgroundMark x1="83181" y1="71565" x2="83181" y2="71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0" t="14347" b="14576"/>
            <a:stretch/>
          </p:blipFill>
          <p:spPr bwMode="auto">
            <a:xfrm>
              <a:off x="3708386" y="2241755"/>
              <a:ext cx="2442000" cy="2119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7750" y="1670610"/>
            <a:ext cx="28745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44" y="6449491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61414"/>
              </p:ext>
            </p:extLst>
          </p:nvPr>
        </p:nvGraphicFramePr>
        <p:xfrm>
          <a:off x="457200" y="1196751"/>
          <a:ext cx="8229600" cy="403244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ক্রিয়াকে প্রশ্ন</a:t>
                      </a:r>
                      <a:endParaRPr lang="as-IN" sz="2400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উত্তর যে কারক</a:t>
                      </a:r>
                      <a:endParaRPr lang="as-IN" sz="240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কে, কারা?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কর্তৃকারক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কী, কাকে?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কর্মকারক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কী দিয়ে?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করণকারক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কাকে দান করা হল?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সম্প্রদান 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কি হতে বের হল?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অপাদান 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কোথায়, কখন, কী বিষয়ে?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অধিকরণ কারক</a:t>
                      </a:r>
                    </a:p>
                  </a:txBody>
                  <a:tcPr marL="3132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77971"/>
            <a:ext cx="8208912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কারক নির্ণ</a:t>
            </a: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য়ে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র উপা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itchFamily="2" charset="0"/>
                <a:cs typeface="NikoshBAN" pitchFamily="2" charset="0"/>
              </a:rPr>
              <a:t>য়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5" y="188640"/>
            <a:ext cx="842493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কর্তৃকারক: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কাজ করে সেই কর্তা বা কর্তকারক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845" y="1825660"/>
            <a:ext cx="84249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কারা’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টাই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845" y="321471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কে ভাত খায়?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696294" y="321471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হচ্ছে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আমি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845" y="393479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কারা ফুটবল খেলছে ?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716016" y="393479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হচ্ছে-বালকেরা।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45" y="5178252"/>
            <a:ext cx="84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বালকেরা হচ্ছে কর্তৃকারক।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845" y="1052736"/>
            <a:ext cx="84189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যেমন: আমি ভাত খাই।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বালকেরা 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ঠে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ফুটবল খেলছে।</a:t>
            </a: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Return 10">
            <a:hlinkClick r:id="" action="ppaction://hlinkshowjump?jump=lastslideviewed" highlightClick="1"/>
          </p:cNvPr>
          <p:cNvSpPr/>
          <p:nvPr/>
        </p:nvSpPr>
        <p:spPr>
          <a:xfrm>
            <a:off x="228600" y="6021288"/>
            <a:ext cx="670992" cy="6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18263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5" y="188640"/>
            <a:ext cx="84249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২। কর্মকারক: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কর্মকারক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845" y="2185700"/>
            <a:ext cx="84249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কি’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কাকে’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845" y="357475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আমি কি খাই?</a:t>
            </a:r>
            <a:endParaRPr lang="en-GB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696294" y="357475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হচ্ছে-ভাত।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845" y="429483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হাবিব কাকে মেরেছে?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716016" y="429483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হচ্ছে-সোহেলকে।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241845" y="5178252"/>
            <a:ext cx="84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সোহেলকে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হচ্ছে ক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র্ম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845" y="1556792"/>
            <a:ext cx="84189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যেমন: আমি ভাত খাই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হাবিব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সোহলকে মেরেছে।</a:t>
            </a: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Return 10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4" y="188640"/>
            <a:ext cx="872264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৩। করণ কারক: ক্রিয়া সম্পাদনের যন্ত্র বা উপকরণ বুঝায়।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844" y="3193812"/>
            <a:ext cx="8722643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কী উপায়ে’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দিয়ে প্রশ্ন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সে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টাই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করণ কারক।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845" y="4365104"/>
            <a:ext cx="4174940" cy="5743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নীরা কীসের দ্বারা লেখে?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96294" y="4365104"/>
            <a:ext cx="4174940" cy="5743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হচ্ছে-কলম 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845" y="5085184"/>
            <a:ext cx="4174940" cy="5743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কী উপায়ে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হওয়া যায়?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6016" y="5085184"/>
            <a:ext cx="4174940" cy="5743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হচ্ছে-সাধনায়।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665" y="5828640"/>
            <a:ext cx="870503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844" y="2420888"/>
            <a:ext cx="8716495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নীরা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 কলম দিয়ে লেখে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সাধনায় 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3512" y="908720"/>
            <a:ext cx="871649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GB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GB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as-IN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623" y="1645895"/>
            <a:ext cx="8716495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উপায়কে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ction Button: Return 12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61" y="6418263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৪। সম্প্রদান কারক: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স্বত্ব ত্যাগ করে দান বা অর্চনা বুঝালে সম্প্রদান কারক। স্বত্ব ত্যাগ না করলে কর্মকারক।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060848"/>
            <a:ext cx="8424936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কর্মকারকের মত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কি’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বা ‘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কাকে’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দিয়ে প্রশ্ন করে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তবে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এখানে স্বত্ব থাকবেনা।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5178252"/>
            <a:ext cx="840792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যেমন মানুষ ভিক্ষারীকে দান করে কোন স্বত্ব ছাড়াই যাকে বলে নি:শর্ত ভাবে। আবার গুরুজনকে মানুষ সম্মান করে কোন স্বার্থ ছাড়াই।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412776"/>
            <a:ext cx="84189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ভিক্ষারীকে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ভিক্ষা দাও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গুরুজনে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কর নতি।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5536" y="357475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49985" y="357475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হচ্ছে-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ভিখারীকে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5536" y="429483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9707" y="4294837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হচ্ছে-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গুরুজনে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Return 14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0164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5" y="260648"/>
            <a:ext cx="84249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৫। অপাদান কারক: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হতে, থেকে বুঝালে অপাদান কারক হবে।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144" y="2343504"/>
            <a:ext cx="84249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বা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 দিয়ে প্রশ্ন করে উত্তর পেলে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আপাদন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568" y="3789040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এখা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কোথা থেকে পাতা পড়ে? 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753410" y="3815930"/>
            <a:ext cx="3953475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হচ্ছে-গাছ 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3930" y="4727755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হতে বিরত হও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26" y="4727327"/>
            <a:ext cx="3933753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 উত্তর হচ্ছে –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044" y="5504165"/>
            <a:ext cx="84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পাপে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আপাদন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783" y="1700808"/>
            <a:ext cx="84189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যেমন: গাছ থেকে পাতা পড়ে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পাপে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বিরত হও।</a:t>
            </a: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06885" y="6359183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73677" y="877977"/>
            <a:ext cx="844465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যা</a:t>
            </a:r>
            <a:r>
              <a:rPr lang="en-GB" sz="2000" dirty="0" smtClean="0"/>
              <a:t> </a:t>
            </a:r>
            <a:r>
              <a:rPr lang="en-GB" sz="2000" dirty="0" err="1" smtClean="0"/>
              <a:t>থেকে</a:t>
            </a:r>
            <a:r>
              <a:rPr lang="en-GB" sz="2000" dirty="0" smtClean="0"/>
              <a:t> </a:t>
            </a:r>
            <a:r>
              <a:rPr lang="en-GB" sz="2000" dirty="0" err="1" smtClean="0"/>
              <a:t>কিছু</a:t>
            </a:r>
            <a:r>
              <a:rPr lang="en-GB" sz="2000" dirty="0" smtClean="0"/>
              <a:t>  </a:t>
            </a:r>
            <a:r>
              <a:rPr lang="en-GB" sz="2000" dirty="0" err="1" smtClean="0"/>
              <a:t>গৃহীত</a:t>
            </a:r>
            <a:r>
              <a:rPr lang="en-GB" sz="2000" dirty="0" smtClean="0"/>
              <a:t>, </a:t>
            </a:r>
            <a:r>
              <a:rPr lang="en-GB" sz="2000" dirty="0" err="1" smtClean="0"/>
              <a:t>উপন্ন</a:t>
            </a:r>
            <a:r>
              <a:rPr lang="en-GB" sz="2000" dirty="0" smtClean="0"/>
              <a:t>, </a:t>
            </a:r>
            <a:r>
              <a:rPr lang="en-GB" sz="2000" dirty="0" err="1" smtClean="0"/>
              <a:t>বিচ্যুত</a:t>
            </a:r>
            <a:r>
              <a:rPr lang="en-GB" sz="2000" dirty="0" smtClean="0"/>
              <a:t>, </a:t>
            </a:r>
            <a:r>
              <a:rPr lang="en-GB" sz="2000" dirty="0" err="1" smtClean="0"/>
              <a:t>আরম্ভ</a:t>
            </a:r>
            <a:r>
              <a:rPr lang="en-GB" sz="2000" dirty="0" smtClean="0"/>
              <a:t> </a:t>
            </a:r>
            <a:r>
              <a:rPr lang="en-GB" sz="2000" dirty="0" err="1" smtClean="0"/>
              <a:t>হয়</a:t>
            </a:r>
            <a:r>
              <a:rPr lang="en-GB" sz="2000" dirty="0" smtClean="0"/>
              <a:t> </a:t>
            </a:r>
            <a:r>
              <a:rPr lang="en-GB" sz="2000" dirty="0" err="1" smtClean="0"/>
              <a:t>তাকে</a:t>
            </a:r>
            <a:r>
              <a:rPr lang="en-GB" sz="2000" dirty="0" smtClean="0"/>
              <a:t> </a:t>
            </a:r>
            <a:r>
              <a:rPr lang="en-GB" sz="2000" dirty="0" err="1" smtClean="0"/>
              <a:t>অপাদান</a:t>
            </a:r>
            <a:r>
              <a:rPr lang="en-GB" sz="2000" dirty="0" smtClean="0"/>
              <a:t> </a:t>
            </a:r>
            <a:r>
              <a:rPr lang="en-GB" sz="2000" dirty="0" err="1" smtClean="0"/>
              <a:t>কারক</a:t>
            </a:r>
            <a:r>
              <a:rPr lang="en-GB" sz="2000" dirty="0" smtClean="0"/>
              <a:t> </a:t>
            </a:r>
            <a:r>
              <a:rPr lang="en-GB" sz="2000" dirty="0" err="1" smtClean="0"/>
              <a:t>বলে</a:t>
            </a:r>
            <a:r>
              <a:rPr lang="en-GB" sz="2000" dirty="0" smtClean="0"/>
              <a:t>।</a:t>
            </a:r>
            <a:endParaRPr lang="en-GB" sz="2000" dirty="0"/>
          </a:p>
        </p:txBody>
      </p:sp>
      <p:sp>
        <p:nvSpPr>
          <p:cNvPr id="12" name="Action Button: Return 11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18" y="6409531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44" y="188640"/>
            <a:ext cx="8650635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৬। অধিকরণ কারক: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ক্রিয়ার সময় বা স্থানকে অধিকরণ কারক বলে।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" y="2204864"/>
            <a:ext cx="865063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হচ্ছে-কোথায় এবং কথন দিয়ে প্রশ্ন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উত্তর পাওয়া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845" y="3501878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আমরা রোজ কোথায় যাই? 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696293" y="3501877"/>
            <a:ext cx="4196185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স্কুল একটি স্থান।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664" y="4221958"/>
            <a:ext cx="4032448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কখন সূর্য ওঠে?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6015" y="4221957"/>
            <a:ext cx="4196185" cy="574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প্রভাত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একটি কাল বা সময়।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059839"/>
            <a:ext cx="865063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954" y="1479161"/>
            <a:ext cx="865063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যেমন: আমরা রোজ স্কুলে যাই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সূর্য ওঠে।</a:t>
            </a: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Return 10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04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35" y="116632"/>
            <a:ext cx="8640960" cy="32316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GB" sz="2000" b="1" dirty="0" smtClean="0"/>
          </a:p>
          <a:p>
            <a:pPr algn="ctr"/>
            <a:r>
              <a:rPr lang="bn-IN" sz="2400" b="1" dirty="0" smtClean="0"/>
              <a:t>অপাদান-অধিকরণ </a:t>
            </a:r>
            <a:r>
              <a:rPr lang="bn-IN" sz="2400" b="1" dirty="0"/>
              <a:t>কারকের </a:t>
            </a:r>
            <a:r>
              <a:rPr lang="bn-IN" sz="2400" b="1" dirty="0" smtClean="0"/>
              <a:t>পার্থক্য</a:t>
            </a:r>
            <a:endParaRPr lang="en-GB" sz="2400" b="1" dirty="0" smtClean="0"/>
          </a:p>
          <a:p>
            <a:pPr algn="ctr"/>
            <a:r>
              <a:rPr lang="en-GB" sz="2000" dirty="0"/>
              <a:t> </a:t>
            </a:r>
            <a:r>
              <a:rPr lang="bn-IN" sz="2000" dirty="0"/>
              <a:t>অপাদান ও অধিকরণ কারক আলাদা করতে গিয়ে অনেকেরই সমস্যা হয়। অপাদান ও অধিকরণ কারককে আলাদা করে চেনার সহজ উপায় হলো</a:t>
            </a:r>
            <a:r>
              <a:rPr lang="en-GB" sz="2000" dirty="0"/>
              <a:t>, </a:t>
            </a:r>
            <a:endParaRPr lang="en-GB" sz="2000" dirty="0" smtClean="0"/>
          </a:p>
          <a:p>
            <a:pPr algn="ctr"/>
            <a:r>
              <a:rPr lang="bn-IN" sz="2000" dirty="0" smtClean="0"/>
              <a:t>অপাদান </a:t>
            </a:r>
            <a:r>
              <a:rPr lang="bn-IN" sz="2000" dirty="0"/>
              <a:t>কারক থেকে কোন কিছু বের হয় বোঝায়। </a:t>
            </a:r>
            <a:endParaRPr lang="en-GB" sz="2000" dirty="0" smtClean="0"/>
          </a:p>
          <a:p>
            <a:pPr algn="ctr"/>
            <a:r>
              <a:rPr lang="bn-IN" sz="2000" dirty="0" smtClean="0"/>
              <a:t>আর </a:t>
            </a:r>
            <a:r>
              <a:rPr lang="bn-IN" sz="2000" dirty="0"/>
              <a:t>অধিকরণ কারকের মাঝেই ক্রিয়া সম্পাদিত হয়। </a:t>
            </a:r>
            <a:endParaRPr lang="en-GB" sz="2000" dirty="0" smtClean="0"/>
          </a:p>
          <a:p>
            <a:pPr algn="ctr"/>
            <a:r>
              <a:rPr lang="bn-IN" sz="2000" dirty="0" smtClean="0"/>
              <a:t>যেমন- </a:t>
            </a:r>
            <a:r>
              <a:rPr lang="en-GB" sz="2000" dirty="0"/>
              <a:t>'</a:t>
            </a:r>
            <a:r>
              <a:rPr lang="bn-IN" sz="2000" dirty="0"/>
              <a:t>তিলে থেকে তেল হয়</a:t>
            </a:r>
            <a:r>
              <a:rPr lang="en-GB" sz="2000" dirty="0"/>
              <a:t>' </a:t>
            </a:r>
            <a:r>
              <a:rPr lang="bn-IN" sz="2000" dirty="0"/>
              <a:t>আর </a:t>
            </a:r>
            <a:r>
              <a:rPr lang="en-GB" sz="2000" dirty="0"/>
              <a:t>'</a:t>
            </a:r>
            <a:r>
              <a:rPr lang="bn-IN" sz="2000" dirty="0"/>
              <a:t>তিলে তেল আছে</a:t>
            </a:r>
            <a:r>
              <a:rPr lang="en-GB" sz="2000" dirty="0"/>
              <a:t>'</a:t>
            </a:r>
            <a:r>
              <a:rPr lang="hi-IN" sz="2000" dirty="0"/>
              <a:t>। </a:t>
            </a:r>
            <a:r>
              <a:rPr lang="bn-IN" sz="2000" dirty="0"/>
              <a:t>প্রথম বাক্যে তিলের ভেতর ক্রিয়া সংঘটিত হয়নি। বরং তিল থেকে তেল বের হওয়ার কথা বোঝাচ্ছে। আর দ্বিতীয় বাক্যে তিলের ভেতরই তিল থাকার কথা বলছে। এই </a:t>
            </a:r>
            <a:r>
              <a:rPr lang="en-GB" sz="2000" dirty="0"/>
              <a:t>'</a:t>
            </a:r>
            <a:r>
              <a:rPr lang="bn-IN" sz="2000" dirty="0"/>
              <a:t>আছে</a:t>
            </a:r>
            <a:r>
              <a:rPr lang="en-GB" sz="2000" dirty="0"/>
              <a:t>' </a:t>
            </a:r>
            <a:r>
              <a:rPr lang="bn-IN" sz="2000" dirty="0"/>
              <a:t>ক্রিয়াটি তিলের ভেতরে থেকেই কাজ করছে। </a:t>
            </a:r>
            <a:endParaRPr lang="en-GB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05955" y="3379399"/>
            <a:ext cx="81559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এরকম- </a:t>
            </a:r>
            <a:endParaRPr lang="en-GB" sz="2800" dirty="0" smtClean="0"/>
          </a:p>
          <a:p>
            <a:pPr marL="342900" indent="-342900">
              <a:buAutoNum type="arabicPeriod"/>
            </a:pPr>
            <a:r>
              <a:rPr lang="bn-IN" sz="2800" dirty="0" smtClean="0"/>
              <a:t>বিপদ </a:t>
            </a:r>
            <a:r>
              <a:rPr lang="bn-IN" sz="2800" dirty="0"/>
              <a:t>থেকে বাঁচাও- অপাদান কারক </a:t>
            </a:r>
            <a:endParaRPr lang="en-GB" sz="2800" dirty="0" smtClean="0"/>
          </a:p>
          <a:p>
            <a:pPr marL="342900" indent="-342900">
              <a:buAutoNum type="arabicPeriod"/>
            </a:pPr>
            <a:r>
              <a:rPr lang="bn-IN" sz="2800" dirty="0" smtClean="0"/>
              <a:t>বিপদে </a:t>
            </a:r>
            <a:r>
              <a:rPr lang="bn-IN" sz="2800" dirty="0"/>
              <a:t>বাঁচাও- অধিকরণ কারক </a:t>
            </a:r>
            <a:endParaRPr lang="en-GB" sz="2800" dirty="0"/>
          </a:p>
          <a:p>
            <a:r>
              <a:rPr lang="en-GB" sz="2800" dirty="0"/>
              <a:t>3. </a:t>
            </a:r>
            <a:r>
              <a:rPr lang="bn-IN" sz="2800" dirty="0"/>
              <a:t>শুক্তি থেকে মুক্তি মেলে- অপাদান </a:t>
            </a:r>
            <a:r>
              <a:rPr lang="bn-IN" sz="2800" dirty="0" smtClean="0"/>
              <a:t>কারক</a:t>
            </a:r>
            <a:endParaRPr lang="en-GB" sz="2800" dirty="0" smtClean="0"/>
          </a:p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bn-IN" sz="2800" dirty="0"/>
              <a:t>শুক্তিতে মুক্তি হয়- অধিকরণ কারক </a:t>
            </a:r>
            <a:endParaRPr lang="en-GB" sz="2800" dirty="0"/>
          </a:p>
          <a:p>
            <a:r>
              <a:rPr lang="en-GB" sz="2800" dirty="0"/>
              <a:t>5. </a:t>
            </a:r>
            <a:r>
              <a:rPr lang="bn-IN" sz="2800" dirty="0"/>
              <a:t>জমি থেকে ফসল পাই- অপাদান কারক </a:t>
            </a:r>
            <a:endParaRPr lang="en-GB" sz="2800" dirty="0" smtClean="0"/>
          </a:p>
          <a:p>
            <a:r>
              <a:rPr lang="en-GB" sz="2800" dirty="0" smtClean="0"/>
              <a:t>6</a:t>
            </a:r>
            <a:r>
              <a:rPr lang="en-GB" sz="2800" dirty="0"/>
              <a:t>. </a:t>
            </a:r>
            <a:r>
              <a:rPr lang="bn-IN" sz="2800" dirty="0"/>
              <a:t>জমিতে ফসল হয়- অধিকরণ কারক</a:t>
            </a:r>
            <a:endParaRPr lang="en-GB" sz="2800" dirty="0"/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5" y="6461690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7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1260824"/>
              </p:ext>
            </p:extLst>
          </p:nvPr>
        </p:nvGraphicFramePr>
        <p:xfrm>
          <a:off x="755576" y="260648"/>
          <a:ext cx="68407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00" y="6528742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roup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543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211960" y="488670"/>
            <a:ext cx="4608512" cy="52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0471" y="1683965"/>
            <a:ext cx="44582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রাজার 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য়ারে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হাতি বাঁধা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 থেকে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পাতা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পড়ে</a:t>
            </a:r>
            <a:endParaRPr lang="en-GB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ভিখারিকে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ভিক্ষা দাও।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492" y="725795"/>
            <a:ext cx="2438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878195"/>
            <a:ext cx="2733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GB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18263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49685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07504" y="1556792"/>
            <a:ext cx="88569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07504" y="2924944"/>
            <a:ext cx="88569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07504" y="4149080"/>
            <a:ext cx="88569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18263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কোন কারকে কোন বিভক্তি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51520" y="112474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ক. কর্তৃকারকে সপ্তমী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24400" y="1852905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. কর্মে সপ্তমী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51520" y="1910711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 অপাদানে সপ্তমী  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24400" y="112474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খ. অধিকরণে সপ্তমী 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284984"/>
            <a:ext cx="864096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গাড়ি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স্টেশন ছেড়েছে এখানে ‘স্টেশন’ কোন কারকে কোন বিভক্তি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কর্তৃকারকে শূন্য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 অপাদান কারকে শূন্য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 অধিকরণ কারকে শূন্য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 কর্মকারকে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5227" y="2579293"/>
            <a:ext cx="1870333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6270" y="6093296"/>
            <a:ext cx="1959465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6808440" y="2513856"/>
            <a:ext cx="186801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6372200" y="6042248"/>
            <a:ext cx="226084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rId8" action="ppaction://hlinksldjump" highlightClick="1"/>
          </p:cNvPr>
          <p:cNvSpPr/>
          <p:nvPr/>
        </p:nvSpPr>
        <p:spPr>
          <a:xfrm>
            <a:off x="4345076" y="604224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24" y="6474296"/>
            <a:ext cx="947944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৩.</a:t>
            </a:r>
            <a:r>
              <a:rPr lang="as-IN" sz="2400" dirty="0" smtClean="0"/>
              <a:t> এ সাবানে কাপড় কাচা চলবে না’- এখানে ‘সাবানে’ কোন কারকে কোন বিভক্তি?</a:t>
            </a:r>
            <a:endParaRPr lang="en-GB" sz="24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148478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ক. </a:t>
            </a:r>
            <a:r>
              <a:rPr lang="as-IN" dirty="0"/>
              <a:t>অধিকরণে শূন্য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2212945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ঘ. </a:t>
            </a:r>
            <a:r>
              <a:rPr lang="as-IN" b="1" dirty="0" smtClean="0"/>
              <a:t>করণে সপ্তমী</a:t>
            </a:r>
            <a:endParaRPr lang="as-IN" b="1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51520" y="2270751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গ. </a:t>
            </a:r>
            <a:r>
              <a:rPr lang="as-IN" dirty="0"/>
              <a:t>অপাদানে </a:t>
            </a:r>
            <a:r>
              <a:rPr lang="as-IN" dirty="0" smtClean="0"/>
              <a:t>সপ্তমী</a:t>
            </a:r>
            <a:endParaRPr lang="as-IN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724400" y="148478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খ. </a:t>
            </a:r>
            <a:r>
              <a:rPr lang="as-IN" dirty="0"/>
              <a:t>অপাদানে সপ্তমী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473" y="3501008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৪. </a:t>
            </a:r>
            <a:r>
              <a:rPr lang="as-IN" sz="2400" dirty="0" smtClean="0"/>
              <a:t>সুন্দরবনে </a:t>
            </a:r>
            <a:r>
              <a:rPr lang="as-IN" sz="2400" dirty="0"/>
              <a:t>বাঘের ভয় </a:t>
            </a:r>
            <a:r>
              <a:rPr lang="as-IN" sz="2400" dirty="0" smtClean="0"/>
              <a:t>আছে’</a:t>
            </a:r>
            <a:r>
              <a:rPr lang="en-GB" sz="2400" dirty="0" smtClean="0"/>
              <a:t> </a:t>
            </a:r>
            <a:r>
              <a:rPr lang="as-IN" sz="2400" dirty="0" smtClean="0"/>
              <a:t>এখানে </a:t>
            </a:r>
            <a:r>
              <a:rPr lang="as-IN" sz="2400" dirty="0"/>
              <a:t>‘বাঘের’ কোন কারকে কোন বিভক্তির উদাহরণ</a:t>
            </a:r>
            <a:r>
              <a:rPr lang="as-IN" sz="2400" dirty="0" smtClean="0"/>
              <a:t>?</a:t>
            </a:r>
            <a:endParaRPr lang="en-GB" sz="2400" dirty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63473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ক. কর্তৃক কারকে ষষ্ঠী </a:t>
            </a:r>
            <a:r>
              <a:rPr lang="as-IN" dirty="0" smtClean="0">
                <a:solidFill>
                  <a:schemeClr val="bg1"/>
                </a:solidFill>
              </a:rPr>
              <a:t>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736353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ঘ. অপাদান কারকে ষষ্ঠী 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63473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গ. সম্প্রদান কারকে দ্বিতীয়া 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736353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খ. করণ কারকে সপ্তমী </a:t>
            </a:r>
            <a:r>
              <a:rPr lang="as-IN" dirty="0" smtClean="0">
                <a:solidFill>
                  <a:schemeClr val="bg1"/>
                </a:solidFill>
              </a:rPr>
              <a:t>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79678" y="2852936"/>
            <a:ext cx="1916057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36271" y="6000328"/>
            <a:ext cx="195946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7164288" y="2801888"/>
            <a:ext cx="172819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6820393" y="5949280"/>
            <a:ext cx="2075977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rId9" action="ppaction://hlinksldjump" highlightClick="1"/>
          </p:cNvPr>
          <p:cNvSpPr/>
          <p:nvPr/>
        </p:nvSpPr>
        <p:spPr>
          <a:xfrm>
            <a:off x="4374233" y="6008565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48551"/>
            <a:ext cx="92964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000" b="1" dirty="0" smtClean="0"/>
              <a:t>৫. </a:t>
            </a:r>
            <a:r>
              <a:rPr lang="bn-IN" sz="2000" b="1" dirty="0" smtClean="0"/>
              <a:t>সমিতিতে </a:t>
            </a:r>
            <a:r>
              <a:rPr lang="bn-IN" sz="2000" b="1" dirty="0"/>
              <a:t>চাঁদা </a:t>
            </a:r>
            <a:r>
              <a:rPr lang="bn-IN" sz="2000" b="1" dirty="0" smtClean="0"/>
              <a:t>দাও</a:t>
            </a:r>
            <a:r>
              <a:rPr lang="en-GB" sz="2000" b="1" dirty="0" smtClean="0"/>
              <a:t>। </a:t>
            </a:r>
            <a:r>
              <a:rPr lang="bn-IN" sz="2000" b="1" dirty="0" smtClean="0"/>
              <a:t>এখানে </a:t>
            </a:r>
            <a:r>
              <a:rPr lang="bn-IN" sz="2000" b="1" dirty="0"/>
              <a:t>‘সমিতিতে’ কোন কারকের উদাহরণ</a:t>
            </a:r>
            <a:r>
              <a:rPr lang="bn-IN" sz="2000" b="1" dirty="0" smtClean="0"/>
              <a:t>?</a:t>
            </a:r>
            <a:endParaRPr lang="en-GB" sz="2000" b="1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5152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ক. কর্তৃক কারকে ষষ্ঠী </a:t>
            </a:r>
            <a:r>
              <a:rPr lang="bn-IN" dirty="0" smtClean="0">
                <a:solidFill>
                  <a:schemeClr val="bg1"/>
                </a:solidFill>
              </a:rPr>
              <a:t>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ঘ. অপাদান কারকে ষষ্ঠী 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গ. সম্প্রদান কারকে </a:t>
            </a:r>
            <a:r>
              <a:rPr lang="en-GB" dirty="0" err="1" smtClean="0">
                <a:solidFill>
                  <a:schemeClr val="bg1"/>
                </a:solidFill>
              </a:rPr>
              <a:t>চতুর্থী</a:t>
            </a:r>
            <a:r>
              <a:rPr lang="bn-IN" dirty="0" smtClean="0">
                <a:solidFill>
                  <a:schemeClr val="bg1"/>
                </a:solidFill>
              </a:rPr>
              <a:t> বিভক্তি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2440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খ. করণ কারকে সপ্তমী </a:t>
            </a:r>
            <a:r>
              <a:rPr lang="bn-IN" dirty="0" smtClean="0">
                <a:solidFill>
                  <a:schemeClr val="bg1"/>
                </a:solidFill>
              </a:rPr>
              <a:t>বিভক্তি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39" y="3477512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৬. </a:t>
            </a:r>
            <a:r>
              <a:rPr lang="as-IN" sz="2400" dirty="0" smtClean="0"/>
              <a:t>অপাদান </a:t>
            </a:r>
            <a:r>
              <a:rPr lang="as-IN" sz="2400" dirty="0"/>
              <a:t>কারকে সাধারণত কোন বিভক্তি যুক্ত হয়</a:t>
            </a:r>
            <a:r>
              <a:rPr lang="as-IN" sz="2400" dirty="0" smtClean="0"/>
              <a:t>?</a:t>
            </a:r>
            <a:endParaRPr lang="en-GB" sz="2400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51520" y="458112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ক</a:t>
            </a:r>
            <a:r>
              <a:rPr lang="bn-IN" dirty="0" smtClean="0"/>
              <a:t>. </a:t>
            </a:r>
            <a:r>
              <a:rPr lang="en-GB" dirty="0" err="1" smtClean="0"/>
              <a:t>পঞ্চমী</a:t>
            </a:r>
            <a:r>
              <a:rPr lang="bn-IN" dirty="0" smtClean="0"/>
              <a:t> বিভক্তি</a:t>
            </a:r>
            <a:endParaRPr lang="en-GB" dirty="0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724400" y="530928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ঘ. </a:t>
            </a:r>
            <a:r>
              <a:rPr lang="bn-IN" dirty="0" smtClean="0"/>
              <a:t>ষষ্ঠী </a:t>
            </a:r>
            <a:r>
              <a:rPr lang="bn-IN" dirty="0"/>
              <a:t>বিভক্তি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51520" y="5367095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গ. </a:t>
            </a:r>
            <a:r>
              <a:rPr lang="bn-IN" dirty="0" smtClean="0"/>
              <a:t>দ্বিতীয়া বিভক্তি</a:t>
            </a:r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724400" y="458112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খ. </a:t>
            </a:r>
            <a:r>
              <a:rPr lang="bn-IN" dirty="0" smtClean="0"/>
              <a:t>সপ্তমী বিভক্তি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79678" y="2564904"/>
            <a:ext cx="1916057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6808440" y="2513856"/>
            <a:ext cx="2084040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7020272" y="5943159"/>
            <a:ext cx="18722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rId8" action="ppaction://hlinksldjump" highlightClick="1"/>
          </p:cNvPr>
          <p:cNvSpPr/>
          <p:nvPr/>
        </p:nvSpPr>
        <p:spPr>
          <a:xfrm>
            <a:off x="4355976" y="5943159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40056"/>
            <a:ext cx="940492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৭.‘</a:t>
            </a:r>
            <a:r>
              <a:rPr lang="bn-IN" sz="2400" dirty="0"/>
              <a:t>আরেফ বই পড়ে</a:t>
            </a:r>
            <a:r>
              <a:rPr lang="en-GB" sz="2400" dirty="0"/>
              <a:t>’ </a:t>
            </a:r>
            <a:r>
              <a:rPr lang="bn-IN" sz="2400" dirty="0"/>
              <a:t>বাক্যে বই শব্দটি কোন কারকে কোন বিভক্তি</a:t>
            </a:r>
            <a:r>
              <a:rPr lang="en-GB" sz="2400" dirty="0"/>
              <a:t>?</a:t>
            </a: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5152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অধিকরণে সপ্তমী  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>
                <a:solidFill>
                  <a:schemeClr val="bg1"/>
                </a:solidFill>
              </a:rPr>
              <a:t>ঘ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as-IN" dirty="0">
                <a:solidFill>
                  <a:schemeClr val="bg1"/>
                </a:solidFill>
              </a:rPr>
              <a:t>অধিকরণ কারকে </a:t>
            </a:r>
            <a:r>
              <a:rPr lang="as-IN" dirty="0" smtClean="0">
                <a:solidFill>
                  <a:schemeClr val="bg1"/>
                </a:solidFill>
              </a:rPr>
              <a:t>শূন্য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কর্তৃকারকে সপ্তমী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3939177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৮. ‘</a:t>
            </a:r>
            <a:r>
              <a:rPr lang="bn-IN" sz="2400" dirty="0"/>
              <a:t>বাবাকে বড় ভয় পাই।</a:t>
            </a:r>
            <a:r>
              <a:rPr lang="en-GB" sz="2400" dirty="0"/>
              <a:t>’ -‘</a:t>
            </a:r>
            <a:r>
              <a:rPr lang="bn-IN" sz="2400" dirty="0"/>
              <a:t>বাবাকে</a:t>
            </a:r>
            <a:r>
              <a:rPr lang="en-GB" sz="2400" dirty="0"/>
              <a:t>’ </a:t>
            </a:r>
            <a:r>
              <a:rPr lang="bn-IN" sz="2400" dirty="0"/>
              <a:t>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en-GB" dirty="0" err="1"/>
              <a:t>সম্প্রদানে</a:t>
            </a:r>
            <a:r>
              <a:rPr lang="en-GB" dirty="0"/>
              <a:t> </a:t>
            </a:r>
            <a:r>
              <a:rPr lang="en-GB" dirty="0" err="1"/>
              <a:t>সপ্তমী</a:t>
            </a:r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as-IN" dirty="0" smtClean="0"/>
              <a:t>অধিকরণে </a:t>
            </a:r>
            <a:r>
              <a:rPr lang="as-IN" dirty="0"/>
              <a:t>সপ্তমী  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</a:t>
            </a:r>
            <a:r>
              <a:rPr lang="en-GB" dirty="0" err="1" smtClean="0"/>
              <a:t>করণ</a:t>
            </a:r>
            <a:r>
              <a:rPr lang="en-GB" dirty="0" smtClean="0"/>
              <a:t> </a:t>
            </a:r>
            <a:r>
              <a:rPr lang="en-GB" dirty="0" err="1" smtClean="0"/>
              <a:t>কারকে</a:t>
            </a:r>
            <a:r>
              <a:rPr lang="en-GB" dirty="0" smtClean="0"/>
              <a:t> </a:t>
            </a:r>
            <a:r>
              <a:rPr lang="en-GB" dirty="0" err="1" smtClean="0"/>
              <a:t>দ্বিতীয়া</a:t>
            </a:r>
            <a:endParaRPr lang="en-GB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79678" y="2564904"/>
            <a:ext cx="2055881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6271" y="6093296"/>
            <a:ext cx="209928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6808440" y="2513856"/>
            <a:ext cx="2084040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7164288" y="6042248"/>
            <a:ext cx="172819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9" action="ppaction://hlinksldjump" highlightClick="1"/>
          </p:cNvPr>
          <p:cNvSpPr/>
          <p:nvPr/>
        </p:nvSpPr>
        <p:spPr>
          <a:xfrm>
            <a:off x="4464118" y="5958589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7429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৯. ‘</a:t>
            </a:r>
            <a:r>
              <a:rPr lang="bn-IN" sz="2400" dirty="0"/>
              <a:t>রাজায় রাজায় লড়াই হয়।</a:t>
            </a:r>
            <a:r>
              <a:rPr lang="en-GB" sz="2400" dirty="0"/>
              <a:t>’ </a:t>
            </a:r>
            <a:r>
              <a:rPr lang="bn-IN" sz="2400" dirty="0"/>
              <a:t>রাজায় রাজায় পদটি কোন কারকে কোন </a:t>
            </a:r>
            <a:r>
              <a:rPr lang="bn-IN" sz="2400" dirty="0" smtClean="0"/>
              <a:t>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51520" y="134076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en-GB" dirty="0" smtClean="0"/>
              <a:t>ক. </a:t>
            </a:r>
            <a:r>
              <a:rPr lang="as-IN" dirty="0" smtClean="0"/>
              <a:t>কর্তৃকারকে </a:t>
            </a:r>
            <a:r>
              <a:rPr lang="as-IN" dirty="0"/>
              <a:t>সপ্তমী</a:t>
            </a: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4724400" y="202845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</a:t>
            </a:r>
            <a:r>
              <a:rPr lang="en-GB" dirty="0" err="1" smtClean="0"/>
              <a:t>করণ</a:t>
            </a:r>
            <a:r>
              <a:rPr lang="en-GB" dirty="0" smtClean="0"/>
              <a:t> </a:t>
            </a:r>
            <a:r>
              <a:rPr lang="en-GB" dirty="0" err="1"/>
              <a:t>কারকে</a:t>
            </a:r>
            <a:r>
              <a:rPr lang="en-GB" dirty="0"/>
              <a:t> </a:t>
            </a:r>
            <a:r>
              <a:rPr lang="en-GB" dirty="0" err="1" smtClean="0"/>
              <a:t>দ্বিতীয়া</a:t>
            </a:r>
            <a:endParaRPr lang="en-GB" dirty="0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51520" y="205472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কর্তৃকারকে </a:t>
            </a:r>
            <a:r>
              <a:rPr lang="en-GB" dirty="0"/>
              <a:t> </a:t>
            </a:r>
            <a:r>
              <a:rPr lang="en-GB" dirty="0" err="1"/>
              <a:t>তৃতীয়া</a:t>
            </a:r>
            <a:endParaRPr lang="as-IN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134076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3573016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১০. ‘</a:t>
            </a:r>
            <a:r>
              <a:rPr lang="bn-IN" sz="2400" dirty="0"/>
              <a:t>আমার গানের মালা আমি করব কারে দান</a:t>
            </a:r>
            <a:r>
              <a:rPr lang="en-GB" sz="2400" dirty="0"/>
              <a:t>’ </a:t>
            </a:r>
            <a:r>
              <a:rPr lang="bn-IN" sz="2400" dirty="0"/>
              <a:t>মালা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কর্তৃকারকে সপ্তমী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</a:t>
            </a:r>
            <a:r>
              <a:rPr lang="bn-IN" dirty="0" smtClean="0"/>
              <a:t>করণকারকে </a:t>
            </a:r>
            <a:r>
              <a:rPr lang="bn-IN" dirty="0"/>
              <a:t>শূন্য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অধিকরণে সপ্তমী  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79678" y="2636912"/>
            <a:ext cx="1916057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6271" y="6093296"/>
            <a:ext cx="195946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6948264" y="2585864"/>
            <a:ext cx="194421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7020272" y="6042248"/>
            <a:ext cx="18722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9" action="ppaction://hlinksldjump" highlightClick="1"/>
          </p:cNvPr>
          <p:cNvSpPr/>
          <p:nvPr/>
        </p:nvSpPr>
        <p:spPr>
          <a:xfrm>
            <a:off x="4355976" y="604224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6474296"/>
            <a:ext cx="936002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১১. </a:t>
            </a:r>
            <a:r>
              <a:rPr lang="bn-IN" sz="2400" dirty="0" smtClean="0"/>
              <a:t>কর্তা </a:t>
            </a:r>
            <a:r>
              <a:rPr lang="bn-IN" sz="2400" dirty="0"/>
              <a:t>যা দ্বারা ক্রিয়া সম্পাদন করে</a:t>
            </a:r>
            <a:r>
              <a:rPr lang="en-GB" sz="2400" dirty="0"/>
              <a:t>, </a:t>
            </a:r>
            <a:r>
              <a:rPr lang="bn-IN" sz="2400" dirty="0"/>
              <a:t>তাকে বলে </a:t>
            </a:r>
            <a:r>
              <a:rPr lang="en-GB" sz="2400" dirty="0" smtClean="0"/>
              <a:t>–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as-IN" dirty="0" smtClean="0"/>
              <a:t>কর্তৃকারক</a:t>
            </a:r>
            <a:endParaRPr lang="as-IN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</a:t>
            </a:r>
            <a:r>
              <a:rPr lang="bn-IN" dirty="0" smtClean="0"/>
              <a:t>অপাদান</a:t>
            </a:r>
            <a:r>
              <a:rPr lang="en-GB" dirty="0" smtClean="0"/>
              <a:t> </a:t>
            </a:r>
            <a:r>
              <a:rPr lang="en-GB" dirty="0" err="1" smtClean="0"/>
              <a:t>কারক</a:t>
            </a:r>
            <a:endParaRPr lang="en-GB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en-GB" dirty="0" err="1" smtClean="0"/>
              <a:t>সম্প্রদান</a:t>
            </a:r>
            <a:r>
              <a:rPr lang="en-GB" dirty="0" smtClean="0"/>
              <a:t> </a:t>
            </a:r>
            <a:r>
              <a:rPr lang="en-GB" dirty="0" err="1" smtClean="0"/>
              <a:t>কারক</a:t>
            </a:r>
            <a:endParaRPr lang="en-GB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2440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করণকারক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3939177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১২. ‘</a:t>
            </a:r>
            <a:r>
              <a:rPr lang="bn-IN" sz="2400" dirty="0"/>
              <a:t>টাকায় কি না হয়</a:t>
            </a:r>
            <a:r>
              <a:rPr lang="en-GB" sz="2400" dirty="0"/>
              <a:t>’‘-</a:t>
            </a:r>
            <a:r>
              <a:rPr lang="bn-IN" sz="2400" dirty="0"/>
              <a:t>টাকায়</a:t>
            </a:r>
            <a:r>
              <a:rPr lang="en-GB" sz="2400" dirty="0"/>
              <a:t>’ </a:t>
            </a:r>
            <a:r>
              <a:rPr lang="bn-IN" sz="2400" dirty="0"/>
              <a:t>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bn-IN" dirty="0"/>
              <a:t>অপাদানে দ্বিতীয়া</a:t>
            </a:r>
            <a:r>
              <a:rPr lang="en-GB" dirty="0"/>
              <a:t> 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 </a:t>
            </a:r>
            <a:r>
              <a:rPr lang="as-IN" dirty="0" smtClean="0"/>
              <a:t>অধিকরণে </a:t>
            </a:r>
            <a:r>
              <a:rPr lang="as-IN" dirty="0"/>
              <a:t>সপ্তমী  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ক</a:t>
            </a:r>
            <a:r>
              <a:rPr lang="bn-IN" dirty="0" smtClean="0"/>
              <a:t>রণে </a:t>
            </a:r>
            <a:r>
              <a:rPr lang="en-GB" dirty="0" err="1" smtClean="0"/>
              <a:t>সপ্ত</a:t>
            </a:r>
            <a:r>
              <a:rPr lang="bn-IN" dirty="0" smtClean="0"/>
              <a:t>মী</a:t>
            </a:r>
            <a:endParaRPr lang="en-GB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কর্তৃকারকে সপ্তমী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9678" y="2564904"/>
            <a:ext cx="18440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6271" y="6093296"/>
            <a:ext cx="188745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808440" y="6042248"/>
            <a:ext cx="18246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rId6" action="ppaction://hlinksldjump" highlightClick="1"/>
          </p:cNvPr>
          <p:cNvSpPr/>
          <p:nvPr/>
        </p:nvSpPr>
        <p:spPr>
          <a:xfrm>
            <a:off x="4361885" y="6020041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525344"/>
            <a:ext cx="9404920" cy="3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১৩. ‘</a:t>
            </a:r>
            <a:r>
              <a:rPr lang="bn-IN" sz="2400" dirty="0"/>
              <a:t>সর্বাঙ্গে ব্যাথা</a:t>
            </a:r>
            <a:r>
              <a:rPr lang="en-GB" sz="2400" dirty="0"/>
              <a:t>, </a:t>
            </a:r>
            <a:r>
              <a:rPr lang="bn-IN" sz="2400" dirty="0"/>
              <a:t>ঔষধ দিব কোথা</a:t>
            </a:r>
            <a:r>
              <a:rPr lang="en-GB" sz="2400" dirty="0"/>
              <a:t>’ -</a:t>
            </a:r>
            <a:r>
              <a:rPr lang="bn-IN" sz="2400" dirty="0"/>
              <a:t>এই বাক্যে </a:t>
            </a:r>
            <a:r>
              <a:rPr lang="en-GB" sz="2400" dirty="0"/>
              <a:t>‘</a:t>
            </a:r>
            <a:r>
              <a:rPr lang="bn-IN" sz="2400" dirty="0"/>
              <a:t>ঔষধ</a:t>
            </a:r>
            <a:r>
              <a:rPr lang="en-GB" sz="2400" dirty="0"/>
              <a:t>’ </a:t>
            </a:r>
            <a:r>
              <a:rPr lang="bn-IN" sz="2400" dirty="0"/>
              <a:t>শব্দ কোন কারকে কোন বিভক্তির উদাহরণ 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562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bn-IN" dirty="0" smtClean="0"/>
              <a:t>ক</a:t>
            </a:r>
            <a:r>
              <a:rPr lang="en-GB" dirty="0" err="1" smtClean="0"/>
              <a:t>রণ</a:t>
            </a:r>
            <a:r>
              <a:rPr lang="en-GB" dirty="0" smtClean="0"/>
              <a:t> </a:t>
            </a:r>
            <a:r>
              <a:rPr lang="en-GB" dirty="0" err="1" smtClean="0"/>
              <a:t>কার</a:t>
            </a:r>
            <a:r>
              <a:rPr lang="bn-IN" dirty="0" smtClean="0"/>
              <a:t>কে শূন্য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24400" y="229107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as-IN" dirty="0"/>
              <a:t>কর্তৃকারকে </a:t>
            </a:r>
            <a:r>
              <a:rPr lang="as-IN" dirty="0" smtClean="0"/>
              <a:t>সপ্তমী</a:t>
            </a:r>
            <a:endParaRPr lang="as-IN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234888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724400" y="1562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as-IN" dirty="0" smtClean="0"/>
              <a:t>অধিকরণে </a:t>
            </a:r>
            <a:r>
              <a:rPr lang="as-IN" dirty="0"/>
              <a:t>সপ্তমী 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903439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১৪. ‘</a:t>
            </a:r>
            <a:r>
              <a:rPr lang="bn-IN" sz="2400" dirty="0"/>
              <a:t>ঘরেতে ভ্রমর এল গুণগুণিয়ে</a:t>
            </a:r>
            <a:r>
              <a:rPr lang="en-GB" sz="2400" dirty="0"/>
              <a:t>’- </a:t>
            </a:r>
            <a:r>
              <a:rPr lang="bn-IN" sz="2400" dirty="0"/>
              <a:t>ঘরেতে কোন কারক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en-GB" dirty="0" err="1"/>
              <a:t>করণ</a:t>
            </a:r>
            <a:r>
              <a:rPr lang="en-GB" dirty="0"/>
              <a:t> </a:t>
            </a:r>
            <a:r>
              <a:rPr lang="en-GB" dirty="0" err="1"/>
              <a:t>কারকে</a:t>
            </a:r>
            <a:r>
              <a:rPr lang="en-GB" dirty="0"/>
              <a:t> </a:t>
            </a:r>
            <a:r>
              <a:rPr lang="en-GB" dirty="0" err="1"/>
              <a:t>দ্বিতীয়া</a:t>
            </a:r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bg1"/>
                </a:solidFill>
              </a:rPr>
              <a:t>ঘ. </a:t>
            </a:r>
            <a:r>
              <a:rPr lang="bn-IN" dirty="0" smtClean="0">
                <a:solidFill>
                  <a:schemeClr val="bg1"/>
                </a:solidFill>
              </a:rPr>
              <a:t>অধিকরণে </a:t>
            </a:r>
            <a:r>
              <a:rPr lang="en-GB" dirty="0" err="1" smtClean="0">
                <a:solidFill>
                  <a:schemeClr val="bg1"/>
                </a:solidFill>
              </a:rPr>
              <a:t>সপ্ত</a:t>
            </a:r>
            <a:r>
              <a:rPr lang="bn-IN" dirty="0" smtClean="0">
                <a:solidFill>
                  <a:schemeClr val="bg1"/>
                </a:solidFill>
              </a:rPr>
              <a:t>মী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</a:t>
            </a:r>
            <a:r>
              <a:rPr lang="as-IN" dirty="0">
                <a:solidFill>
                  <a:schemeClr val="bg1"/>
                </a:solidFill>
              </a:rPr>
              <a:t>কর্তৃকারকে শূন্য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9678" y="2998456"/>
            <a:ext cx="1700033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07702" y="6094399"/>
            <a:ext cx="1772010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020272" y="2878088"/>
            <a:ext cx="18722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6808440" y="6042248"/>
            <a:ext cx="18246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8" action="ppaction://hlinksldjump" highlightClick="1"/>
          </p:cNvPr>
          <p:cNvSpPr/>
          <p:nvPr/>
        </p:nvSpPr>
        <p:spPr>
          <a:xfrm>
            <a:off x="4345076" y="627721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63" y="6500905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১৫. ‘</a:t>
            </a:r>
            <a:r>
              <a:rPr lang="bn-IN" sz="2400" dirty="0"/>
              <a:t>শিশুগণ দেয় মন নিজ নিজ পাঠে</a:t>
            </a:r>
            <a:r>
              <a:rPr lang="en-GB" sz="2400" dirty="0"/>
              <a:t>’ -</a:t>
            </a:r>
            <a:r>
              <a:rPr lang="bn-IN" sz="2400" dirty="0"/>
              <a:t>বাক্যে পাঠে শব্দটি কোন কারকে কোন </a:t>
            </a:r>
            <a:r>
              <a:rPr lang="bn-IN" sz="2400" dirty="0" smtClean="0"/>
              <a:t>বিভক্তি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490905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ক</a:t>
            </a:r>
            <a:r>
              <a:rPr lang="en-GB" dirty="0" smtClean="0"/>
              <a:t>. </a:t>
            </a:r>
            <a:r>
              <a:rPr lang="en-GB" dirty="0" err="1" smtClean="0"/>
              <a:t>সম্প্রদানে</a:t>
            </a:r>
            <a:r>
              <a:rPr lang="en-GB" dirty="0" smtClean="0"/>
              <a:t> </a:t>
            </a:r>
            <a:r>
              <a:rPr lang="en-GB" dirty="0" err="1" smtClean="0"/>
              <a:t>সপ্তমী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24400" y="2132856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as-IN" dirty="0" smtClean="0"/>
              <a:t>অধিকরণে </a:t>
            </a:r>
            <a:r>
              <a:rPr lang="as-IN" dirty="0"/>
              <a:t>সপ্তমী  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219066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bn-IN" dirty="0" smtClean="0"/>
              <a:t>কর্মে </a:t>
            </a:r>
            <a:r>
              <a:rPr lang="bn-IN" dirty="0"/>
              <a:t>সপ্তমী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724400" y="1490905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5760" y="3939176"/>
            <a:ext cx="889248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১৬. </a:t>
            </a:r>
            <a:r>
              <a:rPr lang="bn-IN" sz="2400" dirty="0" smtClean="0"/>
              <a:t>অল্প </a:t>
            </a:r>
            <a:r>
              <a:rPr lang="bn-IN" sz="2400" dirty="0"/>
              <a:t>শোকে কাতর</a:t>
            </a:r>
            <a:r>
              <a:rPr lang="en-GB" sz="2400" dirty="0"/>
              <a:t>— </a:t>
            </a:r>
            <a:r>
              <a:rPr lang="bn-IN" sz="2400" dirty="0"/>
              <a:t>বাক্যে শোকে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as-IN" dirty="0">
                <a:solidFill>
                  <a:schemeClr val="bg1"/>
                </a:solidFill>
              </a:rPr>
              <a:t>কর্তৃকারকে শূন্য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24400" y="530120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bn-IN" dirty="0" smtClean="0"/>
              <a:t>করণ </a:t>
            </a:r>
            <a:r>
              <a:rPr lang="bn-IN" dirty="0"/>
              <a:t>কারকে সপ্তমী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51520" y="535901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কর্তৃকারকে সপ্তমী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63626" y="2839434"/>
            <a:ext cx="164407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6270" y="6007086"/>
            <a:ext cx="1743441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948264" y="2714995"/>
            <a:ext cx="194421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264896" y="5956038"/>
            <a:ext cx="162758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4345076" y="594332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58" y="6538913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40507"/>
            <a:ext cx="518457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88840"/>
            <a:ext cx="762000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 rot="5400000" flipV="1">
            <a:off x="4255906" y="2376943"/>
            <a:ext cx="3756753" cy="3268580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 rot="5400000">
            <a:off x="1042376" y="2376992"/>
            <a:ext cx="3756754" cy="3275142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614590"/>
            <a:ext cx="54726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6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34" y="6472247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6" y="260648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১৭. </a:t>
            </a:r>
            <a:r>
              <a:rPr lang="bn-IN" sz="2400" dirty="0" smtClean="0"/>
              <a:t>ছেলেরা </a:t>
            </a:r>
            <a:r>
              <a:rPr lang="bn-IN" sz="2400" dirty="0"/>
              <a:t>ক্রিকেট খেলে</a:t>
            </a:r>
            <a:r>
              <a:rPr lang="en-GB" sz="2400" dirty="0"/>
              <a:t>– </a:t>
            </a:r>
            <a:r>
              <a:rPr lang="bn-IN" sz="2400" dirty="0"/>
              <a:t>বাক্যে ক্রিকেট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412776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bn-IN" dirty="0" smtClean="0"/>
              <a:t>কর্মে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24400" y="214093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as-IN" dirty="0"/>
              <a:t>কর্তৃকারকে </a:t>
            </a:r>
            <a:r>
              <a:rPr lang="as-IN" dirty="0" smtClean="0"/>
              <a:t>সপ্তমী</a:t>
            </a:r>
            <a:endParaRPr lang="as-IN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219874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bn-IN" dirty="0"/>
              <a:t>অধিকরণ </a:t>
            </a:r>
            <a:r>
              <a:rPr lang="bn-IN" dirty="0" smtClean="0"/>
              <a:t>কারক</a:t>
            </a:r>
            <a:r>
              <a:rPr lang="en-GB" dirty="0" smtClean="0"/>
              <a:t> </a:t>
            </a:r>
            <a:r>
              <a:rPr lang="en-GB" dirty="0" err="1" smtClean="0"/>
              <a:t>ষষ্ঠী</a:t>
            </a:r>
            <a:endParaRPr lang="en-GB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24400" y="1412776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3645024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১৮. ‘</a:t>
            </a:r>
            <a:r>
              <a:rPr lang="bn-IN" sz="2400" dirty="0"/>
              <a:t>বাড়ি থেকে নদী দেখা যায়</a:t>
            </a:r>
            <a:r>
              <a:rPr lang="en-GB" sz="2400" dirty="0"/>
              <a:t>’ -</a:t>
            </a:r>
            <a:r>
              <a:rPr lang="bn-IN" sz="2400" dirty="0"/>
              <a:t>বাক্যে বাড়ি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en-GB" dirty="0" err="1"/>
              <a:t>করণ</a:t>
            </a:r>
            <a:r>
              <a:rPr lang="en-GB" dirty="0"/>
              <a:t> </a:t>
            </a:r>
            <a:r>
              <a:rPr lang="en-GB" dirty="0" err="1"/>
              <a:t>কারকে</a:t>
            </a:r>
            <a:r>
              <a:rPr lang="en-GB" dirty="0"/>
              <a:t> </a:t>
            </a:r>
            <a:r>
              <a:rPr lang="en-GB" dirty="0" err="1"/>
              <a:t>দ্বিতীয়া</a:t>
            </a:r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ঘ. </a:t>
            </a:r>
            <a:r>
              <a:rPr lang="as-IN" dirty="0" smtClean="0">
                <a:solidFill>
                  <a:schemeClr val="bg1"/>
                </a:solidFill>
              </a:rPr>
              <a:t>কর্তৃকারকে </a:t>
            </a:r>
            <a:r>
              <a:rPr lang="as-IN" dirty="0">
                <a:solidFill>
                  <a:schemeClr val="bg1"/>
                </a:solidFill>
              </a:rPr>
              <a:t>শূন্য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</a:t>
            </a:r>
            <a:r>
              <a:rPr lang="bn-IN" dirty="0" smtClean="0"/>
              <a:t>অধিকরণে </a:t>
            </a:r>
            <a:r>
              <a:rPr lang="bn-IN" dirty="0"/>
              <a:t>পঞ্চমী</a:t>
            </a:r>
            <a:endParaRPr lang="en-GB" dirty="0"/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9678" y="2780928"/>
            <a:ext cx="191605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6270" y="6093296"/>
            <a:ext cx="209928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092280" y="2740452"/>
            <a:ext cx="181596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6588224" y="6042248"/>
            <a:ext cx="204482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8" action="ppaction://hlinksldjump" highlightClick="1"/>
          </p:cNvPr>
          <p:cNvSpPr/>
          <p:nvPr/>
        </p:nvSpPr>
        <p:spPr>
          <a:xfrm>
            <a:off x="4345076" y="602512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27" y="6525344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১৯. ‘</a:t>
            </a:r>
            <a:r>
              <a:rPr lang="bn-IN" sz="2400" dirty="0"/>
              <a:t>প্রভাতে উদল রবি লোহিত বরণ</a:t>
            </a:r>
            <a:r>
              <a:rPr lang="en-GB" sz="2400" dirty="0"/>
              <a:t>’ -</a:t>
            </a:r>
            <a:r>
              <a:rPr lang="bn-IN" sz="2400" dirty="0"/>
              <a:t>বাক্যে প্রভাতে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26876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</a:t>
            </a:r>
            <a:r>
              <a:rPr lang="as-IN" dirty="0" smtClean="0"/>
              <a:t>.</a:t>
            </a:r>
            <a:r>
              <a:rPr lang="en-GB" dirty="0" smtClean="0"/>
              <a:t> </a:t>
            </a:r>
            <a:r>
              <a:rPr lang="as-IN" dirty="0"/>
              <a:t>অধিকরণে সপ্তমী  </a:t>
            </a:r>
            <a:r>
              <a:rPr lang="as-IN" dirty="0" smtClean="0"/>
              <a:t> 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ঘ</a:t>
            </a:r>
            <a:r>
              <a:rPr lang="en-GB" dirty="0" smtClean="0"/>
              <a:t>. </a:t>
            </a:r>
            <a:r>
              <a:rPr lang="as-IN" dirty="0"/>
              <a:t>কর্তৃকারকে </a:t>
            </a:r>
            <a:r>
              <a:rPr lang="as-IN" dirty="0" smtClean="0"/>
              <a:t>সপ্তমী</a:t>
            </a:r>
            <a:endParaRPr lang="as-IN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bn-IN" dirty="0" smtClean="0"/>
              <a:t>অধিকরণে </a:t>
            </a:r>
            <a:r>
              <a:rPr lang="en-GB" dirty="0" err="1" smtClean="0"/>
              <a:t>সপ্ত</a:t>
            </a:r>
            <a:r>
              <a:rPr lang="bn-IN" dirty="0" smtClean="0"/>
              <a:t>মী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724400" y="126876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520" y="3645024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sz="2400" dirty="0" smtClean="0"/>
              <a:t>২০. ‘</a:t>
            </a:r>
            <a:r>
              <a:rPr lang="bn-IN" sz="2400" dirty="0" smtClean="0"/>
              <a:t>বনে ফুল ফোটে</a:t>
            </a:r>
            <a:r>
              <a:rPr lang="en-GB" sz="2400" dirty="0" smtClean="0"/>
              <a:t>’ -‘</a:t>
            </a:r>
            <a:r>
              <a:rPr lang="bn-IN" sz="2400" dirty="0" smtClean="0"/>
              <a:t>বনে কোন</a:t>
            </a:r>
            <a:r>
              <a:rPr lang="en-GB" sz="2400" dirty="0" smtClean="0"/>
              <a:t> </a:t>
            </a:r>
            <a:r>
              <a:rPr lang="bn-IN" sz="2400" dirty="0"/>
              <a:t>কারকে কোন বিভক্তি</a:t>
            </a:r>
            <a:r>
              <a:rPr lang="en-GB" sz="2400" dirty="0"/>
              <a:t>?</a:t>
            </a:r>
          </a:p>
          <a:p>
            <a:pPr lvl="0"/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</a:t>
            </a:r>
            <a:r>
              <a:rPr lang="as-IN" dirty="0" smtClean="0"/>
              <a:t>.</a:t>
            </a:r>
            <a:r>
              <a:rPr lang="en-GB" dirty="0" smtClean="0"/>
              <a:t> </a:t>
            </a:r>
            <a:r>
              <a:rPr lang="as-IN" dirty="0"/>
              <a:t>কর্তৃকারকে </a:t>
            </a:r>
            <a:r>
              <a:rPr lang="en-GB" dirty="0"/>
              <a:t> </a:t>
            </a:r>
            <a:r>
              <a:rPr lang="en-GB" dirty="0" err="1" smtClean="0"/>
              <a:t>তৃতীয়া</a:t>
            </a:r>
            <a:endParaRPr lang="as-IN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</a:t>
            </a:r>
            <a:r>
              <a:rPr lang="en-GB" dirty="0" err="1" smtClean="0"/>
              <a:t>করণ</a:t>
            </a:r>
            <a:r>
              <a:rPr lang="en-GB" dirty="0" smtClean="0"/>
              <a:t> </a:t>
            </a:r>
            <a:r>
              <a:rPr lang="en-GB" dirty="0" err="1"/>
              <a:t>কারকে</a:t>
            </a:r>
            <a:r>
              <a:rPr lang="en-GB" dirty="0"/>
              <a:t> </a:t>
            </a:r>
            <a:r>
              <a:rPr lang="en-GB" dirty="0" err="1"/>
              <a:t>দ্বিতীয়া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</a:t>
            </a:r>
            <a:r>
              <a:rPr lang="as-IN" dirty="0" smtClean="0"/>
              <a:t>.</a:t>
            </a:r>
            <a:r>
              <a:rPr lang="bn-IN" dirty="0" smtClean="0"/>
              <a:t> </a:t>
            </a:r>
            <a:r>
              <a:rPr lang="bn-IN" dirty="0"/>
              <a:t>অধিকরণ </a:t>
            </a:r>
            <a:r>
              <a:rPr lang="bn-IN" dirty="0" smtClean="0"/>
              <a:t>কারক</a:t>
            </a:r>
            <a:r>
              <a:rPr lang="en-GB" dirty="0" smtClean="0"/>
              <a:t> </a:t>
            </a:r>
            <a:r>
              <a:rPr lang="en-GB" dirty="0" err="1" smtClean="0"/>
              <a:t>সপ্তমী</a:t>
            </a:r>
            <a:endParaRPr lang="en-GB" dirty="0"/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9678" y="2564904"/>
            <a:ext cx="205588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6270" y="6093296"/>
            <a:ext cx="1743441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808440" y="2513856"/>
            <a:ext cx="186801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516216" y="6042248"/>
            <a:ext cx="211683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4345076" y="604224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96" y="6525344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২১. ‘</a:t>
            </a:r>
            <a:r>
              <a:rPr lang="bn-IN" sz="2400" dirty="0"/>
              <a:t>আমি কাল বাড়ি যাব।</a:t>
            </a:r>
            <a:r>
              <a:rPr lang="en-GB" sz="2400" dirty="0"/>
              <a:t>’ ‘</a:t>
            </a:r>
            <a:r>
              <a:rPr lang="bn-IN" sz="2400" dirty="0"/>
              <a:t>আমি</a:t>
            </a:r>
            <a:r>
              <a:rPr lang="en-GB" sz="2400" dirty="0"/>
              <a:t>’ </a:t>
            </a:r>
            <a:r>
              <a:rPr lang="bn-IN" sz="2400" dirty="0"/>
              <a:t>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bn-IN" dirty="0"/>
              <a:t>অধিকরণ কারক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</a:t>
            </a:r>
            <a:r>
              <a:rPr lang="bn-IN" dirty="0" smtClean="0"/>
              <a:t>কর্তৃকারকে </a:t>
            </a:r>
            <a:r>
              <a:rPr lang="en-GB" dirty="0" err="1" smtClean="0"/>
              <a:t>প্রথ</a:t>
            </a:r>
            <a:r>
              <a:rPr lang="bn-IN" dirty="0" smtClean="0"/>
              <a:t>মা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</a:t>
            </a:r>
            <a:r>
              <a:rPr lang="bn-IN" dirty="0"/>
              <a:t>অপাদানে দ্বিতীয়া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72440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6672" y="3523678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২২. </a:t>
            </a:r>
            <a:r>
              <a:rPr lang="bn-IN" sz="2400" dirty="0" smtClean="0"/>
              <a:t>নদীতে </a:t>
            </a:r>
            <a:r>
              <a:rPr lang="bn-IN" sz="2400" dirty="0"/>
              <a:t>মাছ ধরা সহজ নয়।</a:t>
            </a:r>
            <a:r>
              <a:rPr lang="en-GB" sz="2400" dirty="0"/>
              <a:t>’ -</a:t>
            </a:r>
            <a:r>
              <a:rPr lang="bn-IN" sz="2400" dirty="0"/>
              <a:t>এখানে </a:t>
            </a:r>
            <a:r>
              <a:rPr lang="en-GB" sz="2400" dirty="0"/>
              <a:t>‘</a:t>
            </a:r>
            <a:r>
              <a:rPr lang="bn-IN" sz="2400" dirty="0"/>
              <a:t>নদীতে</a:t>
            </a:r>
            <a:r>
              <a:rPr lang="en-GB" sz="2400" dirty="0"/>
              <a:t>’ </a:t>
            </a:r>
            <a:r>
              <a:rPr lang="bn-IN" sz="2400" dirty="0"/>
              <a:t>পদটি কোন কারক ও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ক. </a:t>
            </a:r>
            <a:r>
              <a:rPr lang="bn-IN" dirty="0" smtClean="0"/>
              <a:t>অধিকরণ </a:t>
            </a:r>
            <a:r>
              <a:rPr lang="bn-IN" dirty="0"/>
              <a:t>কারকে সপ্তমী বিভক্তি</a:t>
            </a:r>
            <a:endParaRPr lang="en-GB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>
                <a:solidFill>
                  <a:schemeClr val="bg1"/>
                </a:solidFill>
              </a:rPr>
              <a:t>ঘ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as-IN" dirty="0">
                <a:solidFill>
                  <a:schemeClr val="bg1"/>
                </a:solidFill>
              </a:rPr>
              <a:t>কর্তৃকারকে </a:t>
            </a:r>
            <a:r>
              <a:rPr lang="as-IN" dirty="0" smtClean="0">
                <a:solidFill>
                  <a:schemeClr val="bg1"/>
                </a:solidFill>
              </a:rPr>
              <a:t>সপ্তমী</a:t>
            </a:r>
            <a:endParaRPr lang="as-IN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খ. </a:t>
            </a:r>
            <a:r>
              <a:rPr lang="en-GB" dirty="0" err="1"/>
              <a:t>করণ</a:t>
            </a:r>
            <a:r>
              <a:rPr lang="en-GB" dirty="0"/>
              <a:t> </a:t>
            </a:r>
            <a:r>
              <a:rPr lang="en-GB" dirty="0" err="1"/>
              <a:t>কারকে</a:t>
            </a:r>
            <a:r>
              <a:rPr lang="en-GB" dirty="0"/>
              <a:t> </a:t>
            </a:r>
            <a:r>
              <a:rPr lang="en-GB" dirty="0" err="1"/>
              <a:t>দ্বিতীয়া</a:t>
            </a:r>
            <a:endParaRPr lang="en-GB" dirty="0"/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79678" y="2564904"/>
            <a:ext cx="18440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6271" y="6093296"/>
            <a:ext cx="188745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588224" y="2513856"/>
            <a:ext cx="208823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6588224" y="6042248"/>
            <a:ext cx="204482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8" action="ppaction://hlinksldjump" highlightClick="1"/>
          </p:cNvPr>
          <p:cNvSpPr/>
          <p:nvPr/>
        </p:nvSpPr>
        <p:spPr>
          <a:xfrm>
            <a:off x="4381128" y="604224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90" y="6492875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২৩. ‘</a:t>
            </a:r>
            <a:r>
              <a:rPr lang="bn-IN" sz="2400" dirty="0"/>
              <a:t>আষাঢ়ে বৃষ্টি নামে</a:t>
            </a:r>
            <a:r>
              <a:rPr lang="en-GB" sz="2400" dirty="0"/>
              <a:t>’ -</a:t>
            </a:r>
            <a:r>
              <a:rPr lang="bn-IN" sz="2400" dirty="0"/>
              <a:t>বাক্যে আষাঢ়ে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ক. </a:t>
            </a:r>
            <a:r>
              <a:rPr lang="bn-IN" dirty="0"/>
              <a:t>অপাদানে দ্বিতীয়া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24400" y="1924913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  </a:t>
            </a:r>
            <a:r>
              <a:rPr lang="en-GB" dirty="0" err="1" smtClean="0"/>
              <a:t>করণ</a:t>
            </a:r>
            <a:r>
              <a:rPr lang="en-GB" dirty="0" smtClean="0"/>
              <a:t> </a:t>
            </a:r>
            <a:r>
              <a:rPr lang="en-GB" dirty="0" err="1" smtClean="0"/>
              <a:t>কারকে</a:t>
            </a:r>
            <a:r>
              <a:rPr lang="en-GB" dirty="0" smtClean="0"/>
              <a:t> </a:t>
            </a:r>
            <a:r>
              <a:rPr lang="en-GB" dirty="0" err="1" smtClean="0"/>
              <a:t>ষষ্ঠী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51520" y="1982719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গ. অধিকরণে সপ্তমী  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724400" y="119675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খ. </a:t>
            </a:r>
            <a:r>
              <a:rPr lang="bn-IN" dirty="0" smtClean="0"/>
              <a:t>কর্মকারকে </a:t>
            </a:r>
            <a:r>
              <a:rPr lang="bn-IN" dirty="0"/>
              <a:t>শূন্য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3717032"/>
            <a:ext cx="8640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২৪. </a:t>
            </a:r>
            <a:r>
              <a:rPr lang="bn-IN" sz="2400" dirty="0" smtClean="0"/>
              <a:t>শুক্রবার </a:t>
            </a:r>
            <a:r>
              <a:rPr lang="bn-IN" sz="2400" dirty="0"/>
              <a:t>স্কুল বন্ধ</a:t>
            </a:r>
            <a:r>
              <a:rPr lang="en-GB" sz="2400" dirty="0"/>
              <a:t>’ -</a:t>
            </a:r>
            <a:r>
              <a:rPr lang="bn-IN" sz="2400" dirty="0"/>
              <a:t>বাক্যে স্কুল শব্দটি কোন কারকে কোন বিভক্তি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5152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ক</a:t>
            </a:r>
            <a:r>
              <a:rPr lang="as-IN" dirty="0" smtClean="0"/>
              <a:t>.</a:t>
            </a:r>
            <a:r>
              <a:rPr lang="en-GB" dirty="0" smtClean="0"/>
              <a:t> </a:t>
            </a:r>
            <a:r>
              <a:rPr lang="as-IN" dirty="0"/>
              <a:t>কর্তৃকারকে </a:t>
            </a:r>
            <a:r>
              <a:rPr lang="as-IN" dirty="0" smtClean="0"/>
              <a:t>সপ্তমী </a:t>
            </a:r>
            <a:endParaRPr lang="en-GB" dirty="0"/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724400" y="5387418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ঘ.</a:t>
            </a:r>
            <a:r>
              <a:rPr lang="bn-IN" dirty="0" smtClean="0"/>
              <a:t> </a:t>
            </a:r>
            <a:r>
              <a:rPr lang="bn-IN" dirty="0"/>
              <a:t>কর্মে শূন্য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251520" y="5445224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গ. </a:t>
            </a:r>
            <a:r>
              <a:rPr lang="bn-IN" dirty="0" smtClean="0"/>
              <a:t>অপাদানে </a:t>
            </a:r>
            <a:r>
              <a:rPr lang="bn-IN" dirty="0"/>
              <a:t>দ্বিতীয়া</a:t>
            </a:r>
            <a:endParaRPr lang="en-GB" dirty="0"/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4724400" y="4659257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খ</a:t>
            </a:r>
            <a:r>
              <a:rPr lang="as-IN" dirty="0" smtClean="0"/>
              <a:t>.</a:t>
            </a:r>
            <a:r>
              <a:rPr lang="bn-IN" dirty="0" smtClean="0"/>
              <a:t> </a:t>
            </a:r>
            <a:r>
              <a:rPr lang="bn-IN" dirty="0"/>
              <a:t>অধিকরণ কারক</a:t>
            </a:r>
            <a:endParaRPr lang="en-GB" dirty="0"/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79678" y="2564904"/>
            <a:ext cx="1916057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6271" y="6093296"/>
            <a:ext cx="195946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6948264" y="2513856"/>
            <a:ext cx="1944216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020272" y="6021288"/>
            <a:ext cx="187220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rId8" action="ppaction://hlinksldjump" highlightClick="1"/>
          </p:cNvPr>
          <p:cNvSpPr/>
          <p:nvPr/>
        </p:nvSpPr>
        <p:spPr>
          <a:xfrm>
            <a:off x="4345076" y="627721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63" y="6526697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78" y="188640"/>
            <a:ext cx="864096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২৫. '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তিলে তেল 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য়।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তিলে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51520" y="148543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সপ্তমী 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681219" y="218306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কর্তকারকে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৭মী</a:t>
            </a:r>
            <a:endParaRPr lang="en-GB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37162" y="218306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গ. অধিকরণে সপ্তমী  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24400" y="148543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কর্মকারকে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শূন্য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62" y="3429000"/>
            <a:ext cx="8612801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২৬.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তিলে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তেল আছে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'</a:t>
            </a:r>
            <a:r>
              <a:rPr lang="hi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তিলে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1520" y="461713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কর্তৃকারকে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সপ্তমী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76358" y="522920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কর্মে শূন্য</a:t>
            </a:r>
            <a:endParaRPr lang="en-GB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37162" y="5229200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অপাদানে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দ্বিতীয়া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724400" y="4617132"/>
            <a:ext cx="4168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9678" y="2836703"/>
            <a:ext cx="1643791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6527" y="5875640"/>
            <a:ext cx="168719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092280" y="2801888"/>
            <a:ext cx="178913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7055304" y="5837829"/>
            <a:ext cx="178913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4306207" y="5875640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439918" y="2801888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/>
              <a:t>অপাদান-অধিকরণ কারকের </a:t>
            </a:r>
            <a:r>
              <a:rPr lang="bn-IN" b="1" dirty="0" smtClean="0"/>
              <a:t>পার্থক্য</a:t>
            </a:r>
            <a:endParaRPr lang="en-GB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6492875"/>
            <a:ext cx="940752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4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628800"/>
            <a:ext cx="6183085" cy="23440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399728" y="1025092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5523892" y="977920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395327" y="4766367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৩. করণকারক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5501716" y="4766367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৪. সম্প্রদান কারক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385811" y="5338583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৫. অপাদান কারক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5516702" y="5338583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৬. অধিকরণ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কারক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399728" y="1522855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5544108" y="1522855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10" action="ppaction://hlinksldjump"/>
          </p:cNvPr>
          <p:cNvSpPr/>
          <p:nvPr/>
        </p:nvSpPr>
        <p:spPr>
          <a:xfrm>
            <a:off x="395327" y="4226992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১. কর্তৃকারক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5460001" y="4221118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399728" y="457315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অভিনন্দন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5523892" y="457315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399728" y="2094345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5544108" y="2094345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399728" y="2649423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5576575" y="2649423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18" action="ppaction://hlinksldjump"/>
          </p:cNvPr>
          <p:cNvSpPr/>
          <p:nvPr/>
        </p:nvSpPr>
        <p:spPr>
          <a:xfrm>
            <a:off x="399728" y="3684307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hlinkClick r:id="rId19" action="ppaction://hlinksldjump"/>
          </p:cNvPr>
          <p:cNvSpPr/>
          <p:nvPr/>
        </p:nvSpPr>
        <p:spPr>
          <a:xfrm>
            <a:off x="399728" y="3185283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hlinkClick r:id="rId20" action="ppaction://hlinksldjump"/>
          </p:cNvPr>
          <p:cNvSpPr/>
          <p:nvPr/>
        </p:nvSpPr>
        <p:spPr>
          <a:xfrm>
            <a:off x="5520088" y="3684307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hlinkClick r:id="rId21" action="ppaction://hlinksldjump"/>
          </p:cNvPr>
          <p:cNvSpPr/>
          <p:nvPr/>
        </p:nvSpPr>
        <p:spPr>
          <a:xfrm>
            <a:off x="5576575" y="3185283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hlinkClick r:id="rId22" action="ppaction://hlinksldjump"/>
          </p:cNvPr>
          <p:cNvSpPr/>
          <p:nvPr/>
        </p:nvSpPr>
        <p:spPr>
          <a:xfrm>
            <a:off x="5544108" y="5899326"/>
            <a:ext cx="3132348" cy="40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hlinkClick r:id="rId23" action="ppaction://hlinksldjump"/>
          </p:cNvPr>
          <p:cNvSpPr/>
          <p:nvPr/>
        </p:nvSpPr>
        <p:spPr>
          <a:xfrm>
            <a:off x="385811" y="5910797"/>
            <a:ext cx="316735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Action Button: Return 25">
            <a:hlinkClick r:id="" action="ppaction://hlinkshowjump?jump=lastslideviewed" highlightClick="1"/>
          </p:cNvPr>
          <p:cNvSpPr/>
          <p:nvPr/>
        </p:nvSpPr>
        <p:spPr>
          <a:xfrm>
            <a:off x="4196194" y="6101867"/>
            <a:ext cx="403148" cy="5522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11094" y="2796638"/>
            <a:ext cx="172500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নির্ঘন্ট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6599460"/>
            <a:ext cx="9407526" cy="2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990600" y="3124200"/>
            <a:ext cx="7391400" cy="3124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DËi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fzj</a:t>
            </a:r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Avevi</a:t>
            </a:r>
            <a:r>
              <a:rPr lang="en-US" sz="8000" dirty="0" smtClean="0">
                <a:latin typeface="SutonnyMJ" pitchFamily="2" charset="0"/>
              </a:rPr>
              <a:t> †</a:t>
            </a:r>
            <a:r>
              <a:rPr lang="en-US" sz="8000" dirty="0" err="1" smtClean="0">
                <a:latin typeface="SutonnyMJ" pitchFamily="2" charset="0"/>
              </a:rPr>
              <a:t>Póv</a:t>
            </a:r>
            <a:r>
              <a:rPr lang="en-US" sz="8000" dirty="0" smtClean="0">
                <a:latin typeface="SutonnyMJ" pitchFamily="2" charset="0"/>
              </a:rPr>
              <a:t> Ki 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012" y="-990600"/>
            <a:ext cx="3657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dirty="0">
                <a:solidFill>
                  <a:srgbClr val="FF0000"/>
                </a:solidFill>
                <a:sym typeface="Wingdings 2"/>
              </a:rPr>
              <a:t>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990600" y="4267200"/>
            <a:ext cx="7391400" cy="23622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DËi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mwVK</a:t>
            </a:r>
            <a:r>
              <a:rPr lang="en-US" sz="8000" dirty="0" smtClean="0">
                <a:latin typeface="SutonnyMJ" pitchFamily="2" charset="0"/>
              </a:rPr>
              <a:t> </a:t>
            </a:r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ab¨ev</a:t>
            </a:r>
            <a:r>
              <a:rPr lang="en-US" sz="8000" dirty="0" smtClean="0">
                <a:latin typeface="SutonnyMJ" pitchFamily="2" charset="0"/>
              </a:rPr>
              <a:t>` 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8012" y="-381000"/>
            <a:ext cx="3657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 smtClean="0">
                <a:solidFill>
                  <a:srgbClr val="00B050"/>
                </a:solidFill>
                <a:sym typeface="Wingdings 2"/>
              </a:rPr>
              <a:t></a:t>
            </a:r>
            <a:endParaRPr lang="en-US" sz="34400" b="1" dirty="0">
              <a:solidFill>
                <a:srgbClr val="00B050"/>
              </a:solidFill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228600" y="5867400"/>
            <a:ext cx="457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67544" y="692696"/>
            <a:ext cx="6008319" cy="5904655"/>
            <a:chOff x="683568" y="692696"/>
            <a:chExt cx="6008319" cy="5904655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2076986"/>
              <a:ext cx="6008319" cy="4520365"/>
              <a:chOff x="3841" y="2221002"/>
              <a:chExt cx="6008319" cy="45203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41" y="2221002"/>
                <a:ext cx="6008319" cy="4520365"/>
                <a:chOff x="1475656" y="2221002"/>
                <a:chExt cx="6008319" cy="452036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5656" y="2221002"/>
                  <a:ext cx="6008319" cy="452036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" name="Rounded Rectangle 4"/>
                <p:cNvSpPr/>
                <p:nvPr/>
              </p:nvSpPr>
              <p:spPr>
                <a:xfrm>
                  <a:off x="3419872" y="2348880"/>
                  <a:ext cx="2448272" cy="151216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 rot="19479085">
                <a:off x="1615778" y="3689750"/>
                <a:ext cx="1022485" cy="180157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2" r="25281"/>
            <a:stretch/>
          </p:blipFill>
          <p:spPr>
            <a:xfrm>
              <a:off x="3753934" y="692696"/>
              <a:ext cx="1682162" cy="2306280"/>
            </a:xfrm>
            <a:prstGeom prst="rect">
              <a:avLst/>
            </a:prstGeom>
          </p:spPr>
        </p:pic>
      </p:grpSp>
      <p:sp>
        <p:nvSpPr>
          <p:cNvPr id="9" name="Rounded Rectangular Callout 8"/>
          <p:cNvSpPr/>
          <p:nvPr/>
        </p:nvSpPr>
        <p:spPr>
          <a:xfrm>
            <a:off x="121659" y="724212"/>
            <a:ext cx="3350043" cy="488298"/>
          </a:xfrm>
          <a:prstGeom prst="wedgeRoundRectCallout">
            <a:avLst>
              <a:gd name="adj1" fmla="val 21305"/>
              <a:gd name="adj2" fmla="val 4447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endParaRPr lang="en-GB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80112" y="806235"/>
            <a:ext cx="3096344" cy="791050"/>
          </a:xfrm>
          <a:prstGeom prst="wedgeRoundRectCallout">
            <a:avLst>
              <a:gd name="adj1" fmla="val -58354"/>
              <a:gd name="adj2" fmla="val 2436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দেখাচ্ছেন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6485" y="1307340"/>
            <a:ext cx="1876890" cy="1539291"/>
          </a:xfrm>
          <a:prstGeom prst="wedgeRoundRectCallout">
            <a:avLst>
              <a:gd name="adj1" fmla="val -2050"/>
              <a:gd name="adj2" fmla="val 93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হলোনা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GB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232" y="1866931"/>
            <a:ext cx="2376264" cy="1245583"/>
          </a:xfrm>
          <a:prstGeom prst="wedgeRoundRectCallout">
            <a:avLst>
              <a:gd name="adj1" fmla="val -88997"/>
              <a:gd name="adj2" fmla="val 67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দেখাচ্ছেন</a:t>
            </a:r>
            <a:endParaRPr lang="en-GB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2699792" y="4481184"/>
            <a:ext cx="1656184" cy="387976"/>
          </a:xfrm>
          <a:prstGeom prst="snip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GB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5228852"/>
            <a:ext cx="10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5224293"/>
            <a:ext cx="10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endParaRPr lang="en-GB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2356" y="6308701"/>
            <a:ext cx="5242428" cy="5486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7343" y="3284984"/>
            <a:ext cx="2623943" cy="1403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48364" y="1971179"/>
            <a:ext cx="468052" cy="465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980505" y="4869160"/>
            <a:ext cx="3055991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শব্দগুলি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568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54" y="26408"/>
            <a:ext cx="5333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GB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764704"/>
            <a:ext cx="69847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বিভক্তি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8685"/>
            <a:ext cx="9144000" cy="486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67544" y="2355492"/>
            <a:ext cx="7820502" cy="3242569"/>
            <a:chOff x="-413373" y="2417525"/>
            <a:chExt cx="9714021" cy="3767990"/>
          </a:xfrm>
        </p:grpSpPr>
        <p:sp>
          <p:nvSpPr>
            <p:cNvPr id="23" name="Rectangle 22"/>
            <p:cNvSpPr/>
            <p:nvPr/>
          </p:nvSpPr>
          <p:spPr>
            <a:xfrm>
              <a:off x="1547664" y="4615855"/>
              <a:ext cx="7586809" cy="156966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as-IN" sz="3200" dirty="0"/>
                <a:t>দিগ হইতে, দের হইতে, দিগের চেয়ে, গুলি হইতে, গুলির চেয়ে, দের হতে, দের থেকে, দের চেয়ে, গণ হইতে, বৃন্দ হইতে।</a:t>
              </a:r>
              <a:endParaRPr lang="en-GB" sz="3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5536" y="2485024"/>
              <a:ext cx="3305713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400" dirty="0"/>
                <a:t>০, এ, অ (য়), তে, এতে</a:t>
              </a:r>
              <a:endParaRPr lang="en-GB" sz="2400" dirty="0"/>
            </a:p>
          </p:txBody>
        </p:sp>
        <p:sp>
          <p:nvSpPr>
            <p:cNvPr id="25" name="Rectangle 24"/>
            <p:cNvSpPr/>
            <p:nvPr/>
          </p:nvSpPr>
          <p:spPr>
            <a:xfrm rot="1824697">
              <a:off x="1911698" y="3542269"/>
              <a:ext cx="3233578" cy="46166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400" dirty="0"/>
                <a:t> কে, রে, এরে, এ য়, তে</a:t>
              </a:r>
              <a:endParaRPr lang="en-GB" sz="2400" dirty="0"/>
            </a:p>
          </p:txBody>
        </p:sp>
        <p:sp>
          <p:nvSpPr>
            <p:cNvPr id="26" name="Rectangle 25"/>
            <p:cNvSpPr/>
            <p:nvPr/>
          </p:nvSpPr>
          <p:spPr>
            <a:xfrm rot="1557785">
              <a:off x="1945214" y="4882947"/>
              <a:ext cx="5189241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400" dirty="0"/>
                <a:t>এ, য়, য়ে, তে, দ্বারা, দিয়া, দিয়ে, কর্তৃক</a:t>
              </a:r>
              <a:endParaRPr lang="en-GB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44993" y="2417525"/>
              <a:ext cx="488948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400" dirty="0"/>
                <a:t>কে, রে, এরে, এ য়, জন্যে, তরে, তে,</a:t>
              </a:r>
              <a:endParaRPr lang="en-GB" sz="2400" dirty="0"/>
            </a:p>
          </p:txBody>
        </p:sp>
        <p:sp>
          <p:nvSpPr>
            <p:cNvPr id="28" name="Rectangle 27"/>
            <p:cNvSpPr/>
            <p:nvPr/>
          </p:nvSpPr>
          <p:spPr>
            <a:xfrm rot="19233183">
              <a:off x="4510554" y="4682121"/>
              <a:ext cx="4790094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400" dirty="0"/>
                <a:t>এ, য়ে, য়, হইতে, থেকে, চেয়ে, হতে</a:t>
              </a:r>
              <a:endParaRPr lang="en-GB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90602" y="3429298"/>
              <a:ext cx="3291286" cy="584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3200" dirty="0"/>
                <a:t>র, এর, কার, কের</a:t>
              </a:r>
              <a:endParaRPr lang="en-GB" sz="3200" dirty="0"/>
            </a:p>
          </p:txBody>
        </p:sp>
        <p:sp>
          <p:nvSpPr>
            <p:cNvPr id="30" name="Rectangle 29"/>
            <p:cNvSpPr/>
            <p:nvPr/>
          </p:nvSpPr>
          <p:spPr>
            <a:xfrm rot="2375159">
              <a:off x="-413373" y="4804959"/>
              <a:ext cx="5126724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2800" dirty="0"/>
                <a:t>এ, য়, য়ে, তে, এতে, কাছে. মধ্যে</a:t>
              </a:r>
              <a:endParaRPr lang="en-GB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43608" y="2744924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১. কর্তৃকারক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3176972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২. কর্মকারক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43607" y="3609020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৩. করণকারক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6029" y="4041068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৪. সম্প্রদান কারক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69565" y="4473116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৫. অপাদান কারক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46029" y="4905164"/>
              <a:ext cx="3456384" cy="396044"/>
            </a:xfrm>
            <a:prstGeom prst="rect">
              <a:avLst/>
            </a:prstGeom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৬. অধিকরণ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কারক</a:t>
              </a:r>
              <a:endParaRPr lang="as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Action Button: Home 36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ction Button: Home 37">
            <a:hlinkClick r:id="rId2" action="ppaction://hlinksldjump" highlightClick="1"/>
          </p:cNvPr>
          <p:cNvSpPr/>
          <p:nvPr/>
        </p:nvSpPr>
        <p:spPr>
          <a:xfrm>
            <a:off x="8684840" y="56025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631" y="360040"/>
            <a:ext cx="7992891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631" y="3840250"/>
            <a:ext cx="7992890" cy="8683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94" y="1700808"/>
            <a:ext cx="799289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633" y="2780096"/>
            <a:ext cx="7992890" cy="8449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2294" y="4923805"/>
            <a:ext cx="7992890" cy="8683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কারক-বিভক্তি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4509120"/>
            <a:ext cx="8856984" cy="17281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শব্দাংশ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3" y="1196752"/>
            <a:ext cx="374441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2276872"/>
            <a:ext cx="374441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হবেনা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674" y="3313128"/>
            <a:ext cx="374441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ভিক্ষুক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ভিক্ষা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দেয়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3674" y="116632"/>
            <a:ext cx="8882822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8802165" y="6453336"/>
            <a:ext cx="450355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57650" y="1210634"/>
            <a:ext cx="487884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GB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7650" y="2290754"/>
            <a:ext cx="487884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হবেনা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7650" y="3313128"/>
            <a:ext cx="487884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সে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ভিক্ষু</a:t>
            </a:r>
            <a:r>
              <a:rPr lang="en-GB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ভিক্ষা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দেয়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11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6632"/>
            <a:ext cx="878497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GB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980728"/>
            <a:ext cx="87849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শব্দাংশ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878497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প্রথমা বিভক্তি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অ এবং ০ 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দ্বিতীয়া বিভক্তি</a:t>
            </a:r>
            <a:r>
              <a:rPr lang="en-GB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কে এবং  রে 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তৃতীয়া বিভক্তি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দ্বারা, দিয়া এবং কর্তৃক 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চতুথী বিভক্তি</a:t>
            </a:r>
            <a:r>
              <a:rPr lang="en-GB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দ্বিতীয়া বিভক্তির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GB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					(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নিমিত্ত বা 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বুঝাবে।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পঞ্চমী বিভক্তি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হতে, থেকে এবং চেয়ে 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ষষ্ঠী বিভক্তি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র এবং এর 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সপ্তমী বিভক্তি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এ, য় ,তে থাকে।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6453336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2728</Words>
  <Application>Microsoft Office PowerPoint</Application>
  <PresentationFormat>On-screen Show (4:3)</PresentationFormat>
  <Paragraphs>492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M.Abu Noman</cp:lastModifiedBy>
  <cp:revision>178</cp:revision>
  <dcterms:created xsi:type="dcterms:W3CDTF">2016-12-05T10:24:14Z</dcterms:created>
  <dcterms:modified xsi:type="dcterms:W3CDTF">2020-02-09T20:00:55Z</dcterms:modified>
</cp:coreProperties>
</file>