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notesMasterIdLst>
    <p:notesMasterId r:id="rId25"/>
  </p:notesMasterIdLst>
  <p:sldIdLst>
    <p:sldId id="432" r:id="rId2"/>
    <p:sldId id="256" r:id="rId3"/>
    <p:sldId id="429" r:id="rId4"/>
    <p:sldId id="439" r:id="rId5"/>
    <p:sldId id="385" r:id="rId6"/>
    <p:sldId id="395" r:id="rId7"/>
    <p:sldId id="400" r:id="rId8"/>
    <p:sldId id="282" r:id="rId9"/>
    <p:sldId id="430" r:id="rId10"/>
    <p:sldId id="431" r:id="rId11"/>
    <p:sldId id="423" r:id="rId12"/>
    <p:sldId id="421" r:id="rId13"/>
    <p:sldId id="425" r:id="rId14"/>
    <p:sldId id="368" r:id="rId15"/>
    <p:sldId id="433" r:id="rId16"/>
    <p:sldId id="434" r:id="rId17"/>
    <p:sldId id="406" r:id="rId18"/>
    <p:sldId id="435" r:id="rId19"/>
    <p:sldId id="436" r:id="rId20"/>
    <p:sldId id="437" r:id="rId21"/>
    <p:sldId id="438" r:id="rId22"/>
    <p:sldId id="271" r:id="rId23"/>
    <p:sldId id="272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0000BC"/>
    <a:srgbClr val="00CCFF"/>
    <a:srgbClr val="3333FF"/>
    <a:srgbClr val="CCFFFF"/>
    <a:srgbClr val="C2FFA3"/>
    <a:srgbClr val="CCFF66"/>
    <a:srgbClr val="99FF66"/>
    <a:srgbClr val="B3F1FF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456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-144" y="-96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25913-E6C3-4E51-A8A3-10C72388182A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0D7C1-5CD7-4D25-8C5E-40F3B23684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2558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Shape 1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4675" name="Shape 17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0D7C1-5CD7-4D25-8C5E-40F3B236840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7516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0D7C1-5CD7-4D25-8C5E-40F3B236840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2327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0D7C1-5CD7-4D25-8C5E-40F3B236840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865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577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4635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7242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8107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1207920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2800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3134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808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8624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4684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0032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4574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1596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5610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923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5609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23E5C-C145-4F31-BE6A-2D92A64C1C17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98AC110-5E17-4960-947F-1C6F1985F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5030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  <p:sldLayoutId id="2147483860" r:id="rId14"/>
    <p:sldLayoutId id="2147483861" r:id="rId15"/>
    <p:sldLayoutId id="214748386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4" Type="http://schemas.openxmlformats.org/officeDocument/2006/relationships/image" Target="../media/image18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23360" y="2869809"/>
            <a:ext cx="6386732" cy="2560320"/>
          </a:xfrm>
          <a:prstGeom prst="rect">
            <a:avLst/>
          </a:prstGeom>
          <a:noFill/>
        </p:spPr>
        <p:txBody>
          <a:bodyPr>
            <a:prstTxWarp prst="textChevron">
              <a:avLst/>
            </a:prstTxWarp>
            <a:spAutoFit/>
          </a:bodyPr>
          <a:lstStyle/>
          <a:p>
            <a:pPr>
              <a:buFont typeface="Calibri" panose="020F0502020204030204" pitchFamily="34" charset="0"/>
              <a:buNone/>
              <a:defRPr/>
            </a:pPr>
            <a:r>
              <a:rPr lang="bn-IN" sz="3600" i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  <a:sym typeface="Arial" panose="020B0604020202020204" pitchFamily="34" charset="0"/>
              </a:rPr>
              <a:t>  </a:t>
            </a:r>
            <a:r>
              <a:rPr lang="bn-BD" sz="3600" i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  <a:sym typeface="Arial" panose="020B0604020202020204" pitchFamily="34" charset="0"/>
              </a:rPr>
              <a:t>শ্রেণিঃ</a:t>
            </a:r>
            <a:r>
              <a:rPr lang="bn-BD" sz="3600" b="1" i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  <a:sym typeface="Arial" panose="020B0604020202020204" pitchFamily="34" charset="0"/>
              </a:rPr>
              <a:t> </a:t>
            </a:r>
            <a:r>
              <a:rPr lang="en-US" sz="3600" i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  <a:sym typeface="Arial" panose="020B0604020202020204" pitchFamily="34" charset="0"/>
              </a:rPr>
              <a:t>দশম</a:t>
            </a:r>
            <a:r>
              <a:rPr lang="en-US" sz="3600" i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  <a:sym typeface="Arial" panose="020B0604020202020204" pitchFamily="34" charset="0"/>
              </a:rPr>
              <a:t> </a:t>
            </a:r>
            <a:r>
              <a:rPr lang="bn-IN" sz="3600" i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  <a:sym typeface="Arial" panose="020B0604020202020204" pitchFamily="34" charset="0"/>
              </a:rPr>
              <a:t> </a:t>
            </a:r>
            <a:endParaRPr lang="bn-BD" sz="3600" i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itchFamily="2" charset="0"/>
              <a:cs typeface="NikoshBAN" pitchFamily="2" charset="0"/>
              <a:sym typeface="Arial" panose="020B0604020202020204" pitchFamily="34" charset="0"/>
            </a:endParaRPr>
          </a:p>
          <a:p>
            <a:pPr>
              <a:buFont typeface="Calibri" panose="020F0502020204030204" pitchFamily="34" charset="0"/>
              <a:buNone/>
              <a:defRPr/>
            </a:pPr>
            <a:r>
              <a:rPr lang="bn-BD" sz="3600" i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  <a:sym typeface="Arial" panose="020B0604020202020204" pitchFamily="34" charset="0"/>
              </a:rPr>
              <a:t> </a:t>
            </a:r>
            <a:r>
              <a:rPr lang="bn-BD" sz="3600" i="1" dirty="0">
                <a:latin typeface="NikoshBAN" pitchFamily="2" charset="0"/>
                <a:cs typeface="NikoshBAN" pitchFamily="2" charset="0"/>
                <a:sym typeface="Arial" panose="020B0604020202020204" pitchFamily="34" charset="0"/>
              </a:rPr>
              <a:t>বিষয়ঃ </a:t>
            </a:r>
            <a:r>
              <a:rPr lang="en-US" sz="3600" i="1" dirty="0" err="1">
                <a:latin typeface="NikoshBAN" pitchFamily="2" charset="0"/>
                <a:cs typeface="NikoshBAN" pitchFamily="2" charset="0"/>
                <a:sym typeface="Arial" panose="020B0604020202020204" pitchFamily="34" charset="0"/>
              </a:rPr>
              <a:t>পদার্থ</a:t>
            </a:r>
            <a:r>
              <a:rPr lang="en-US" sz="3600" i="1" dirty="0">
                <a:latin typeface="NikoshBAN" pitchFamily="2" charset="0"/>
                <a:cs typeface="NikoshBAN" pitchFamily="2" charset="0"/>
                <a:sym typeface="Arial" panose="020B0604020202020204" pitchFamily="34" charset="0"/>
              </a:rPr>
              <a:t> </a:t>
            </a:r>
            <a:r>
              <a:rPr lang="en-US" sz="3600" i="1" dirty="0" err="1">
                <a:latin typeface="NikoshBAN" pitchFamily="2" charset="0"/>
                <a:cs typeface="NikoshBAN" pitchFamily="2" charset="0"/>
                <a:sym typeface="Arial" panose="020B0604020202020204" pitchFamily="34" charset="0"/>
              </a:rPr>
              <a:t>বিজ্ঞান</a:t>
            </a:r>
            <a:r>
              <a:rPr lang="en-US" sz="3600" i="1" dirty="0">
                <a:latin typeface="NikoshBAN" pitchFamily="2" charset="0"/>
                <a:cs typeface="NikoshBAN" pitchFamily="2" charset="0"/>
                <a:sym typeface="Arial" panose="020B0604020202020204" pitchFamily="34" charset="0"/>
              </a:rPr>
              <a:t> </a:t>
            </a:r>
            <a:endParaRPr lang="bn-IN" sz="3600" i="1" dirty="0">
              <a:latin typeface="NikoshBAN" pitchFamily="2" charset="0"/>
              <a:cs typeface="NikoshBAN" pitchFamily="2" charset="0"/>
              <a:sym typeface="Arial" panose="020B0604020202020204" pitchFamily="34" charset="0"/>
            </a:endParaRPr>
          </a:p>
          <a:p>
            <a:pPr>
              <a:buFont typeface="Calibri" panose="020F0502020204030204" pitchFamily="34" charset="0"/>
              <a:buNone/>
              <a:defRPr/>
            </a:pPr>
            <a:r>
              <a:rPr lang="bn-IN" sz="3600" i="1" dirty="0">
                <a:latin typeface="NikoshBAN" pitchFamily="2" charset="0"/>
                <a:cs typeface="NikoshBAN" pitchFamily="2" charset="0"/>
                <a:sym typeface="Arial" panose="020B0604020202020204" pitchFamily="34" charset="0"/>
              </a:rPr>
              <a:t>অধ্যায়ঃ নব</a:t>
            </a:r>
            <a:r>
              <a:rPr lang="en-US" sz="3600" i="1" dirty="0">
                <a:latin typeface="NikoshBAN" panose="02000000000000000000" pitchFamily="2" charset="0"/>
                <a:cs typeface="NikoshBAN" panose="02000000000000000000" pitchFamily="2" charset="0"/>
                <a:sym typeface="Arial" panose="020B0604020202020204" pitchFamily="34" charset="0"/>
              </a:rPr>
              <a:t>ম </a:t>
            </a:r>
            <a:r>
              <a:rPr lang="bn-IN" sz="3600" i="1" dirty="0">
                <a:latin typeface="NikoshBAN" panose="02000000000000000000" pitchFamily="2" charset="0"/>
                <a:cs typeface="NikoshBAN" panose="02000000000000000000" pitchFamily="2" charset="0"/>
                <a:sym typeface="Arial" panose="020B0604020202020204" pitchFamily="34" charset="0"/>
              </a:rPr>
              <a:t>   </a:t>
            </a:r>
            <a:endParaRPr lang="en-US" sz="3600" b="1" i="1" dirty="0">
              <a:latin typeface="NikoshBAN" panose="02000000000000000000" pitchFamily="2" charset="0"/>
              <a:cs typeface="NikoshBAN" panose="02000000000000000000" pitchFamily="2" charset="0"/>
              <a:sym typeface="Arial" panose="020B0604020202020204" pitchFamily="34" charset="0"/>
            </a:endParaRPr>
          </a:p>
          <a:p>
            <a:pPr>
              <a:defRPr/>
            </a:pPr>
            <a:r>
              <a:rPr lang="bn-IN" sz="3600" i="1" dirty="0">
                <a:latin typeface="NikoshBAN" panose="02000000000000000000" pitchFamily="2" charset="0"/>
                <a:cs typeface="NikoshBAN" panose="02000000000000000000" pitchFamily="2" charset="0"/>
                <a:sym typeface="Arial" panose="020B0604020202020204" pitchFamily="34" charset="0"/>
              </a:rPr>
              <a:t>পাঠঃ</a:t>
            </a:r>
            <a:r>
              <a:rPr lang="bn-IN" sz="3600" b="1" i="1" dirty="0">
                <a:latin typeface="NikoshBAN" panose="02000000000000000000" pitchFamily="2" charset="0"/>
                <a:cs typeface="NikoshBAN" panose="02000000000000000000" pitchFamily="2" charset="0"/>
                <a:sym typeface="Arial" panose="020B0604020202020204" pitchFamily="34" charset="0"/>
              </a:rPr>
              <a:t> </a:t>
            </a:r>
            <a:r>
              <a:rPr lang="en-US" sz="3600" b="1" i="1" dirty="0" err="1">
                <a:latin typeface="NikoshBAN" panose="02000000000000000000" pitchFamily="2" charset="0"/>
                <a:cs typeface="NikoshBAN" panose="02000000000000000000" pitchFamily="2" charset="0"/>
                <a:sym typeface="Arial" panose="020B0604020202020204" pitchFamily="34" charset="0"/>
              </a:rPr>
              <a:t>উত্তল</a:t>
            </a:r>
            <a:r>
              <a:rPr lang="en-US" sz="3600" b="1" i="1" dirty="0">
                <a:latin typeface="NikoshBAN" panose="02000000000000000000" pitchFamily="2" charset="0"/>
                <a:cs typeface="NikoshBAN" panose="02000000000000000000" pitchFamily="2" charset="0"/>
                <a:sym typeface="Arial" panose="020B0604020202020204" pitchFamily="34" charset="0"/>
              </a:rPr>
              <a:t> ও </a:t>
            </a:r>
            <a:r>
              <a:rPr lang="en-US" sz="3600" b="1" i="1" dirty="0" err="1">
                <a:latin typeface="NikoshBAN" panose="02000000000000000000" pitchFamily="2" charset="0"/>
                <a:cs typeface="NikoshBAN" panose="02000000000000000000" pitchFamily="2" charset="0"/>
                <a:sym typeface="Arial" panose="020B0604020202020204" pitchFamily="34" charset="0"/>
              </a:rPr>
              <a:t>অবতল</a:t>
            </a:r>
            <a:r>
              <a:rPr lang="en-US" sz="3600" b="1" i="1" dirty="0">
                <a:latin typeface="NikoshBAN" panose="02000000000000000000" pitchFamily="2" charset="0"/>
                <a:cs typeface="NikoshBAN" panose="02000000000000000000" pitchFamily="2" charset="0"/>
                <a:sym typeface="Arial" panose="020B0604020202020204" pitchFamily="34" charset="0"/>
              </a:rPr>
              <a:t> </a:t>
            </a:r>
            <a:r>
              <a:rPr lang="en-US" sz="3600" b="1" i="1" dirty="0" err="1">
                <a:latin typeface="NikoshBAN" panose="02000000000000000000" pitchFamily="2" charset="0"/>
                <a:cs typeface="NikoshBAN" panose="02000000000000000000" pitchFamily="2" charset="0"/>
                <a:sym typeface="Arial" panose="020B0604020202020204" pitchFamily="34" charset="0"/>
              </a:rPr>
              <a:t>লেন্সের</a:t>
            </a:r>
            <a:r>
              <a:rPr lang="en-US" sz="3600" b="1" i="1" dirty="0">
                <a:latin typeface="NikoshBAN" panose="02000000000000000000" pitchFamily="2" charset="0"/>
                <a:cs typeface="NikoshBAN" panose="02000000000000000000" pitchFamily="2" charset="0"/>
                <a:sym typeface="Arial" panose="020B0604020202020204" pitchFamily="34" charset="0"/>
              </a:rPr>
              <a:t> </a:t>
            </a:r>
            <a:r>
              <a:rPr lang="en-US" sz="3600" b="1" i="1" dirty="0" err="1">
                <a:latin typeface="NikoshBAN" panose="02000000000000000000" pitchFamily="2" charset="0"/>
                <a:cs typeface="NikoshBAN" panose="02000000000000000000" pitchFamily="2" charset="0"/>
                <a:sym typeface="Arial" panose="020B0604020202020204" pitchFamily="34" charset="0"/>
              </a:rPr>
              <a:t>রশ্মি</a:t>
            </a:r>
            <a:r>
              <a:rPr lang="en-US" sz="3600" b="1" i="1" dirty="0">
                <a:latin typeface="NikoshBAN" panose="02000000000000000000" pitchFamily="2" charset="0"/>
                <a:cs typeface="NikoshBAN" panose="02000000000000000000" pitchFamily="2" charset="0"/>
                <a:sym typeface="Arial" panose="020B0604020202020204" pitchFamily="34" charset="0"/>
              </a:rPr>
              <a:t> </a:t>
            </a:r>
            <a:r>
              <a:rPr lang="en-US" sz="3600" b="1" i="1" dirty="0" err="1">
                <a:latin typeface="NikoshBAN" panose="02000000000000000000" pitchFamily="2" charset="0"/>
                <a:cs typeface="NikoshBAN" panose="02000000000000000000" pitchFamily="2" charset="0"/>
                <a:sym typeface="Arial" panose="020B0604020202020204" pitchFamily="34" charset="0"/>
              </a:rPr>
              <a:t>চিত্র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3" name="Picture 2" descr="C:\Users\Tumpa\Desktop\Mol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50992" y="450166"/>
            <a:ext cx="2155086" cy="20897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642817" y="232009"/>
            <a:ext cx="4953000" cy="249299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anose="020F0502020204030204" pitchFamily="34" charset="0"/>
              <a:buNone/>
            </a:pPr>
            <a:r>
              <a:rPr lang="bn-IN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IN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মলিনা </a:t>
            </a:r>
            <a:r>
              <a:rPr lang="bn-IN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বিশ্বাস 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IN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মলি) </a:t>
            </a:r>
          </a:p>
          <a:p>
            <a:pPr>
              <a:buFont typeface="Calibri" panose="020F0502020204030204" pitchFamily="34" charset="0"/>
              <a:buNone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সহকারি শিক্ষক </a:t>
            </a:r>
          </a:p>
          <a:p>
            <a:pPr>
              <a:buFont typeface="Calibri" panose="020F0502020204030204" pitchFamily="34" charset="0"/>
              <a:buNone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    বনগ্রাম মাধ্যমিক বিদ্যালয়           </a:t>
            </a:r>
          </a:p>
          <a:p>
            <a:pPr>
              <a:buFont typeface="Calibri" panose="020F0502020204030204" pitchFamily="34" charset="0"/>
              <a:buNone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    খোকসা, কুষ্টিয়া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>
              <a:buFont typeface="Calibri" panose="020F0502020204030204" pitchFamily="34" charset="0"/>
              <a:buNone/>
            </a:pPr>
            <a:r>
              <a:rPr lang="bn-BD" sz="2800" dirty="0">
                <a:latin typeface="Nikosh" pitchFamily="2" charset="0"/>
                <a:cs typeface="Nikosh" pitchFamily="2" charset="0"/>
              </a:rPr>
              <a:t>    মোবাইলঃ  ০১৭</a:t>
            </a:r>
            <a:r>
              <a:rPr lang="bn-IN" sz="2800" dirty="0">
                <a:latin typeface="Nikosh" pitchFamily="2" charset="0"/>
                <a:cs typeface="Nikosh" pitchFamily="2" charset="0"/>
              </a:rPr>
              <a:t>৪৭৪৮৯৪৯২ </a:t>
            </a:r>
            <a:r>
              <a:rPr lang="bn-BD" sz="2800" dirty="0">
                <a:latin typeface="Nikosh" pitchFamily="2" charset="0"/>
                <a:cs typeface="Nikosh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>
            <a:cxnSpLocks/>
          </p:cNvCxnSpPr>
          <p:nvPr/>
        </p:nvCxnSpPr>
        <p:spPr>
          <a:xfrm>
            <a:off x="3467100" y="2716213"/>
            <a:ext cx="45021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5006975" y="2054225"/>
            <a:ext cx="1712913" cy="1947863"/>
            <a:chOff x="5149850" y="2851150"/>
            <a:chExt cx="1712914" cy="1947863"/>
          </a:xfrm>
        </p:grpSpPr>
        <p:sp>
          <p:nvSpPr>
            <p:cNvPr id="4" name="Arc 3"/>
            <p:cNvSpPr/>
            <p:nvPr/>
          </p:nvSpPr>
          <p:spPr>
            <a:xfrm rot="1296137">
              <a:off x="5149850" y="2851150"/>
              <a:ext cx="874714" cy="1947863"/>
            </a:xfrm>
            <a:prstGeom prst="arc">
              <a:avLst>
                <a:gd name="adj1" fmla="val 16200000"/>
                <a:gd name="adj2" fmla="val 147632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ym typeface="Arial" panose="020B0604020202020204" pitchFamily="34" charset="0"/>
              </a:endParaRPr>
            </a:p>
          </p:txBody>
        </p:sp>
        <p:sp>
          <p:nvSpPr>
            <p:cNvPr id="5" name="Arc 4"/>
            <p:cNvSpPr/>
            <p:nvPr/>
          </p:nvSpPr>
          <p:spPr>
            <a:xfrm rot="14844391">
              <a:off x="5423695" y="3193256"/>
              <a:ext cx="1758950" cy="1119189"/>
            </a:xfrm>
            <a:prstGeom prst="arc">
              <a:avLst>
                <a:gd name="adj1" fmla="val 14891710"/>
                <a:gd name="adj2" fmla="val 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ym typeface="Arial" panose="020B0604020202020204" pitchFamily="34" charset="0"/>
              </a:endParaRPr>
            </a:p>
          </p:txBody>
        </p:sp>
        <p:cxnSp>
          <p:nvCxnSpPr>
            <p:cNvPr id="6" name="Straight Connector 5"/>
            <p:cNvCxnSpPr>
              <a:cxnSpLocks/>
              <a:stCxn id="5" idx="2"/>
              <a:endCxn id="4" idx="2"/>
            </p:cNvCxnSpPr>
            <p:nvPr/>
          </p:nvCxnSpPr>
          <p:spPr>
            <a:xfrm flipH="1">
              <a:off x="5913438" y="2941638"/>
              <a:ext cx="52387" cy="122396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Straight Connector 6"/>
          <p:cNvCxnSpPr>
            <a:cxnSpLocks/>
          </p:cNvCxnSpPr>
          <p:nvPr/>
        </p:nvCxnSpPr>
        <p:spPr>
          <a:xfrm>
            <a:off x="4433888" y="2265363"/>
            <a:ext cx="1389062" cy="349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cxnSpLocks/>
          </p:cNvCxnSpPr>
          <p:nvPr/>
        </p:nvCxnSpPr>
        <p:spPr>
          <a:xfrm>
            <a:off x="5824538" y="2301875"/>
            <a:ext cx="2701925" cy="135731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cxnSpLocks/>
          </p:cNvCxnSpPr>
          <p:nvPr/>
        </p:nvCxnSpPr>
        <p:spPr>
          <a:xfrm>
            <a:off x="5743575" y="3246438"/>
            <a:ext cx="2933700" cy="9366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cxnSpLocks/>
          </p:cNvCxnSpPr>
          <p:nvPr/>
        </p:nvCxnSpPr>
        <p:spPr>
          <a:xfrm>
            <a:off x="7797800" y="2716213"/>
            <a:ext cx="15875" cy="6096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cxnSpLocks/>
          </p:cNvCxnSpPr>
          <p:nvPr/>
        </p:nvCxnSpPr>
        <p:spPr>
          <a:xfrm>
            <a:off x="4992908" y="2279431"/>
            <a:ext cx="39052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cxnSpLocks/>
          </p:cNvCxnSpPr>
          <p:nvPr/>
        </p:nvCxnSpPr>
        <p:spPr>
          <a:xfrm>
            <a:off x="4610100" y="2697163"/>
            <a:ext cx="301625" cy="190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cxnSpLocks/>
          </p:cNvCxnSpPr>
          <p:nvPr/>
        </p:nvCxnSpPr>
        <p:spPr>
          <a:xfrm>
            <a:off x="6681788" y="3281363"/>
            <a:ext cx="446087" cy="79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4400550" y="2236788"/>
            <a:ext cx="1370013" cy="10096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5006975" y="2640013"/>
            <a:ext cx="103188" cy="11747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717925" y="2638425"/>
            <a:ext cx="104775" cy="11747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cxnSp>
        <p:nvCxnSpPr>
          <p:cNvPr id="17" name="Straight Arrow Connector 16"/>
          <p:cNvCxnSpPr>
            <a:cxnSpLocks/>
          </p:cNvCxnSpPr>
          <p:nvPr/>
        </p:nvCxnSpPr>
        <p:spPr>
          <a:xfrm flipV="1">
            <a:off x="4411663" y="2214563"/>
            <a:ext cx="0" cy="5016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7372350" y="2651125"/>
            <a:ext cx="104775" cy="11747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cxnSp>
        <p:nvCxnSpPr>
          <p:cNvPr id="19" name="Straight Arrow Connector 18"/>
          <p:cNvCxnSpPr>
            <a:cxnSpLocks/>
          </p:cNvCxnSpPr>
          <p:nvPr/>
        </p:nvCxnSpPr>
        <p:spPr>
          <a:xfrm>
            <a:off x="6065838" y="2422525"/>
            <a:ext cx="436562" cy="2032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2"/>
          <p:cNvSpPr txBox="1">
            <a:spLocks noChangeArrowheads="1"/>
          </p:cNvSpPr>
          <p:nvPr/>
        </p:nvSpPr>
        <p:spPr bwMode="auto">
          <a:xfrm>
            <a:off x="3651250" y="2774950"/>
            <a:ext cx="460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  <a:cs typeface="Times New Roman" pitchFamily="18" charset="0"/>
              </a:rPr>
              <a:t>2F</a:t>
            </a: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4879975" y="2790825"/>
            <a:ext cx="460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7310438" y="2393950"/>
            <a:ext cx="460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2F</a:t>
            </a: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6715125" y="2413000"/>
            <a:ext cx="460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24" name="TextBox 12"/>
          <p:cNvSpPr txBox="1">
            <a:spLocks noChangeArrowheads="1"/>
          </p:cNvSpPr>
          <p:nvPr/>
        </p:nvSpPr>
        <p:spPr bwMode="auto">
          <a:xfrm>
            <a:off x="4170461" y="1877964"/>
            <a:ext cx="460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25" name="TextBox 12"/>
          <p:cNvSpPr txBox="1">
            <a:spLocks noChangeArrowheads="1"/>
          </p:cNvSpPr>
          <p:nvPr/>
        </p:nvSpPr>
        <p:spPr bwMode="auto">
          <a:xfrm>
            <a:off x="4238625" y="2706688"/>
            <a:ext cx="460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  <a:cs typeface="Times New Roman" pitchFamily="18" charset="0"/>
              </a:rPr>
              <a:t>Q</a:t>
            </a:r>
          </a:p>
        </p:txBody>
      </p:sp>
      <p:sp>
        <p:nvSpPr>
          <p:cNvPr id="26" name="TextBox 1"/>
          <p:cNvSpPr txBox="1">
            <a:spLocks noChangeArrowheads="1"/>
          </p:cNvSpPr>
          <p:nvPr/>
        </p:nvSpPr>
        <p:spPr bwMode="auto">
          <a:xfrm>
            <a:off x="1047750" y="498475"/>
            <a:ext cx="42687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600" dirty="0">
                <a:latin typeface="NikoshBAN" pitchFamily="2" charset="0"/>
                <a:cs typeface="NikoshBAN" pitchFamily="2" charset="0"/>
              </a:rPr>
              <a:t>ল</a:t>
            </a:r>
            <a:r>
              <a:rPr lang="as-IN" altLang="en-US" sz="3600" dirty="0">
                <a:latin typeface="NikoshBAN" pitchFamily="2" charset="0"/>
                <a:cs typeface="NikoshBAN" pitchFamily="2" charset="0"/>
              </a:rPr>
              <a:t>ক</a:t>
            </a:r>
            <a:r>
              <a:rPr lang="en-US" altLang="en-US" sz="3600" dirty="0" err="1">
                <a:latin typeface="NikoshBAN" pitchFamily="2" charset="0"/>
                <a:cs typeface="NikoshBAN" pitchFamily="2" charset="0"/>
              </a:rPr>
              <a:t>্ষ্যবস্তু</a:t>
            </a:r>
            <a:r>
              <a:rPr lang="en-US" alt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en-US" sz="3600" dirty="0" err="1">
                <a:latin typeface="NikoshBAN" pitchFamily="2" charset="0"/>
                <a:cs typeface="NikoshBAN" pitchFamily="2" charset="0"/>
              </a:rPr>
              <a:t>ও</a:t>
            </a:r>
            <a:r>
              <a:rPr lang="en-US" alt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2F </a:t>
            </a:r>
            <a:r>
              <a:rPr lang="en-US" altLang="en-US" sz="36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alt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600" dirty="0" err="1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altLang="en-US" sz="3600" dirty="0">
                <a:latin typeface="NikoshBAN" pitchFamily="2" charset="0"/>
                <a:cs typeface="NikoshBAN" pitchFamily="2" charset="0"/>
              </a:rPr>
              <a:t>:  </a:t>
            </a:r>
          </a:p>
        </p:txBody>
      </p:sp>
      <p:sp>
        <p:nvSpPr>
          <p:cNvPr id="27" name="TextBox 36"/>
          <p:cNvSpPr txBox="1">
            <a:spLocks noChangeArrowheads="1"/>
          </p:cNvSpPr>
          <p:nvPr/>
        </p:nvSpPr>
        <p:spPr bwMode="auto">
          <a:xfrm>
            <a:off x="1427578" y="1252367"/>
            <a:ext cx="102774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ল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ক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্ষ্যবস্তু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অক্ষের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সমান্তরা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ল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ে 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লেন্সে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আপতিত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হ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য়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প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র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ধান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ফোকাস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।  </a:t>
            </a:r>
          </a:p>
        </p:txBody>
      </p:sp>
      <p:sp>
        <p:nvSpPr>
          <p:cNvPr id="28" name="TextBox 37"/>
          <p:cNvSpPr txBox="1">
            <a:spLocks noChangeArrowheads="1"/>
          </p:cNvSpPr>
          <p:nvPr/>
        </p:nvSpPr>
        <p:spPr bwMode="auto">
          <a:xfrm>
            <a:off x="1077913" y="3717925"/>
            <a:ext cx="6735762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অ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প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র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এ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কটি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রশ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ম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ি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প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র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ধান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ফোকাস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ফ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ল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ি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ত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হ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য়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প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র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ধান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অক্ষের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সমান্তরা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ল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ে </a:t>
            </a:r>
            <a:r>
              <a:rPr lang="en-US" altLang="en-US" sz="3200" dirty="0"/>
              <a:t>P'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ব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ি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ন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দ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ু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ত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ে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ম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ি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ল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ি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ত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হ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য়।  </a:t>
            </a:r>
          </a:p>
          <a:p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অবস্থানঃ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2F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এ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র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ব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া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র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প্রক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ৃ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ত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ি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ঃ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ব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া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স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ত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ব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ও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উ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ল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ট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ো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আক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ৃ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ত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ি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ঃ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ব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ি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ব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র্ধিত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29" name="TextBox 12"/>
          <p:cNvSpPr txBox="1">
            <a:spLocks noChangeArrowheads="1"/>
          </p:cNvSpPr>
          <p:nvPr/>
        </p:nvSpPr>
        <p:spPr bwMode="auto">
          <a:xfrm>
            <a:off x="7720013" y="3284538"/>
            <a:ext cx="4968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P’</a:t>
            </a:r>
          </a:p>
        </p:txBody>
      </p:sp>
      <p:sp>
        <p:nvSpPr>
          <p:cNvPr id="30" name="TextBox 12"/>
          <p:cNvSpPr txBox="1">
            <a:spLocks noChangeArrowheads="1"/>
          </p:cNvSpPr>
          <p:nvPr/>
        </p:nvSpPr>
        <p:spPr bwMode="auto">
          <a:xfrm>
            <a:off x="7745413" y="2392363"/>
            <a:ext cx="460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Q’</a:t>
            </a:r>
          </a:p>
        </p:txBody>
      </p:sp>
      <p:sp>
        <p:nvSpPr>
          <p:cNvPr id="31" name="Oval 30"/>
          <p:cNvSpPr/>
          <p:nvPr/>
        </p:nvSpPr>
        <p:spPr>
          <a:xfrm>
            <a:off x="6569611" y="2644727"/>
            <a:ext cx="168813" cy="1160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4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9" dur="20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4" dur="20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9" dur="20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/>
      <p:bldP spid="30" grpId="0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>
            <a:cxnSpLocks/>
          </p:cNvCxnSpPr>
          <p:nvPr/>
        </p:nvCxnSpPr>
        <p:spPr>
          <a:xfrm>
            <a:off x="2500313" y="2860675"/>
            <a:ext cx="45021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>
            <a:cxnSpLocks/>
          </p:cNvCxnSpPr>
          <p:nvPr/>
        </p:nvCxnSpPr>
        <p:spPr>
          <a:xfrm>
            <a:off x="4092575" y="2413000"/>
            <a:ext cx="88741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>
            <a:cxnSpLocks/>
          </p:cNvCxnSpPr>
          <p:nvPr/>
        </p:nvCxnSpPr>
        <p:spPr>
          <a:xfrm>
            <a:off x="4954588" y="2416175"/>
            <a:ext cx="2663825" cy="13779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cxnSpLocks/>
          </p:cNvCxnSpPr>
          <p:nvPr/>
        </p:nvCxnSpPr>
        <p:spPr>
          <a:xfrm>
            <a:off x="4068763" y="2413000"/>
            <a:ext cx="3443287" cy="16303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cxnSpLocks/>
          </p:cNvCxnSpPr>
          <p:nvPr/>
        </p:nvCxnSpPr>
        <p:spPr>
          <a:xfrm flipV="1">
            <a:off x="4327525" y="2397125"/>
            <a:ext cx="134938" cy="3333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cxnSpLocks/>
          </p:cNvCxnSpPr>
          <p:nvPr/>
        </p:nvCxnSpPr>
        <p:spPr>
          <a:xfrm flipV="1">
            <a:off x="3405188" y="2843213"/>
            <a:ext cx="31273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cxnSpLocks/>
          </p:cNvCxnSpPr>
          <p:nvPr/>
        </p:nvCxnSpPr>
        <p:spPr>
          <a:xfrm>
            <a:off x="5737225" y="3197225"/>
            <a:ext cx="379413" cy="1778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040188" y="2784475"/>
            <a:ext cx="103187" cy="11747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030538" y="2795588"/>
            <a:ext cx="55562" cy="11747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>
          <a:xfrm flipV="1">
            <a:off x="4068763" y="2354263"/>
            <a:ext cx="0" cy="48895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6403975" y="2768600"/>
            <a:ext cx="104775" cy="11747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855913" y="2974975"/>
            <a:ext cx="460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  <a:cs typeface="Times New Roman" pitchFamily="18" charset="0"/>
              </a:rPr>
              <a:t>2F</a:t>
            </a:r>
          </a:p>
        </p:txBody>
      </p:sp>
      <p:sp>
        <p:nvSpPr>
          <p:cNvPr id="14" name="TextBox 12"/>
          <p:cNvSpPr txBox="1">
            <a:spLocks noChangeArrowheads="1"/>
          </p:cNvSpPr>
          <p:nvPr/>
        </p:nvSpPr>
        <p:spPr bwMode="auto">
          <a:xfrm>
            <a:off x="4058969" y="3011072"/>
            <a:ext cx="460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15" name="TextBox 12"/>
          <p:cNvSpPr txBox="1">
            <a:spLocks noChangeArrowheads="1"/>
          </p:cNvSpPr>
          <p:nvPr/>
        </p:nvSpPr>
        <p:spPr bwMode="auto">
          <a:xfrm>
            <a:off x="6337300" y="2452688"/>
            <a:ext cx="460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  <a:cs typeface="Times New Roman" pitchFamily="18" charset="0"/>
              </a:rPr>
              <a:t>2F</a:t>
            </a:r>
          </a:p>
        </p:txBody>
      </p:sp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5748338" y="2557463"/>
            <a:ext cx="460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3299753" y="2967062"/>
            <a:ext cx="5683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grpSp>
        <p:nvGrpSpPr>
          <p:cNvPr id="18" name="Group 19"/>
          <p:cNvGrpSpPr>
            <a:grpSpLocks/>
          </p:cNvGrpSpPr>
          <p:nvPr/>
        </p:nvGrpSpPr>
        <p:grpSpPr bwMode="auto">
          <a:xfrm>
            <a:off x="4164013" y="2081213"/>
            <a:ext cx="1712912" cy="1947862"/>
            <a:chOff x="5149850" y="2851150"/>
            <a:chExt cx="1712913" cy="1947863"/>
          </a:xfrm>
        </p:grpSpPr>
        <p:sp>
          <p:nvSpPr>
            <p:cNvPr id="19" name="Arc 18"/>
            <p:cNvSpPr/>
            <p:nvPr/>
          </p:nvSpPr>
          <p:spPr>
            <a:xfrm rot="1296137">
              <a:off x="5149850" y="2851150"/>
              <a:ext cx="874713" cy="1947863"/>
            </a:xfrm>
            <a:prstGeom prst="arc">
              <a:avLst>
                <a:gd name="adj1" fmla="val 16200000"/>
                <a:gd name="adj2" fmla="val 147632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ym typeface="Arial" panose="020B0604020202020204" pitchFamily="34" charset="0"/>
              </a:endParaRPr>
            </a:p>
          </p:txBody>
        </p:sp>
        <p:sp>
          <p:nvSpPr>
            <p:cNvPr id="20" name="Arc 19"/>
            <p:cNvSpPr/>
            <p:nvPr/>
          </p:nvSpPr>
          <p:spPr>
            <a:xfrm rot="14844391">
              <a:off x="5423694" y="3193256"/>
              <a:ext cx="1758951" cy="1119188"/>
            </a:xfrm>
            <a:prstGeom prst="arc">
              <a:avLst>
                <a:gd name="adj1" fmla="val 14891710"/>
                <a:gd name="adj2" fmla="val 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ym typeface="Arial" panose="020B0604020202020204" pitchFamily="34" charset="0"/>
              </a:endParaRPr>
            </a:p>
          </p:txBody>
        </p:sp>
        <p:cxnSp>
          <p:nvCxnSpPr>
            <p:cNvPr id="21" name="Straight Connector 20"/>
            <p:cNvCxnSpPr>
              <a:stCxn id="20" idx="2"/>
              <a:endCxn id="20" idx="0"/>
            </p:cNvCxnSpPr>
            <p:nvPr/>
          </p:nvCxnSpPr>
          <p:spPr>
            <a:xfrm flipH="1">
              <a:off x="5884862" y="2941637"/>
              <a:ext cx="80963" cy="121920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5"/>
          <p:cNvSpPr txBox="1">
            <a:spLocks noChangeArrowheads="1"/>
          </p:cNvSpPr>
          <p:nvPr/>
        </p:nvSpPr>
        <p:spPr bwMode="auto">
          <a:xfrm>
            <a:off x="910786" y="434193"/>
            <a:ext cx="36115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ল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ক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্ষ্যবস্তু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ফ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ো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ক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া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স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ে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ঃ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sp>
        <p:nvSpPr>
          <p:cNvPr id="23" name="TextBox 13"/>
          <p:cNvSpPr txBox="1">
            <a:spLocks noChangeArrowheads="1"/>
          </p:cNvSpPr>
          <p:nvPr/>
        </p:nvSpPr>
        <p:spPr bwMode="auto">
          <a:xfrm>
            <a:off x="703386" y="1302825"/>
            <a:ext cx="1148861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ল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ক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্ষ্যবস্তু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থে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ক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ে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আ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গ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ত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আ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ল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ো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ক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র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শ্মি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অক্ষের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সমান্তরালে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আপতিত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প্র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ধ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া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ন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ফোকাস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24" name="TextBox 5"/>
          <p:cNvSpPr txBox="1">
            <a:spLocks noChangeArrowheads="1"/>
          </p:cNvSpPr>
          <p:nvPr/>
        </p:nvSpPr>
        <p:spPr bwMode="auto">
          <a:xfrm>
            <a:off x="950913" y="3848100"/>
            <a:ext cx="760095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200">
                <a:latin typeface="NikoshBAN" pitchFamily="2" charset="0"/>
                <a:cs typeface="NikoshBAN" pitchFamily="2" charset="0"/>
              </a:rPr>
              <a:t>অ</a:t>
            </a:r>
            <a:r>
              <a:rPr lang="as-IN" altLang="en-US" sz="3200">
                <a:latin typeface="NikoshBAN" pitchFamily="2" charset="0"/>
                <a:cs typeface="NikoshBAN" pitchFamily="2" charset="0"/>
              </a:rPr>
              <a:t>প</a:t>
            </a:r>
            <a:r>
              <a:rPr lang="en-US" altLang="en-US" sz="3200">
                <a:latin typeface="NikoshBAN" pitchFamily="2" charset="0"/>
                <a:cs typeface="NikoshBAN" pitchFamily="2" charset="0"/>
              </a:rPr>
              <a:t>র </a:t>
            </a:r>
            <a:r>
              <a:rPr lang="as-IN" altLang="en-US" sz="3200">
                <a:latin typeface="NikoshBAN" pitchFamily="2" charset="0"/>
                <a:cs typeface="NikoshBAN" pitchFamily="2" charset="0"/>
              </a:rPr>
              <a:t>এ</a:t>
            </a:r>
            <a:r>
              <a:rPr lang="en-US" altLang="en-US" sz="3200">
                <a:latin typeface="NikoshBAN" pitchFamily="2" charset="0"/>
                <a:cs typeface="NikoshBAN" pitchFamily="2" charset="0"/>
              </a:rPr>
              <a:t>ক</a:t>
            </a:r>
            <a:r>
              <a:rPr lang="as-IN" altLang="en-US" sz="3200">
                <a:latin typeface="NikoshBAN" pitchFamily="2" charset="0"/>
                <a:cs typeface="NikoshBAN" pitchFamily="2" charset="0"/>
              </a:rPr>
              <a:t>ট</a:t>
            </a:r>
            <a:r>
              <a:rPr lang="en-US" altLang="en-US" sz="3200">
                <a:latin typeface="NikoshBAN" pitchFamily="2" charset="0"/>
                <a:cs typeface="NikoshBAN" pitchFamily="2" charset="0"/>
              </a:rPr>
              <a:t>ি </a:t>
            </a:r>
            <a:r>
              <a:rPr lang="as-IN" altLang="en-US" sz="3200">
                <a:latin typeface="NikoshBAN" pitchFamily="2" charset="0"/>
                <a:cs typeface="NikoshBAN" pitchFamily="2" charset="0"/>
              </a:rPr>
              <a:t>র</a:t>
            </a:r>
            <a:r>
              <a:rPr lang="en-US" altLang="en-US" sz="3200">
                <a:latin typeface="NikoshBAN" pitchFamily="2" charset="0"/>
                <a:cs typeface="NikoshBAN" pitchFamily="2" charset="0"/>
              </a:rPr>
              <a:t>শ্মি আলোক কেন্দ্র দিয়ে সমান্তরালে প্রতিসরিত হয়ে অসীমে মিলিত হয়।</a:t>
            </a:r>
          </a:p>
          <a:p>
            <a:r>
              <a:rPr lang="en-US" altLang="en-US" sz="3200">
                <a:latin typeface="NikoshBAN" pitchFamily="2" charset="0"/>
                <a:cs typeface="NikoshBAN" pitchFamily="2" charset="0"/>
              </a:rPr>
              <a:t>অবস্থানঃ অসীমে </a:t>
            </a:r>
          </a:p>
          <a:p>
            <a:r>
              <a:rPr lang="en-US" altLang="en-US" sz="3200">
                <a:latin typeface="NikoshBAN" pitchFamily="2" charset="0"/>
                <a:cs typeface="NikoshBAN" pitchFamily="2" charset="0"/>
              </a:rPr>
              <a:t>প্রকৃতিঃ বাস্তব ও উল্টো অথবা অবাস্তব ও সোজা </a:t>
            </a:r>
          </a:p>
          <a:p>
            <a:r>
              <a:rPr lang="en-US" altLang="en-US" sz="3200">
                <a:latin typeface="NikoshBAN" pitchFamily="2" charset="0"/>
                <a:cs typeface="NikoshBAN" pitchFamily="2" charset="0"/>
              </a:rPr>
              <a:t>আক</a:t>
            </a:r>
            <a:r>
              <a:rPr lang="as-IN" altLang="en-US" sz="3200">
                <a:latin typeface="NikoshBAN" pitchFamily="2" charset="0"/>
                <a:cs typeface="NikoshBAN" pitchFamily="2" charset="0"/>
              </a:rPr>
              <a:t>ৃ</a:t>
            </a:r>
            <a:r>
              <a:rPr lang="en-US" altLang="en-US" sz="3200">
                <a:latin typeface="NikoshBAN" pitchFamily="2" charset="0"/>
                <a:cs typeface="NikoshBAN" pitchFamily="2" charset="0"/>
              </a:rPr>
              <a:t>ত</a:t>
            </a:r>
            <a:r>
              <a:rPr lang="as-IN" altLang="en-US" sz="3200">
                <a:latin typeface="NikoshBAN" pitchFamily="2" charset="0"/>
                <a:cs typeface="NikoshBAN" pitchFamily="2" charset="0"/>
              </a:rPr>
              <a:t>ি</a:t>
            </a:r>
            <a:r>
              <a:rPr lang="en-US" altLang="en-US" sz="3200">
                <a:latin typeface="NikoshBAN" pitchFamily="2" charset="0"/>
                <a:cs typeface="NikoshBAN" pitchFamily="2" charset="0"/>
              </a:rPr>
              <a:t>ঃ </a:t>
            </a:r>
            <a:r>
              <a:rPr lang="as-IN" altLang="en-US" sz="3200">
                <a:latin typeface="NikoshBAN" pitchFamily="2" charset="0"/>
                <a:cs typeface="NikoshBAN" pitchFamily="2" charset="0"/>
              </a:rPr>
              <a:t>অ</a:t>
            </a:r>
            <a:r>
              <a:rPr lang="en-US" altLang="en-US" sz="3200">
                <a:latin typeface="NikoshBAN" pitchFamily="2" charset="0"/>
                <a:cs typeface="NikoshBAN" pitchFamily="2" charset="0"/>
              </a:rPr>
              <a:t>ত</a:t>
            </a:r>
            <a:r>
              <a:rPr lang="as-IN" altLang="en-US" sz="3200">
                <a:latin typeface="NikoshBAN" pitchFamily="2" charset="0"/>
                <a:cs typeface="NikoshBAN" pitchFamily="2" charset="0"/>
              </a:rPr>
              <a:t>্</a:t>
            </a:r>
            <a:r>
              <a:rPr lang="en-US" altLang="en-US" sz="3200">
                <a:latin typeface="NikoshBAN" pitchFamily="2" charset="0"/>
                <a:cs typeface="NikoshBAN" pitchFamily="2" charset="0"/>
              </a:rPr>
              <a:t>য</a:t>
            </a:r>
            <a:r>
              <a:rPr lang="as-IN" altLang="en-US" sz="3200">
                <a:latin typeface="NikoshBAN" pitchFamily="2" charset="0"/>
                <a:cs typeface="NikoshBAN" pitchFamily="2" charset="0"/>
              </a:rPr>
              <a:t>ন</a:t>
            </a:r>
            <a:r>
              <a:rPr lang="en-US" altLang="en-US" sz="3200">
                <a:latin typeface="NikoshBAN" pitchFamily="2" charset="0"/>
                <a:cs typeface="NikoshBAN" pitchFamily="2" charset="0"/>
              </a:rPr>
              <a:t>্</a:t>
            </a:r>
            <a:r>
              <a:rPr lang="as-IN" altLang="en-US" sz="3200">
                <a:latin typeface="NikoshBAN" pitchFamily="2" charset="0"/>
                <a:cs typeface="NikoshBAN" pitchFamily="2" charset="0"/>
              </a:rPr>
              <a:t>ত</a:t>
            </a:r>
            <a:r>
              <a:rPr lang="en-US" altLang="en-US" sz="3200">
                <a:latin typeface="NikoshBAN" pitchFamily="2" charset="0"/>
                <a:cs typeface="NikoshBAN" pitchFamily="2" charset="0"/>
              </a:rPr>
              <a:t> বিবর্</a:t>
            </a:r>
            <a:r>
              <a:rPr lang="as-IN" altLang="en-US" sz="3200">
                <a:latin typeface="NikoshBAN" pitchFamily="2" charset="0"/>
                <a:cs typeface="NikoshBAN" pitchFamily="2" charset="0"/>
              </a:rPr>
              <a:t>ধ</a:t>
            </a:r>
            <a:r>
              <a:rPr lang="en-US" altLang="en-US" sz="3200">
                <a:latin typeface="NikoshBAN" pitchFamily="2" charset="0"/>
                <a:cs typeface="NikoshBAN" pitchFamily="2" charset="0"/>
              </a:rPr>
              <a:t>ি</a:t>
            </a:r>
            <a:r>
              <a:rPr lang="as-IN" altLang="en-US" sz="3200">
                <a:latin typeface="NikoshBAN" pitchFamily="2" charset="0"/>
                <a:cs typeface="NikoshBAN" pitchFamily="2" charset="0"/>
              </a:rPr>
              <a:t>ত</a:t>
            </a:r>
            <a:r>
              <a:rPr lang="en-US" altLang="en-US" sz="3200"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sp>
        <p:nvSpPr>
          <p:cNvPr id="25" name="Oval 24"/>
          <p:cNvSpPr/>
          <p:nvPr/>
        </p:nvSpPr>
        <p:spPr>
          <a:xfrm>
            <a:off x="5748338" y="2800350"/>
            <a:ext cx="104775" cy="11747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931538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5495"/>
    </mc:Choice>
    <mc:Fallback>
      <p:transition spd="slow" advTm="2549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/>
      <p:bldP spid="14" grpId="0"/>
      <p:bldP spid="15" grpId="0"/>
      <p:bldP spid="16" grpId="0"/>
      <p:bldP spid="17" grpId="0"/>
      <p:bldP spid="22" grpId="0"/>
      <p:bldP spid="23" grpId="0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>
            <a:cxnSpLocks/>
          </p:cNvCxnSpPr>
          <p:nvPr/>
        </p:nvCxnSpPr>
        <p:spPr>
          <a:xfrm>
            <a:off x="2500313" y="2860675"/>
            <a:ext cx="45021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cxnSpLocks/>
          </p:cNvCxnSpPr>
          <p:nvPr/>
        </p:nvCxnSpPr>
        <p:spPr>
          <a:xfrm>
            <a:off x="4962525" y="2428875"/>
            <a:ext cx="2825750" cy="14398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>
            <a:cxnSpLocks/>
          </p:cNvCxnSpPr>
          <p:nvPr/>
        </p:nvCxnSpPr>
        <p:spPr>
          <a:xfrm>
            <a:off x="3282950" y="1516063"/>
            <a:ext cx="3527425" cy="29083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3405188" y="2843213"/>
            <a:ext cx="31273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cxnSpLocks/>
          </p:cNvCxnSpPr>
          <p:nvPr/>
        </p:nvCxnSpPr>
        <p:spPr>
          <a:xfrm>
            <a:off x="5454650" y="3295650"/>
            <a:ext cx="249238" cy="23812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981325" y="2797175"/>
            <a:ext cx="104775" cy="1143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526213" y="2809875"/>
            <a:ext cx="146050" cy="698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6453188" y="2511425"/>
            <a:ext cx="460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  <a:cs typeface="Times New Roman" pitchFamily="18" charset="0"/>
              </a:rPr>
              <a:t>2F</a:t>
            </a:r>
          </a:p>
        </p:txBody>
      </p: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5703888" y="2409825"/>
            <a:ext cx="5016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11" name="TextBox 12"/>
          <p:cNvSpPr txBox="1">
            <a:spLocks noChangeArrowheads="1"/>
          </p:cNvSpPr>
          <p:nvPr/>
        </p:nvSpPr>
        <p:spPr bwMode="auto">
          <a:xfrm>
            <a:off x="4300538" y="2136775"/>
            <a:ext cx="56832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205288" y="2900363"/>
            <a:ext cx="460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  <a:cs typeface="Times New Roman" pitchFamily="18" charset="0"/>
              </a:rPr>
              <a:t>Q</a:t>
            </a:r>
          </a:p>
        </p:txBody>
      </p:sp>
      <p:sp>
        <p:nvSpPr>
          <p:cNvPr id="13" name="Oval 12"/>
          <p:cNvSpPr/>
          <p:nvPr/>
        </p:nvSpPr>
        <p:spPr>
          <a:xfrm>
            <a:off x="3892550" y="2797175"/>
            <a:ext cx="155575" cy="1031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sp>
        <p:nvSpPr>
          <p:cNvPr id="14" name="TextBox 12"/>
          <p:cNvSpPr txBox="1">
            <a:spLocks noChangeArrowheads="1"/>
          </p:cNvSpPr>
          <p:nvPr/>
        </p:nvSpPr>
        <p:spPr bwMode="auto">
          <a:xfrm>
            <a:off x="3879850" y="3168650"/>
            <a:ext cx="5429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15" name="TextBox 12"/>
          <p:cNvSpPr txBox="1">
            <a:spLocks noChangeArrowheads="1"/>
          </p:cNvSpPr>
          <p:nvPr/>
        </p:nvSpPr>
        <p:spPr bwMode="auto">
          <a:xfrm>
            <a:off x="2741613" y="2886075"/>
            <a:ext cx="768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  <a:cs typeface="Times New Roman" pitchFamily="18" charset="0"/>
              </a:rPr>
              <a:t>2F</a:t>
            </a:r>
          </a:p>
        </p:txBody>
      </p:sp>
      <p:sp>
        <p:nvSpPr>
          <p:cNvPr id="16" name="TextBox 10"/>
          <p:cNvSpPr txBox="1">
            <a:spLocks noChangeArrowheads="1"/>
          </p:cNvSpPr>
          <p:nvPr/>
        </p:nvSpPr>
        <p:spPr bwMode="auto">
          <a:xfrm>
            <a:off x="1144587" y="462757"/>
            <a:ext cx="7635875" cy="646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600">
                <a:latin typeface="NikoshBAN" pitchFamily="2" charset="0"/>
                <a:cs typeface="NikoshBAN" pitchFamily="2" charset="0"/>
              </a:rPr>
              <a:t>ল</a:t>
            </a:r>
            <a:r>
              <a:rPr lang="as-IN" altLang="en-US" sz="3600">
                <a:latin typeface="NikoshBAN" pitchFamily="2" charset="0"/>
                <a:cs typeface="NikoshBAN" pitchFamily="2" charset="0"/>
              </a:rPr>
              <a:t>ক</a:t>
            </a:r>
            <a:r>
              <a:rPr lang="en-US" altLang="en-US" sz="3600">
                <a:latin typeface="NikoshBAN" pitchFamily="2" charset="0"/>
                <a:cs typeface="NikoshBAN" pitchFamily="2" charset="0"/>
              </a:rPr>
              <a:t>্ষ্যবস্তু আলোক কেন্দ্র ও প্রধান </a:t>
            </a:r>
            <a:r>
              <a:rPr lang="as-IN" altLang="en-US" sz="3600">
                <a:latin typeface="NikoshBAN" pitchFamily="2" charset="0"/>
                <a:cs typeface="NikoshBAN" pitchFamily="2" charset="0"/>
              </a:rPr>
              <a:t>ফ</a:t>
            </a:r>
            <a:r>
              <a:rPr lang="en-US" altLang="en-US" sz="3600">
                <a:latin typeface="NikoshBAN" pitchFamily="2" charset="0"/>
                <a:cs typeface="NikoshBAN" pitchFamily="2" charset="0"/>
              </a:rPr>
              <a:t>ো</a:t>
            </a:r>
            <a:r>
              <a:rPr lang="as-IN" altLang="en-US" sz="3600">
                <a:latin typeface="NikoshBAN" pitchFamily="2" charset="0"/>
                <a:cs typeface="NikoshBAN" pitchFamily="2" charset="0"/>
              </a:rPr>
              <a:t>ক</a:t>
            </a:r>
            <a:r>
              <a:rPr lang="en-US" altLang="en-US" sz="3600">
                <a:latin typeface="NikoshBAN" pitchFamily="2" charset="0"/>
                <a:cs typeface="NikoshBAN" pitchFamily="2" charset="0"/>
              </a:rPr>
              <a:t>া</a:t>
            </a:r>
            <a:r>
              <a:rPr lang="as-IN" altLang="en-US" sz="3600">
                <a:latin typeface="NikoshBAN" pitchFamily="2" charset="0"/>
                <a:cs typeface="NikoshBAN" pitchFamily="2" charset="0"/>
              </a:rPr>
              <a:t>স</a:t>
            </a:r>
            <a:r>
              <a:rPr lang="en-US" altLang="en-US" sz="3600">
                <a:latin typeface="NikoshBAN" pitchFamily="2" charset="0"/>
                <a:cs typeface="NikoshBAN" pitchFamily="2" charset="0"/>
              </a:rPr>
              <a:t>ে</a:t>
            </a:r>
            <a:r>
              <a:rPr lang="as-IN" altLang="en-US" sz="3600">
                <a:latin typeface="NikoshBAN" pitchFamily="2" charset="0"/>
                <a:cs typeface="NikoshBAN" pitchFamily="2" charset="0"/>
              </a:rPr>
              <a:t>র</a:t>
            </a:r>
            <a:r>
              <a:rPr lang="en-US" altLang="en-US" sz="3600">
                <a:latin typeface="NikoshBAN" pitchFamily="2" charset="0"/>
                <a:cs typeface="NikoshBAN" pitchFamily="2" charset="0"/>
              </a:rPr>
              <a:t> </a:t>
            </a:r>
            <a:r>
              <a:rPr lang="as-IN" altLang="en-US" sz="3600">
                <a:latin typeface="NikoshBAN" pitchFamily="2" charset="0"/>
                <a:cs typeface="NikoshBAN" pitchFamily="2" charset="0"/>
              </a:rPr>
              <a:t>ম</a:t>
            </a:r>
            <a:r>
              <a:rPr lang="en-US" altLang="en-US" sz="3600">
                <a:latin typeface="NikoshBAN" pitchFamily="2" charset="0"/>
                <a:cs typeface="NikoshBAN" pitchFamily="2" charset="0"/>
              </a:rPr>
              <a:t>ধ্যে </a:t>
            </a: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7269163" y="1331913"/>
            <a:ext cx="405765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200">
                <a:latin typeface="NikoshBAN" pitchFamily="2" charset="0"/>
                <a:cs typeface="NikoshBAN" pitchFamily="2" charset="0"/>
              </a:rPr>
              <a:t>ল</a:t>
            </a:r>
            <a:r>
              <a:rPr lang="as-IN" altLang="en-US" sz="3200">
                <a:latin typeface="NikoshBAN" pitchFamily="2" charset="0"/>
                <a:cs typeface="NikoshBAN" pitchFamily="2" charset="0"/>
              </a:rPr>
              <a:t>ক</a:t>
            </a:r>
            <a:r>
              <a:rPr lang="en-US" altLang="en-US" sz="3200">
                <a:latin typeface="NikoshBAN" pitchFamily="2" charset="0"/>
                <a:cs typeface="NikoshBAN" pitchFamily="2" charset="0"/>
              </a:rPr>
              <a:t>্ষ্যবস্তু থে</a:t>
            </a:r>
            <a:r>
              <a:rPr lang="as-IN" altLang="en-US" sz="3200">
                <a:latin typeface="NikoshBAN" pitchFamily="2" charset="0"/>
                <a:cs typeface="NikoshBAN" pitchFamily="2" charset="0"/>
              </a:rPr>
              <a:t>ক</a:t>
            </a:r>
            <a:r>
              <a:rPr lang="en-US" altLang="en-US" sz="3200">
                <a:latin typeface="NikoshBAN" pitchFamily="2" charset="0"/>
                <a:cs typeface="NikoshBAN" pitchFamily="2" charset="0"/>
              </a:rPr>
              <a:t>ে </a:t>
            </a:r>
            <a:r>
              <a:rPr lang="as-IN" altLang="en-US" sz="3200">
                <a:latin typeface="NikoshBAN" pitchFamily="2" charset="0"/>
                <a:cs typeface="NikoshBAN" pitchFamily="2" charset="0"/>
              </a:rPr>
              <a:t>আ</a:t>
            </a:r>
            <a:r>
              <a:rPr lang="en-US" altLang="en-US" sz="3200">
                <a:latin typeface="NikoshBAN" pitchFamily="2" charset="0"/>
                <a:cs typeface="NikoshBAN" pitchFamily="2" charset="0"/>
              </a:rPr>
              <a:t>গ</a:t>
            </a:r>
            <a:r>
              <a:rPr lang="as-IN" altLang="en-US" sz="3200">
                <a:latin typeface="NikoshBAN" pitchFamily="2" charset="0"/>
                <a:cs typeface="NikoshBAN" pitchFamily="2" charset="0"/>
              </a:rPr>
              <a:t>ত</a:t>
            </a:r>
            <a:r>
              <a:rPr lang="en-US" altLang="en-US" sz="3200">
                <a:latin typeface="NikoshBAN" pitchFamily="2" charset="0"/>
                <a:cs typeface="NikoshBAN" pitchFamily="2" charset="0"/>
              </a:rPr>
              <a:t> </a:t>
            </a:r>
            <a:r>
              <a:rPr lang="as-IN" altLang="en-US" sz="3200">
                <a:latin typeface="NikoshBAN" pitchFamily="2" charset="0"/>
                <a:cs typeface="NikoshBAN" pitchFamily="2" charset="0"/>
              </a:rPr>
              <a:t>আ</a:t>
            </a:r>
            <a:r>
              <a:rPr lang="en-US" altLang="en-US" sz="3200">
                <a:latin typeface="NikoshBAN" pitchFamily="2" charset="0"/>
                <a:cs typeface="NikoshBAN" pitchFamily="2" charset="0"/>
              </a:rPr>
              <a:t>ল</a:t>
            </a:r>
            <a:r>
              <a:rPr lang="as-IN" altLang="en-US" sz="3200">
                <a:latin typeface="NikoshBAN" pitchFamily="2" charset="0"/>
                <a:cs typeface="NikoshBAN" pitchFamily="2" charset="0"/>
              </a:rPr>
              <a:t>ো</a:t>
            </a:r>
            <a:r>
              <a:rPr lang="en-US" altLang="en-US" sz="3200">
                <a:latin typeface="NikoshBAN" pitchFamily="2" charset="0"/>
                <a:cs typeface="NikoshBAN" pitchFamily="2" charset="0"/>
              </a:rPr>
              <a:t>ক </a:t>
            </a:r>
            <a:r>
              <a:rPr lang="as-IN" altLang="en-US" sz="3200">
                <a:latin typeface="NikoshBAN" pitchFamily="2" charset="0"/>
                <a:cs typeface="NikoshBAN" pitchFamily="2" charset="0"/>
              </a:rPr>
              <a:t>র</a:t>
            </a:r>
            <a:r>
              <a:rPr lang="en-US" altLang="en-US" sz="3200">
                <a:latin typeface="NikoshBAN" pitchFamily="2" charset="0"/>
                <a:cs typeface="NikoshBAN" pitchFamily="2" charset="0"/>
              </a:rPr>
              <a:t>শ্মি প্রধান অক্ষের সমান্তরালে আপতিত হয়ে প্র</a:t>
            </a:r>
            <a:r>
              <a:rPr lang="as-IN" altLang="en-US" sz="3200">
                <a:latin typeface="NikoshBAN" pitchFamily="2" charset="0"/>
                <a:cs typeface="NikoshBAN" pitchFamily="2" charset="0"/>
              </a:rPr>
              <a:t>ধ</a:t>
            </a:r>
            <a:r>
              <a:rPr lang="en-US" altLang="en-US" sz="3200">
                <a:latin typeface="NikoshBAN" pitchFamily="2" charset="0"/>
                <a:cs typeface="NikoshBAN" pitchFamily="2" charset="0"/>
              </a:rPr>
              <a:t>া</a:t>
            </a:r>
            <a:r>
              <a:rPr lang="as-IN" altLang="en-US" sz="3200">
                <a:latin typeface="NikoshBAN" pitchFamily="2" charset="0"/>
                <a:cs typeface="NikoshBAN" pitchFamily="2" charset="0"/>
              </a:rPr>
              <a:t>ন</a:t>
            </a:r>
            <a:r>
              <a:rPr lang="en-US" altLang="en-US" sz="3200">
                <a:latin typeface="NikoshBAN" pitchFamily="2" charset="0"/>
                <a:cs typeface="NikoshBAN" pitchFamily="2" charset="0"/>
              </a:rPr>
              <a:t> ফোকাস দিয়ে যায়। </a:t>
            </a:r>
          </a:p>
        </p:txBody>
      </p:sp>
      <p:sp>
        <p:nvSpPr>
          <p:cNvPr id="18" name="TextBox 26"/>
          <p:cNvSpPr txBox="1">
            <a:spLocks noChangeArrowheads="1"/>
          </p:cNvSpPr>
          <p:nvPr/>
        </p:nvSpPr>
        <p:spPr bwMode="auto">
          <a:xfrm>
            <a:off x="1162050" y="3695700"/>
            <a:ext cx="8135938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200">
                <a:latin typeface="NikoshBAN" pitchFamily="2" charset="0"/>
                <a:cs typeface="NikoshBAN" pitchFamily="2" charset="0"/>
              </a:rPr>
              <a:t>অ</a:t>
            </a:r>
            <a:r>
              <a:rPr lang="as-IN" altLang="en-US" sz="3200">
                <a:latin typeface="NikoshBAN" pitchFamily="2" charset="0"/>
                <a:cs typeface="NikoshBAN" pitchFamily="2" charset="0"/>
              </a:rPr>
              <a:t>প</a:t>
            </a:r>
            <a:r>
              <a:rPr lang="en-US" altLang="en-US" sz="3200">
                <a:latin typeface="NikoshBAN" pitchFamily="2" charset="0"/>
                <a:cs typeface="NikoshBAN" pitchFamily="2" charset="0"/>
              </a:rPr>
              <a:t>র </a:t>
            </a:r>
            <a:r>
              <a:rPr lang="as-IN" altLang="en-US" sz="3200">
                <a:latin typeface="NikoshBAN" pitchFamily="2" charset="0"/>
                <a:cs typeface="NikoshBAN" pitchFamily="2" charset="0"/>
              </a:rPr>
              <a:t>এ</a:t>
            </a:r>
            <a:r>
              <a:rPr lang="en-US" altLang="en-US" sz="3200">
                <a:latin typeface="NikoshBAN" pitchFamily="2" charset="0"/>
                <a:cs typeface="NikoshBAN" pitchFamily="2" charset="0"/>
              </a:rPr>
              <a:t>ক</a:t>
            </a:r>
            <a:r>
              <a:rPr lang="as-IN" altLang="en-US" sz="3200">
                <a:latin typeface="NikoshBAN" pitchFamily="2" charset="0"/>
                <a:cs typeface="NikoshBAN" pitchFamily="2" charset="0"/>
              </a:rPr>
              <a:t>ট</a:t>
            </a:r>
            <a:r>
              <a:rPr lang="en-US" altLang="en-US" sz="3200">
                <a:latin typeface="NikoshBAN" pitchFamily="2" charset="0"/>
                <a:cs typeface="NikoshBAN" pitchFamily="2" charset="0"/>
              </a:rPr>
              <a:t>ি </a:t>
            </a:r>
            <a:r>
              <a:rPr lang="as-IN" altLang="en-US" sz="3200">
                <a:latin typeface="NikoshBAN" pitchFamily="2" charset="0"/>
                <a:cs typeface="NikoshBAN" pitchFamily="2" charset="0"/>
              </a:rPr>
              <a:t>র</a:t>
            </a:r>
            <a:r>
              <a:rPr lang="en-US" altLang="en-US" sz="3200">
                <a:latin typeface="NikoshBAN" pitchFamily="2" charset="0"/>
                <a:cs typeface="NikoshBAN" pitchFamily="2" charset="0"/>
              </a:rPr>
              <a:t>শ্মি আলোক কেন্দ্র দিয়ে সমান্তরালে প্রতিসরিত হয়। </a:t>
            </a:r>
            <a:r>
              <a:rPr lang="as-IN" altLang="en-US" sz="3200">
                <a:latin typeface="NikoshBAN" pitchFamily="2" charset="0"/>
                <a:cs typeface="NikoshBAN" pitchFamily="2" charset="0"/>
              </a:rPr>
              <a:t>র</a:t>
            </a:r>
            <a:r>
              <a:rPr lang="en-US" altLang="en-US" sz="3200">
                <a:latin typeface="NikoshBAN" pitchFamily="2" charset="0"/>
                <a:cs typeface="NikoshBAN" pitchFamily="2" charset="0"/>
              </a:rPr>
              <a:t>শ্মি দুটি পিছনের দিকে বাড়ালে বিন্দু </a:t>
            </a:r>
            <a:r>
              <a:rPr lang="as-IN" altLang="en-US" sz="3200">
                <a:latin typeface="NikoshBAN" pitchFamily="2" charset="0"/>
                <a:cs typeface="NikoshBAN" pitchFamily="2" charset="0"/>
              </a:rPr>
              <a:t>থ</a:t>
            </a:r>
            <a:r>
              <a:rPr lang="en-US" altLang="en-US" sz="3200">
                <a:latin typeface="NikoshBAN" pitchFamily="2" charset="0"/>
                <a:cs typeface="NikoshBAN" pitchFamily="2" charset="0"/>
              </a:rPr>
              <a:t>ে</a:t>
            </a:r>
            <a:r>
              <a:rPr lang="as-IN" altLang="en-US" sz="3200">
                <a:latin typeface="NikoshBAN" pitchFamily="2" charset="0"/>
                <a:cs typeface="NikoshBAN" pitchFamily="2" charset="0"/>
              </a:rPr>
              <a:t>ক</a:t>
            </a:r>
            <a:r>
              <a:rPr lang="en-US" altLang="en-US" sz="3200">
                <a:latin typeface="NikoshBAN" pitchFamily="2" charset="0"/>
                <a:cs typeface="NikoshBAN" pitchFamily="2" charset="0"/>
              </a:rPr>
              <a:t>ে </a:t>
            </a:r>
            <a:r>
              <a:rPr lang="as-IN" altLang="en-US" sz="3200">
                <a:latin typeface="NikoshBAN" pitchFamily="2" charset="0"/>
                <a:cs typeface="NikoshBAN" pitchFamily="2" charset="0"/>
              </a:rPr>
              <a:t>অ</a:t>
            </a:r>
            <a:r>
              <a:rPr lang="en-US" altLang="en-US" sz="3200">
                <a:latin typeface="NikoshBAN" pitchFamily="2" charset="0"/>
                <a:cs typeface="NikoshBAN" pitchFamily="2" charset="0"/>
              </a:rPr>
              <a:t>প</a:t>
            </a:r>
            <a:r>
              <a:rPr lang="as-IN" altLang="en-US" sz="3200">
                <a:latin typeface="NikoshBAN" pitchFamily="2" charset="0"/>
                <a:cs typeface="NikoshBAN" pitchFamily="2" charset="0"/>
              </a:rPr>
              <a:t>স</a:t>
            </a:r>
            <a:r>
              <a:rPr lang="en-US" altLang="en-US" sz="3200">
                <a:latin typeface="NikoshBAN" pitchFamily="2" charset="0"/>
                <a:cs typeface="NikoshBAN" pitchFamily="2" charset="0"/>
              </a:rPr>
              <a:t>ৃত হচ্ছে বলে মনে হয়। </a:t>
            </a:r>
          </a:p>
          <a:p>
            <a:r>
              <a:rPr lang="en-US" altLang="en-US" sz="3200">
                <a:latin typeface="NikoshBAN" pitchFamily="2" charset="0"/>
                <a:cs typeface="NikoshBAN" pitchFamily="2" charset="0"/>
              </a:rPr>
              <a:t>অবস্থানঃ </a:t>
            </a:r>
            <a:r>
              <a:rPr lang="as-IN" altLang="en-US" sz="3200">
                <a:latin typeface="NikoshBAN" pitchFamily="2" charset="0"/>
                <a:cs typeface="NikoshBAN" pitchFamily="2" charset="0"/>
              </a:rPr>
              <a:t>ব</a:t>
            </a:r>
            <a:r>
              <a:rPr lang="en-US" altLang="en-US" sz="3200">
                <a:latin typeface="NikoshBAN" pitchFamily="2" charset="0"/>
                <a:cs typeface="NikoshBAN" pitchFamily="2" charset="0"/>
              </a:rPr>
              <a:t>স</a:t>
            </a:r>
            <a:r>
              <a:rPr lang="as-IN" altLang="en-US" sz="3200">
                <a:latin typeface="NikoshBAN" pitchFamily="2" charset="0"/>
                <a:cs typeface="NikoshBAN" pitchFamily="2" charset="0"/>
              </a:rPr>
              <a:t>্</a:t>
            </a:r>
            <a:r>
              <a:rPr lang="en-US" altLang="en-US" sz="3200">
                <a:latin typeface="NikoshBAN" pitchFamily="2" charset="0"/>
                <a:cs typeface="NikoshBAN" pitchFamily="2" charset="0"/>
              </a:rPr>
              <a:t>ত</a:t>
            </a:r>
            <a:r>
              <a:rPr lang="as-IN" altLang="en-US" sz="3200">
                <a:latin typeface="NikoshBAN" pitchFamily="2" charset="0"/>
                <a:cs typeface="NikoshBAN" pitchFamily="2" charset="0"/>
              </a:rPr>
              <a:t>ু</a:t>
            </a:r>
            <a:r>
              <a:rPr lang="en-US" altLang="en-US" sz="3200">
                <a:latin typeface="NikoshBAN" pitchFamily="2" charset="0"/>
                <a:cs typeface="NikoshBAN" pitchFamily="2" charset="0"/>
              </a:rPr>
              <a:t>র </a:t>
            </a:r>
            <a:r>
              <a:rPr lang="as-IN" altLang="en-US" sz="3200">
                <a:latin typeface="NikoshBAN" pitchFamily="2" charset="0"/>
                <a:cs typeface="NikoshBAN" pitchFamily="2" charset="0"/>
              </a:rPr>
              <a:t>দ</a:t>
            </a:r>
            <a:r>
              <a:rPr lang="en-US" altLang="en-US" sz="3200">
                <a:latin typeface="NikoshBAN" pitchFamily="2" charset="0"/>
                <a:cs typeface="NikoshBAN" pitchFamily="2" charset="0"/>
              </a:rPr>
              <a:t>ি</a:t>
            </a:r>
            <a:r>
              <a:rPr lang="as-IN" altLang="en-US" sz="3200">
                <a:latin typeface="NikoshBAN" pitchFamily="2" charset="0"/>
                <a:cs typeface="NikoshBAN" pitchFamily="2" charset="0"/>
              </a:rPr>
              <a:t>ক</a:t>
            </a:r>
            <a:r>
              <a:rPr lang="en-US" altLang="en-US" sz="3200">
                <a:latin typeface="NikoshBAN" pitchFamily="2" charset="0"/>
                <a:cs typeface="NikoshBAN" pitchFamily="2" charset="0"/>
              </a:rPr>
              <a:t>ে,  প্রকৃতিঃ অবাস্তব ও সোজা </a:t>
            </a:r>
          </a:p>
          <a:p>
            <a:r>
              <a:rPr lang="en-US" altLang="en-US" sz="3200">
                <a:latin typeface="NikoshBAN" pitchFamily="2" charset="0"/>
                <a:cs typeface="NikoshBAN" pitchFamily="2" charset="0"/>
              </a:rPr>
              <a:t>আক</a:t>
            </a:r>
            <a:r>
              <a:rPr lang="as-IN" altLang="en-US" sz="3200">
                <a:latin typeface="NikoshBAN" pitchFamily="2" charset="0"/>
                <a:cs typeface="NikoshBAN" pitchFamily="2" charset="0"/>
              </a:rPr>
              <a:t>ৃ</a:t>
            </a:r>
            <a:r>
              <a:rPr lang="en-US" altLang="en-US" sz="3200">
                <a:latin typeface="NikoshBAN" pitchFamily="2" charset="0"/>
                <a:cs typeface="NikoshBAN" pitchFamily="2" charset="0"/>
              </a:rPr>
              <a:t>ত</a:t>
            </a:r>
            <a:r>
              <a:rPr lang="as-IN" altLang="en-US" sz="3200">
                <a:latin typeface="NikoshBAN" pitchFamily="2" charset="0"/>
                <a:cs typeface="NikoshBAN" pitchFamily="2" charset="0"/>
              </a:rPr>
              <a:t>ি</a:t>
            </a:r>
            <a:r>
              <a:rPr lang="en-US" altLang="en-US" sz="3200">
                <a:latin typeface="NikoshBAN" pitchFamily="2" charset="0"/>
                <a:cs typeface="NikoshBAN" pitchFamily="2" charset="0"/>
              </a:rPr>
              <a:t>ঃ  বিবর্</a:t>
            </a:r>
            <a:r>
              <a:rPr lang="as-IN" altLang="en-US" sz="3200">
                <a:latin typeface="NikoshBAN" pitchFamily="2" charset="0"/>
                <a:cs typeface="NikoshBAN" pitchFamily="2" charset="0"/>
              </a:rPr>
              <a:t>ধ</a:t>
            </a:r>
            <a:r>
              <a:rPr lang="en-US" altLang="en-US" sz="3200">
                <a:latin typeface="NikoshBAN" pitchFamily="2" charset="0"/>
                <a:cs typeface="NikoshBAN" pitchFamily="2" charset="0"/>
              </a:rPr>
              <a:t>ি</a:t>
            </a:r>
            <a:r>
              <a:rPr lang="as-IN" altLang="en-US" sz="3200">
                <a:latin typeface="NikoshBAN" pitchFamily="2" charset="0"/>
                <a:cs typeface="NikoshBAN" pitchFamily="2" charset="0"/>
              </a:rPr>
              <a:t>ত</a:t>
            </a:r>
            <a:r>
              <a:rPr lang="en-US" altLang="en-US" sz="3200"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cxnSp>
        <p:nvCxnSpPr>
          <p:cNvPr id="19" name="Straight Arrow Connector 18"/>
          <p:cNvCxnSpPr>
            <a:cxnSpLocks/>
          </p:cNvCxnSpPr>
          <p:nvPr/>
        </p:nvCxnSpPr>
        <p:spPr>
          <a:xfrm flipV="1">
            <a:off x="4459288" y="2428875"/>
            <a:ext cx="284162" cy="142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5254625" y="2578100"/>
            <a:ext cx="273050" cy="1333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5762625" y="2792413"/>
            <a:ext cx="155575" cy="10318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cxnSp>
        <p:nvCxnSpPr>
          <p:cNvPr id="22" name="Straight Arrow Connector 21"/>
          <p:cNvCxnSpPr>
            <a:cxnSpLocks/>
          </p:cNvCxnSpPr>
          <p:nvPr/>
        </p:nvCxnSpPr>
        <p:spPr>
          <a:xfrm flipV="1">
            <a:off x="4422775" y="2422525"/>
            <a:ext cx="4763" cy="44291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</p:cNvCxnSpPr>
          <p:nvPr/>
        </p:nvCxnSpPr>
        <p:spPr>
          <a:xfrm flipH="1" flipV="1">
            <a:off x="3775075" y="1754188"/>
            <a:ext cx="217488" cy="1381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118743" y="2807266"/>
            <a:ext cx="395301" cy="369332"/>
          </a:xfrm>
          <a:prstGeom prst="rect">
            <a:avLst/>
          </a:prstGeom>
          <a:blipFill>
            <a:blip r:embed="rId3"/>
            <a:stretch>
              <a:fillRect l="-23438" r="-1563" b="-33333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 </a:t>
            </a:r>
          </a:p>
        </p:txBody>
      </p:sp>
      <p:sp>
        <p:nvSpPr>
          <p:cNvPr id="25" name="TextBox 2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92489" y="1229167"/>
            <a:ext cx="356188" cy="369332"/>
          </a:xfrm>
          <a:prstGeom prst="rect">
            <a:avLst/>
          </a:prstGeom>
          <a:blipFill>
            <a:blip r:embed="rId4"/>
            <a:stretch>
              <a:fillRect l="-18966" r="-1724" b="-30000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 </a:t>
            </a:r>
          </a:p>
        </p:txBody>
      </p:sp>
      <p:cxnSp>
        <p:nvCxnSpPr>
          <p:cNvPr id="26" name="Straight Connector 25"/>
          <p:cNvCxnSpPr>
            <a:cxnSpLocks/>
          </p:cNvCxnSpPr>
          <p:nvPr/>
        </p:nvCxnSpPr>
        <p:spPr>
          <a:xfrm>
            <a:off x="4332288" y="2428875"/>
            <a:ext cx="644525" cy="63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cxnSpLocks/>
          </p:cNvCxnSpPr>
          <p:nvPr/>
        </p:nvCxnSpPr>
        <p:spPr>
          <a:xfrm flipH="1" flipV="1">
            <a:off x="3270250" y="1468438"/>
            <a:ext cx="1728788" cy="10128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cxnSpLocks/>
          </p:cNvCxnSpPr>
          <p:nvPr/>
        </p:nvCxnSpPr>
        <p:spPr>
          <a:xfrm flipH="1" flipV="1">
            <a:off x="3259138" y="1458913"/>
            <a:ext cx="15875" cy="13874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xmlns="" val="214683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53644"/>
    </mc:Choice>
    <mc:Fallback>
      <p:transition spd="slow" advTm="5364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1" grpId="0"/>
      <p:bldP spid="12" grpId="0"/>
      <p:bldP spid="13" grpId="0" animBg="1"/>
      <p:bldP spid="14" grpId="0"/>
      <p:bldP spid="15" grpId="0"/>
      <p:bldP spid="16" grpId="0" animBg="1"/>
      <p:bldP spid="17" grpId="0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/>
          <p:cNvCxnSpPr>
            <a:cxnSpLocks/>
          </p:cNvCxnSpPr>
          <p:nvPr/>
        </p:nvCxnSpPr>
        <p:spPr>
          <a:xfrm flipV="1">
            <a:off x="3432175" y="2687638"/>
            <a:ext cx="4108450" cy="25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41"/>
          <p:cNvGrpSpPr>
            <a:grpSpLocks/>
          </p:cNvGrpSpPr>
          <p:nvPr/>
        </p:nvGrpSpPr>
        <p:grpSpPr bwMode="auto">
          <a:xfrm>
            <a:off x="3995738" y="-184150"/>
            <a:ext cx="2436812" cy="5332413"/>
            <a:chOff x="3978613" y="-184349"/>
            <a:chExt cx="2437801" cy="5493021"/>
          </a:xfrm>
        </p:grpSpPr>
        <p:cxnSp>
          <p:nvCxnSpPr>
            <p:cNvPr id="31" name="Straight Connector 30"/>
            <p:cNvCxnSpPr>
              <a:cxnSpLocks/>
            </p:cNvCxnSpPr>
            <p:nvPr/>
          </p:nvCxnSpPr>
          <p:spPr>
            <a:xfrm flipV="1">
              <a:off x="5166545" y="3766570"/>
              <a:ext cx="706724" cy="32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cxnSpLocks/>
            </p:cNvCxnSpPr>
            <p:nvPr/>
          </p:nvCxnSpPr>
          <p:spPr>
            <a:xfrm>
              <a:off x="5366651" y="1796017"/>
              <a:ext cx="152462" cy="19885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Arc 32"/>
            <p:cNvSpPr/>
            <p:nvPr/>
          </p:nvSpPr>
          <p:spPr>
            <a:xfrm rot="708583">
              <a:off x="3978613" y="1818911"/>
              <a:ext cx="1229224" cy="3489761"/>
            </a:xfrm>
            <a:prstGeom prst="arc">
              <a:avLst>
                <a:gd name="adj1" fmla="val 16200000"/>
                <a:gd name="adj2" fmla="val 24514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ym typeface="Arial" panose="020B0604020202020204" pitchFamily="34" charset="0"/>
              </a:endParaRPr>
            </a:p>
          </p:txBody>
        </p:sp>
        <p:sp>
          <p:nvSpPr>
            <p:cNvPr id="34" name="Arc 33"/>
            <p:cNvSpPr/>
            <p:nvPr/>
          </p:nvSpPr>
          <p:spPr>
            <a:xfrm rot="11183899">
              <a:off x="5714454" y="-184349"/>
              <a:ext cx="701960" cy="3941107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ym typeface="Arial" panose="020B0604020202020204" pitchFamily="34" charset="0"/>
              </a:endParaRPr>
            </a:p>
          </p:txBody>
        </p:sp>
        <p:cxnSp>
          <p:nvCxnSpPr>
            <p:cNvPr id="35" name="Straight Connector 34"/>
            <p:cNvCxnSpPr>
              <a:cxnSpLocks/>
              <a:stCxn id="33" idx="0"/>
              <a:endCxn id="34" idx="2"/>
            </p:cNvCxnSpPr>
            <p:nvPr/>
          </p:nvCxnSpPr>
          <p:spPr>
            <a:xfrm flipV="1">
              <a:off x="4939440" y="1745322"/>
              <a:ext cx="778191" cy="11120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Oval 35"/>
          <p:cNvSpPr/>
          <p:nvPr/>
        </p:nvSpPr>
        <p:spPr>
          <a:xfrm>
            <a:off x="7102475" y="2652713"/>
            <a:ext cx="127000" cy="9048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4659313" y="2660650"/>
            <a:ext cx="146050" cy="698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sp>
        <p:nvSpPr>
          <p:cNvPr id="38" name="TextBox 12"/>
          <p:cNvSpPr txBox="1">
            <a:spLocks noChangeArrowheads="1"/>
          </p:cNvSpPr>
          <p:nvPr/>
        </p:nvSpPr>
        <p:spPr bwMode="auto">
          <a:xfrm>
            <a:off x="4576763" y="2730500"/>
            <a:ext cx="460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39" name="TextBox 12"/>
          <p:cNvSpPr txBox="1">
            <a:spLocks noChangeArrowheads="1"/>
          </p:cNvSpPr>
          <p:nvPr/>
        </p:nvSpPr>
        <p:spPr bwMode="auto">
          <a:xfrm>
            <a:off x="7015163" y="2886075"/>
            <a:ext cx="460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  <a:cs typeface="Times New Roman" pitchFamily="18" charset="0"/>
              </a:rPr>
              <a:t>Q</a:t>
            </a:r>
          </a:p>
        </p:txBody>
      </p:sp>
      <p:sp>
        <p:nvSpPr>
          <p:cNvPr id="40" name="TextBox 12"/>
          <p:cNvSpPr txBox="1">
            <a:spLocks noChangeArrowheads="1"/>
          </p:cNvSpPr>
          <p:nvPr/>
        </p:nvSpPr>
        <p:spPr bwMode="auto">
          <a:xfrm>
            <a:off x="6320887" y="2772019"/>
            <a:ext cx="460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cxnSp>
        <p:nvCxnSpPr>
          <p:cNvPr id="41" name="Straight Arrow Connector 40"/>
          <p:cNvCxnSpPr>
            <a:cxnSpLocks/>
          </p:cNvCxnSpPr>
          <p:nvPr/>
        </p:nvCxnSpPr>
        <p:spPr>
          <a:xfrm flipV="1">
            <a:off x="7129463" y="2008188"/>
            <a:ext cx="0" cy="65246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cxnSpLocks/>
          </p:cNvCxnSpPr>
          <p:nvPr/>
        </p:nvCxnSpPr>
        <p:spPr>
          <a:xfrm flipH="1" flipV="1">
            <a:off x="5718175" y="2008188"/>
            <a:ext cx="1447800" cy="571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cxnSpLocks/>
          </p:cNvCxnSpPr>
          <p:nvPr/>
        </p:nvCxnSpPr>
        <p:spPr>
          <a:xfrm flipH="1" flipV="1">
            <a:off x="4962525" y="1131888"/>
            <a:ext cx="771525" cy="89058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3333750" y="2111375"/>
            <a:ext cx="3795713" cy="13636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cxnSpLocks/>
          </p:cNvCxnSpPr>
          <p:nvPr/>
        </p:nvCxnSpPr>
        <p:spPr>
          <a:xfrm>
            <a:off x="5745163" y="2022475"/>
            <a:ext cx="661987" cy="6921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cxnSpLocks/>
          </p:cNvCxnSpPr>
          <p:nvPr/>
        </p:nvCxnSpPr>
        <p:spPr>
          <a:xfrm flipH="1">
            <a:off x="6350000" y="2262188"/>
            <a:ext cx="369888" cy="1238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203950" y="2036763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cxnSpLocks/>
          </p:cNvCxnSpPr>
          <p:nvPr/>
        </p:nvCxnSpPr>
        <p:spPr>
          <a:xfrm flipV="1">
            <a:off x="6108700" y="2401888"/>
            <a:ext cx="28575" cy="31115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91"/>
          <p:cNvSpPr txBox="1">
            <a:spLocks noChangeArrowheads="1"/>
          </p:cNvSpPr>
          <p:nvPr/>
        </p:nvSpPr>
        <p:spPr bwMode="auto">
          <a:xfrm>
            <a:off x="7129463" y="1797050"/>
            <a:ext cx="5222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50" name="TextBox 2"/>
          <p:cNvSpPr txBox="1">
            <a:spLocks noChangeArrowheads="1"/>
          </p:cNvSpPr>
          <p:nvPr/>
        </p:nvSpPr>
        <p:spPr bwMode="auto">
          <a:xfrm>
            <a:off x="982004" y="262670"/>
            <a:ext cx="35179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600" dirty="0">
                <a:latin typeface="NikoshBAN" pitchFamily="2" charset="0"/>
                <a:cs typeface="NikoshBAN" pitchFamily="2" charset="0"/>
              </a:rPr>
              <a:t>ল</a:t>
            </a:r>
            <a:r>
              <a:rPr lang="as-IN" altLang="en-US" sz="3600" dirty="0">
                <a:latin typeface="NikoshBAN" pitchFamily="2" charset="0"/>
                <a:cs typeface="NikoshBAN" pitchFamily="2" charset="0"/>
              </a:rPr>
              <a:t>ক</a:t>
            </a:r>
            <a:r>
              <a:rPr lang="en-US" altLang="en-US" sz="3600" dirty="0" err="1">
                <a:latin typeface="NikoshBAN" pitchFamily="2" charset="0"/>
                <a:cs typeface="NikoshBAN" pitchFamily="2" charset="0"/>
              </a:rPr>
              <a:t>্ষ্যবস্তু</a:t>
            </a:r>
            <a:r>
              <a:rPr lang="en-US" alt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2F:   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    </a:t>
            </a:r>
          </a:p>
        </p:txBody>
      </p:sp>
      <p:sp>
        <p:nvSpPr>
          <p:cNvPr id="51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775064" y="4022332"/>
            <a:ext cx="7752302" cy="2062103"/>
          </a:xfrm>
          <a:prstGeom prst="rect">
            <a:avLst/>
          </a:prstGeom>
          <a:blipFill>
            <a:blip r:embed="rId3"/>
            <a:stretch>
              <a:fillRect l="-1965" t="-3846" r="-1965" b="-9172"/>
            </a:stretch>
          </a:blipFill>
          <a:ln>
            <a:noFill/>
          </a:ln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 </a:t>
            </a:r>
          </a:p>
        </p:txBody>
      </p:sp>
      <p:sp>
        <p:nvSpPr>
          <p:cNvPr id="52" name="Rectangle 1"/>
          <p:cNvSpPr>
            <a:spLocks noChangeArrowheads="1"/>
          </p:cNvSpPr>
          <p:nvPr/>
        </p:nvSpPr>
        <p:spPr bwMode="auto">
          <a:xfrm>
            <a:off x="7621588" y="658813"/>
            <a:ext cx="457041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2F 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এ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ব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স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ত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ু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র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াখলে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অক্ষের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আলোক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র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শ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ম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ি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ল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ে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ন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স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ে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আ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প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ত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ি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ত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হ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য়। 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প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র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ত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ি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স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র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ণ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র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প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র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এ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ম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ন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ভ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া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ব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ছড়ায়ে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প্র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ধ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া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ন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ফোকাস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যাচ্ছে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। </a:t>
            </a:r>
            <a:endParaRPr lang="en-US" altLang="en-US" sz="3200" dirty="0"/>
          </a:p>
        </p:txBody>
      </p:sp>
      <p:sp>
        <p:nvSpPr>
          <p:cNvPr id="53" name="TextBox 2"/>
          <p:cNvSpPr txBox="1">
            <a:spLocks noChangeArrowheads="1"/>
          </p:cNvSpPr>
          <p:nvPr/>
        </p:nvSpPr>
        <p:spPr bwMode="auto">
          <a:xfrm>
            <a:off x="939800" y="1131888"/>
            <a:ext cx="351790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অ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ব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স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থানঃ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আ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ল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ো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ক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ক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ে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ন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দ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র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ও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প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র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ধান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ফোকাসে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র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ম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াঝে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  </a:t>
            </a:r>
          </a:p>
          <a:p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প্রক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ৃ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ত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ি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ঃ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অ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ব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া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স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ত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ব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ও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স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ো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জ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া </a:t>
            </a:r>
          </a:p>
          <a:p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আক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ৃ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ত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ি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ঃ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খর্বিত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cxnSp>
        <p:nvCxnSpPr>
          <p:cNvPr id="54" name="Straight Arrow Connector 53"/>
          <p:cNvCxnSpPr>
            <a:cxnSpLocks/>
          </p:cNvCxnSpPr>
          <p:nvPr/>
        </p:nvCxnSpPr>
        <p:spPr>
          <a:xfrm>
            <a:off x="4176713" y="2713038"/>
            <a:ext cx="18256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084841" y="2077522"/>
            <a:ext cx="376129" cy="369332"/>
          </a:xfrm>
          <a:prstGeom prst="rect">
            <a:avLst/>
          </a:prstGeom>
          <a:blipFill>
            <a:blip r:embed="rId4"/>
            <a:stretch>
              <a:fillRect l="-16129" b="-10000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 </a:t>
            </a:r>
          </a:p>
        </p:txBody>
      </p:sp>
      <p:sp>
        <p:nvSpPr>
          <p:cNvPr id="56" name="TextBox 5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991777" y="2668001"/>
            <a:ext cx="370951" cy="369332"/>
          </a:xfrm>
          <a:prstGeom prst="rect">
            <a:avLst/>
          </a:prstGeom>
          <a:blipFill>
            <a:blip r:embed="rId5"/>
            <a:stretch>
              <a:fillRect l="-27869" r="-3279" b="-33333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 </a:t>
            </a:r>
          </a:p>
        </p:txBody>
      </p:sp>
      <p:sp>
        <p:nvSpPr>
          <p:cNvPr id="57" name="TextBox 12"/>
          <p:cNvSpPr txBox="1">
            <a:spLocks noChangeArrowheads="1"/>
          </p:cNvSpPr>
          <p:nvPr/>
        </p:nvSpPr>
        <p:spPr bwMode="auto">
          <a:xfrm>
            <a:off x="7191010" y="2714088"/>
            <a:ext cx="460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2F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182166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4251"/>
    </mc:Choice>
    <mc:Fallback>
      <p:transition spd="slow" advTm="6425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/>
      <p:bldP spid="39" grpId="0"/>
      <p:bldP spid="40" grpId="0"/>
      <p:bldP spid="49" grpId="0"/>
      <p:bldP spid="50" grpId="0"/>
      <p:bldP spid="52" grpId="0"/>
      <p:bldP spid="53" grpId="0"/>
      <p:bldP spid="5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cxnSpLocks/>
          </p:cNvCxnSpPr>
          <p:nvPr/>
        </p:nvCxnSpPr>
        <p:spPr>
          <a:xfrm flipV="1">
            <a:off x="2209410" y="3323078"/>
            <a:ext cx="4106863" cy="25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5865423" y="3278628"/>
            <a:ext cx="147637" cy="698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306373" y="3250053"/>
            <a:ext cx="122237" cy="11906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636448" y="3280215"/>
            <a:ext cx="112712" cy="11906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2487223" y="3411978"/>
            <a:ext cx="460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  <a:cs typeface="Times New Roman" pitchFamily="18" charset="0"/>
              </a:rPr>
              <a:t>2F</a:t>
            </a:r>
          </a:p>
        </p:txBody>
      </p: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3198423" y="3370703"/>
            <a:ext cx="460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11" name="TextBox 12"/>
          <p:cNvSpPr txBox="1">
            <a:spLocks noChangeArrowheads="1"/>
          </p:cNvSpPr>
          <p:nvPr/>
        </p:nvSpPr>
        <p:spPr bwMode="auto">
          <a:xfrm>
            <a:off x="5054210" y="3399278"/>
            <a:ext cx="460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>
          <a:xfrm flipH="1">
            <a:off x="4449373" y="2746815"/>
            <a:ext cx="10906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cxnSpLocks/>
          </p:cNvCxnSpPr>
          <p:nvPr/>
        </p:nvCxnSpPr>
        <p:spPr>
          <a:xfrm flipH="1" flipV="1">
            <a:off x="3909623" y="1910203"/>
            <a:ext cx="582612" cy="8905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cxnSpLocks/>
          </p:cNvCxnSpPr>
          <p:nvPr/>
        </p:nvCxnSpPr>
        <p:spPr>
          <a:xfrm rot="10800000" flipV="1">
            <a:off x="2159979" y="2771337"/>
            <a:ext cx="3424895" cy="144100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  <a:endCxn id="23" idx="4"/>
          </p:cNvCxnSpPr>
          <p:nvPr/>
        </p:nvCxnSpPr>
        <p:spPr>
          <a:xfrm>
            <a:off x="4454135" y="2735703"/>
            <a:ext cx="717550" cy="6207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908160" y="2735703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31"/>
          <p:cNvGrpSpPr>
            <a:grpSpLocks/>
          </p:cNvGrpSpPr>
          <p:nvPr/>
        </p:nvGrpSpPr>
        <p:grpSpPr bwMode="auto">
          <a:xfrm>
            <a:off x="2771385" y="227453"/>
            <a:ext cx="2438400" cy="5332412"/>
            <a:chOff x="3978613" y="-184349"/>
            <a:chExt cx="2437801" cy="5493021"/>
          </a:xfrm>
        </p:grpSpPr>
        <p:cxnSp>
          <p:nvCxnSpPr>
            <p:cNvPr id="18" name="Straight Connector 17"/>
            <p:cNvCxnSpPr>
              <a:cxnSpLocks/>
            </p:cNvCxnSpPr>
            <p:nvPr/>
          </p:nvCxnSpPr>
          <p:spPr>
            <a:xfrm flipV="1">
              <a:off x="5165771" y="3766571"/>
              <a:ext cx="707851" cy="32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cxnSpLocks/>
            </p:cNvCxnSpPr>
            <p:nvPr/>
          </p:nvCxnSpPr>
          <p:spPr>
            <a:xfrm>
              <a:off x="5367335" y="1796016"/>
              <a:ext cx="152363" cy="19885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Arc 19"/>
            <p:cNvSpPr/>
            <p:nvPr/>
          </p:nvSpPr>
          <p:spPr>
            <a:xfrm rot="708583">
              <a:off x="3978613" y="1818911"/>
              <a:ext cx="1230011" cy="3489761"/>
            </a:xfrm>
            <a:prstGeom prst="arc">
              <a:avLst>
                <a:gd name="adj1" fmla="val 16200000"/>
                <a:gd name="adj2" fmla="val 24514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ym typeface="Arial" panose="020B0604020202020204" pitchFamily="34" charset="0"/>
              </a:endParaRPr>
            </a:p>
          </p:txBody>
        </p:sp>
        <p:sp>
          <p:nvSpPr>
            <p:cNvPr id="21" name="Arc 20"/>
            <p:cNvSpPr/>
            <p:nvPr/>
          </p:nvSpPr>
          <p:spPr>
            <a:xfrm rot="11183899">
              <a:off x="5714911" y="-184349"/>
              <a:ext cx="701503" cy="3941108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ym typeface="Arial" panose="020B0604020202020204" pitchFamily="34" charset="0"/>
              </a:endParaRPr>
            </a:p>
          </p:txBody>
        </p:sp>
        <p:cxnSp>
          <p:nvCxnSpPr>
            <p:cNvPr id="22" name="Straight Connector 21"/>
            <p:cNvCxnSpPr>
              <a:cxnSpLocks/>
              <a:stCxn id="20" idx="0"/>
              <a:endCxn id="21" idx="2"/>
            </p:cNvCxnSpPr>
            <p:nvPr/>
          </p:nvCxnSpPr>
          <p:spPr>
            <a:xfrm flipV="1">
              <a:off x="4940402" y="1745322"/>
              <a:ext cx="776097" cy="11120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Oval 22"/>
          <p:cNvSpPr/>
          <p:nvPr/>
        </p:nvSpPr>
        <p:spPr>
          <a:xfrm>
            <a:off x="5098660" y="3286565"/>
            <a:ext cx="147638" cy="698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cxnSp>
        <p:nvCxnSpPr>
          <p:cNvPr id="24" name="Straight Arrow Connector 23"/>
          <p:cNvCxnSpPr>
            <a:cxnSpLocks/>
          </p:cNvCxnSpPr>
          <p:nvPr/>
        </p:nvCxnSpPr>
        <p:spPr>
          <a:xfrm flipV="1">
            <a:off x="5539985" y="2746815"/>
            <a:ext cx="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cxnSpLocks/>
          </p:cNvCxnSpPr>
          <p:nvPr/>
        </p:nvCxnSpPr>
        <p:spPr>
          <a:xfrm flipV="1">
            <a:off x="4851010" y="3080190"/>
            <a:ext cx="0" cy="26828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12"/>
          <p:cNvSpPr txBox="1">
            <a:spLocks noChangeArrowheads="1"/>
          </p:cNvSpPr>
          <p:nvPr/>
        </p:nvSpPr>
        <p:spPr bwMode="auto">
          <a:xfrm>
            <a:off x="5782873" y="3399278"/>
            <a:ext cx="460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  <a:cs typeface="Times New Roman" pitchFamily="18" charset="0"/>
              </a:rPr>
              <a:t>2F</a:t>
            </a:r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5314560" y="3310378"/>
            <a:ext cx="460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  <a:cs typeface="Times New Roman" pitchFamily="18" charset="0"/>
              </a:rPr>
              <a:t>Q</a:t>
            </a:r>
          </a:p>
        </p:txBody>
      </p:sp>
      <p:sp>
        <p:nvSpPr>
          <p:cNvPr id="28" name="TextBox 12"/>
          <p:cNvSpPr txBox="1">
            <a:spLocks noChangeArrowheads="1"/>
          </p:cNvSpPr>
          <p:nvPr/>
        </p:nvSpPr>
        <p:spPr bwMode="auto">
          <a:xfrm>
            <a:off x="5592911" y="2381422"/>
            <a:ext cx="460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29" name="TextBox 1"/>
          <p:cNvSpPr txBox="1">
            <a:spLocks noChangeArrowheads="1"/>
          </p:cNvSpPr>
          <p:nvPr/>
        </p:nvSpPr>
        <p:spPr bwMode="auto">
          <a:xfrm>
            <a:off x="1829949" y="701333"/>
            <a:ext cx="57689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ল</a:t>
            </a:r>
            <a:r>
              <a:rPr lang="as-IN" altLang="en-US" sz="3200" dirty="0">
                <a:latin typeface="Times New Roman" pitchFamily="18" charset="0"/>
                <a:cs typeface="Times New Roman" pitchFamily="18" charset="0"/>
              </a:rPr>
              <a:t>ক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্ষ্যবস্তু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যখন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F 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ও 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2F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এর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মাঝেঃ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0" name="Rectangle 1"/>
          <p:cNvSpPr>
            <a:spLocks noChangeArrowheads="1"/>
          </p:cNvSpPr>
          <p:nvPr/>
        </p:nvSpPr>
        <p:spPr bwMode="auto">
          <a:xfrm>
            <a:off x="864529" y="4793127"/>
            <a:ext cx="82232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F  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ও 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2F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মাঝে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ব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স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ত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ু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র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াখলে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অক্ষের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আলোক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র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শ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ম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ি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ল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ে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ন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স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ে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আ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প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ত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ি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ত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হ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য়।</a:t>
            </a:r>
            <a:endParaRPr lang="en-US" altLang="en-US" sz="3200" dirty="0"/>
          </a:p>
        </p:txBody>
      </p:sp>
      <p:sp>
        <p:nvSpPr>
          <p:cNvPr id="35" name="TextBox 12"/>
          <p:cNvSpPr txBox="1">
            <a:spLocks noChangeArrowheads="1"/>
          </p:cNvSpPr>
          <p:nvPr/>
        </p:nvSpPr>
        <p:spPr bwMode="auto">
          <a:xfrm>
            <a:off x="4718368" y="2744837"/>
            <a:ext cx="460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en-US" dirty="0" smtClean="0">
                <a:latin typeface="Arial"/>
                <a:cs typeface="Arial"/>
              </a:rPr>
              <a:t>'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12"/>
          <p:cNvSpPr txBox="1">
            <a:spLocks noChangeArrowheads="1"/>
          </p:cNvSpPr>
          <p:nvPr/>
        </p:nvSpPr>
        <p:spPr bwMode="auto">
          <a:xfrm>
            <a:off x="4619894" y="3391951"/>
            <a:ext cx="460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en-US" dirty="0" smtClean="0">
                <a:latin typeface="Arial"/>
                <a:cs typeface="Arial"/>
              </a:rPr>
              <a:t>'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827737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31707"/>
    </mc:Choice>
    <mc:Fallback>
      <p:transition spd="slow" advTm="3170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/>
      <p:bldP spid="11" grpId="0"/>
      <p:bldP spid="23" grpId="0" animBg="1"/>
      <p:bldP spid="26" grpId="0"/>
      <p:bldP spid="27" grpId="0"/>
      <p:bldP spid="28" grpId="0"/>
      <p:bldP spid="29" grpId="0"/>
      <p:bldP spid="30" grpId="0"/>
      <p:bldP spid="35" grpId="0"/>
      <p:bldP spid="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6265" y="1519310"/>
            <a:ext cx="945348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প্রতিসরণের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এমনভাবে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ছড়ায়ে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ফোকাস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যাচ্ছে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রশ্মি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আলক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রশ্মি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200" dirty="0" err="1" smtClean="0">
                <a:latin typeface="Arial"/>
                <a:cs typeface="Arial"/>
              </a:rPr>
              <a:t>'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মিলিত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অবস্থানঃ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আলোক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ফোকাসের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মাঝে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প্রকৃতিঃ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অবাস্তব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সোজা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আকৃতিঃ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খর্বিত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>
            <a:cxnSpLocks/>
          </p:cNvCxnSpPr>
          <p:nvPr/>
        </p:nvCxnSpPr>
        <p:spPr>
          <a:xfrm flipV="1">
            <a:off x="2749550" y="3475038"/>
            <a:ext cx="4073525" cy="555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6405563" y="3460750"/>
            <a:ext cx="147637" cy="698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846513" y="3432175"/>
            <a:ext cx="122237" cy="1190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176588" y="3462338"/>
            <a:ext cx="112712" cy="1190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cxnSp>
        <p:nvCxnSpPr>
          <p:cNvPr id="6" name="Straight Arrow Connector 5"/>
          <p:cNvCxnSpPr>
            <a:cxnSpLocks/>
          </p:cNvCxnSpPr>
          <p:nvPr/>
        </p:nvCxnSpPr>
        <p:spPr>
          <a:xfrm flipH="1" flipV="1">
            <a:off x="3951288" y="2182813"/>
            <a:ext cx="893762" cy="7715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cxnSpLocks/>
          </p:cNvCxnSpPr>
          <p:nvPr/>
        </p:nvCxnSpPr>
        <p:spPr>
          <a:xfrm flipH="1">
            <a:off x="3159125" y="2968625"/>
            <a:ext cx="2568575" cy="16256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  <a:endCxn id="15" idx="4"/>
          </p:cNvCxnSpPr>
          <p:nvPr/>
        </p:nvCxnSpPr>
        <p:spPr>
          <a:xfrm>
            <a:off x="4829175" y="2968625"/>
            <a:ext cx="884238" cy="5699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3381375" y="663575"/>
            <a:ext cx="2438400" cy="5334000"/>
            <a:chOff x="3978613" y="-184349"/>
            <a:chExt cx="2437801" cy="5493021"/>
          </a:xfrm>
        </p:grpSpPr>
        <p:cxnSp>
          <p:nvCxnSpPr>
            <p:cNvPr id="10" name="Straight Connector 9"/>
            <p:cNvCxnSpPr>
              <a:cxnSpLocks/>
            </p:cNvCxnSpPr>
            <p:nvPr/>
          </p:nvCxnSpPr>
          <p:spPr>
            <a:xfrm flipV="1">
              <a:off x="5165771" y="3765395"/>
              <a:ext cx="707851" cy="49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cxnSpLocks/>
            </p:cNvCxnSpPr>
            <p:nvPr/>
          </p:nvCxnSpPr>
          <p:spPr>
            <a:xfrm>
              <a:off x="5367335" y="1797062"/>
              <a:ext cx="152363" cy="19879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Arc 11"/>
            <p:cNvSpPr/>
            <p:nvPr/>
          </p:nvSpPr>
          <p:spPr>
            <a:xfrm rot="708583">
              <a:off x="3978613" y="1818315"/>
              <a:ext cx="1230011" cy="3490357"/>
            </a:xfrm>
            <a:prstGeom prst="arc">
              <a:avLst>
                <a:gd name="adj1" fmla="val 16200000"/>
                <a:gd name="adj2" fmla="val 24514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ym typeface="Arial" panose="020B0604020202020204" pitchFamily="34" charset="0"/>
              </a:endParaRPr>
            </a:p>
          </p:txBody>
        </p:sp>
        <p:sp>
          <p:nvSpPr>
            <p:cNvPr id="13" name="Arc 12"/>
            <p:cNvSpPr/>
            <p:nvPr/>
          </p:nvSpPr>
          <p:spPr>
            <a:xfrm rot="11183899">
              <a:off x="5714911" y="-184349"/>
              <a:ext cx="701503" cy="394157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ym typeface="Arial" panose="020B0604020202020204" pitchFamily="34" charset="0"/>
              </a:endParaRPr>
            </a:p>
          </p:txBody>
        </p:sp>
        <p:cxnSp>
          <p:nvCxnSpPr>
            <p:cNvPr id="14" name="Straight Connector 13"/>
            <p:cNvCxnSpPr>
              <a:cxnSpLocks/>
              <a:stCxn id="12" idx="0"/>
              <a:endCxn id="13" idx="2"/>
            </p:cNvCxnSpPr>
            <p:nvPr/>
          </p:nvCxnSpPr>
          <p:spPr>
            <a:xfrm flipV="1">
              <a:off x="4940402" y="1746383"/>
              <a:ext cx="776097" cy="1095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Oval 14"/>
          <p:cNvSpPr/>
          <p:nvPr/>
        </p:nvSpPr>
        <p:spPr>
          <a:xfrm>
            <a:off x="5638800" y="3468688"/>
            <a:ext cx="147638" cy="698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 flipV="1">
            <a:off x="5287963" y="3235325"/>
            <a:ext cx="0" cy="26828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2958710" y="3605823"/>
            <a:ext cx="460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2F</a:t>
            </a:r>
          </a:p>
        </p:txBody>
      </p:sp>
      <p:sp>
        <p:nvSpPr>
          <p:cNvPr id="18" name="TextBox 12"/>
          <p:cNvSpPr txBox="1">
            <a:spLocks noChangeArrowheads="1"/>
          </p:cNvSpPr>
          <p:nvPr/>
        </p:nvSpPr>
        <p:spPr bwMode="auto">
          <a:xfrm>
            <a:off x="5570106" y="3519903"/>
            <a:ext cx="460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Q</a:t>
            </a:r>
          </a:p>
        </p:txBody>
      </p:sp>
      <p:sp>
        <p:nvSpPr>
          <p:cNvPr id="19" name="TextBox 12"/>
          <p:cNvSpPr txBox="1">
            <a:spLocks noChangeArrowheads="1"/>
          </p:cNvSpPr>
          <p:nvPr/>
        </p:nvSpPr>
        <p:spPr bwMode="auto">
          <a:xfrm>
            <a:off x="5091699" y="2984867"/>
            <a:ext cx="460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en-US" dirty="0" smtClean="0">
                <a:latin typeface="Arial"/>
                <a:cs typeface="Arial"/>
              </a:rPr>
              <a:t>'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7"/>
          <p:cNvSpPr txBox="1">
            <a:spLocks noChangeArrowheads="1"/>
          </p:cNvSpPr>
          <p:nvPr/>
        </p:nvSpPr>
        <p:spPr bwMode="auto">
          <a:xfrm>
            <a:off x="2743200" y="1195388"/>
            <a:ext cx="445928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ল</a:t>
            </a:r>
            <a:r>
              <a:rPr lang="as-IN" altLang="en-US" sz="3200" dirty="0">
                <a:latin typeface="Times New Roman" pitchFamily="18" charset="0"/>
                <a:cs typeface="Times New Roman" pitchFamily="18" charset="0"/>
              </a:rPr>
              <a:t>ক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্ষ্যবস্তু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যখন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s-IN" altLang="en-US" sz="3200" dirty="0">
                <a:latin typeface="Times New Roman" pitchFamily="18" charset="0"/>
                <a:cs typeface="Times New Roman" pitchFamily="18" charset="0"/>
              </a:rPr>
              <a:t>ফ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ো</a:t>
            </a:r>
            <a:r>
              <a:rPr lang="as-IN" altLang="en-US" sz="3200" dirty="0">
                <a:latin typeface="Times New Roman" pitchFamily="18" charset="0"/>
                <a:cs typeface="Times New Roman" pitchFamily="18" charset="0"/>
              </a:rPr>
              <a:t>ক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া</a:t>
            </a:r>
            <a:r>
              <a:rPr lang="as-IN" altLang="en-US" sz="3200" dirty="0">
                <a:latin typeface="Times New Roman" pitchFamily="18" charset="0"/>
                <a:cs typeface="Times New Roman" pitchFamily="18" charset="0"/>
              </a:rPr>
              <a:t>স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ে</a:t>
            </a:r>
            <a:r>
              <a:rPr lang="as-IN" altLang="en-US" sz="3200" dirty="0">
                <a:latin typeface="Times New Roman" pitchFamily="18" charset="0"/>
                <a:cs typeface="Times New Roman" pitchFamily="18" charset="0"/>
              </a:rPr>
              <a:t>ঃ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3200" dirty="0"/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2519363" y="4610100"/>
            <a:ext cx="59912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ফোকাসে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PQ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ব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স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ত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ু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র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াখলে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অক্ষের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আলোক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র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শ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ম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ি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ল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ে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ন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স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ে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আ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প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ত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ি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ত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হ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য়।</a:t>
            </a:r>
            <a:endParaRPr lang="en-US" altLang="en-US" sz="3200" dirty="0"/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6403975" y="3562350"/>
            <a:ext cx="460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2F</a:t>
            </a: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3725863" y="3603625"/>
            <a:ext cx="460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cxnSp>
        <p:nvCxnSpPr>
          <p:cNvPr id="26" name="Straight Connector 25"/>
          <p:cNvCxnSpPr>
            <a:cxnSpLocks/>
          </p:cNvCxnSpPr>
          <p:nvPr/>
        </p:nvCxnSpPr>
        <p:spPr>
          <a:xfrm flipH="1" flipV="1">
            <a:off x="4803775" y="2936875"/>
            <a:ext cx="908050" cy="333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cxnSpLocks/>
          </p:cNvCxnSpPr>
          <p:nvPr/>
        </p:nvCxnSpPr>
        <p:spPr>
          <a:xfrm flipV="1">
            <a:off x="5711825" y="2974975"/>
            <a:ext cx="0" cy="57626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12"/>
          <p:cNvSpPr txBox="1">
            <a:spLocks noChangeArrowheads="1"/>
          </p:cNvSpPr>
          <p:nvPr/>
        </p:nvSpPr>
        <p:spPr bwMode="auto">
          <a:xfrm>
            <a:off x="5891213" y="2855913"/>
            <a:ext cx="460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29" name="TextBox 12"/>
          <p:cNvSpPr txBox="1">
            <a:spLocks noChangeArrowheads="1"/>
          </p:cNvSpPr>
          <p:nvPr/>
        </p:nvSpPr>
        <p:spPr bwMode="auto">
          <a:xfrm>
            <a:off x="5021360" y="3491304"/>
            <a:ext cx="460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en-US" dirty="0" smtClean="0">
                <a:latin typeface="Arial"/>
                <a:cs typeface="Arial"/>
              </a:rPr>
              <a:t>'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4192172" y="3460652"/>
            <a:ext cx="351692" cy="5627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0800000">
            <a:off x="5148775" y="2912014"/>
            <a:ext cx="281354" cy="281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5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8" grpId="0"/>
      <p:bldP spid="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715962" y="868875"/>
            <a:ext cx="1010209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as-IN" alt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</a:t>
            </a:r>
            <a:r>
              <a:rPr lang="en-US" alt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as-IN" alt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en-US" alt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</a:t>
            </a:r>
            <a:r>
              <a:rPr lang="as-IN" alt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lang="en-US" alt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lang="as-IN" alt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en-US" alt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ণ</a:t>
            </a:r>
            <a:r>
              <a:rPr lang="as-IN" alt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ে</a:t>
            </a:r>
            <a:r>
              <a:rPr lang="en-US" alt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 </a:t>
            </a:r>
            <a:r>
              <a:rPr lang="as-IN" alt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</a:t>
            </a:r>
            <a:r>
              <a:rPr lang="en-US" alt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 </a:t>
            </a:r>
            <a:r>
              <a:rPr lang="as-IN" alt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</a:t>
            </a:r>
            <a:r>
              <a:rPr lang="en-US" alt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lang="as-IN" alt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en-US" alt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</a:t>
            </a:r>
            <a:r>
              <a:rPr lang="as-IN" alt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en-US" alt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</a:t>
            </a:r>
            <a:r>
              <a:rPr lang="as-IN" alt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ে</a:t>
            </a:r>
            <a:r>
              <a:rPr lang="en-US" alt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ছড়ায়ে</a:t>
            </a:r>
            <a:r>
              <a:rPr lang="en-US" alt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alt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alt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alt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</a:t>
            </a:r>
            <a:r>
              <a:rPr lang="as-IN" alt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</a:t>
            </a:r>
            <a:r>
              <a:rPr lang="en-US" alt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as-IN" alt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en-US" alt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ফোকাস</a:t>
            </a:r>
            <a:r>
              <a:rPr lang="en-US" alt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alt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যাচ্ছে</a:t>
            </a:r>
            <a:r>
              <a:rPr lang="en-US" alt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alt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alt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alt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altLang="en-US" sz="3200" dirty="0" smtClean="0">
                <a:latin typeface="NikoshBAN" pitchFamily="2" charset="0"/>
                <a:cs typeface="NikoshBAN" pitchFamily="2" charset="0"/>
              </a:rPr>
              <a:t>P</a:t>
            </a:r>
            <a:r>
              <a:rPr lang="en-US" altLang="en-US" sz="3200" dirty="0" smtClean="0">
                <a:latin typeface="Arial"/>
                <a:cs typeface="Arial"/>
              </a:rPr>
              <a:t>'</a:t>
            </a:r>
            <a:r>
              <a:rPr lang="en-US" altLang="en-US" sz="3200" dirty="0" smtClean="0">
                <a:solidFill>
                  <a:schemeClr val="tx1"/>
                </a:solidFill>
                <a:latin typeface="Arial"/>
                <a:cs typeface="Arial"/>
              </a:rPr>
              <a:t>Q</a:t>
            </a:r>
            <a:r>
              <a:rPr lang="en-US" altLang="en-US" sz="3200" dirty="0" smtClean="0">
                <a:latin typeface="Arial"/>
                <a:cs typeface="Arial"/>
              </a:rPr>
              <a:t>'</a:t>
            </a:r>
            <a:r>
              <a:rPr lang="en-US" altLang="en-US" sz="320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alt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লম্বই</a:t>
            </a:r>
            <a:r>
              <a:rPr lang="en-US" alt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alt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smtClean="0">
                <a:solidFill>
                  <a:schemeClr val="tx1"/>
                </a:solidFill>
                <a:latin typeface="Arial"/>
                <a:cs typeface="Arial"/>
              </a:rPr>
              <a:t>   PQ</a:t>
            </a:r>
            <a:r>
              <a:rPr lang="en-US" alt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লক্ষ্যবস্তুর</a:t>
            </a:r>
            <a:r>
              <a:rPr lang="en-US" alt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বিম্ব</a:t>
            </a:r>
            <a:r>
              <a:rPr lang="en-US" alt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altLang="en-US" sz="3200" dirty="0">
              <a:solidFill>
                <a:schemeClr val="tx1"/>
              </a:solidFill>
            </a:endParaRPr>
          </a:p>
        </p:txBody>
      </p:sp>
      <p:sp>
        <p:nvSpPr>
          <p:cNvPr id="15" name="TextBox 2"/>
          <p:cNvSpPr txBox="1">
            <a:spLocks noChangeArrowheads="1"/>
          </p:cNvSpPr>
          <p:nvPr/>
        </p:nvSpPr>
        <p:spPr bwMode="auto">
          <a:xfrm>
            <a:off x="1203838" y="2731404"/>
            <a:ext cx="867168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অবস্থানঃপ্রধান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ফোকাস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আলোক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কেন্দ্রের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মাঝে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প্রকৃতিঃ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অবাস্তব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সোজা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আকৃতিঃ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খর্বিত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07052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0750"/>
    </mc:Choice>
    <mc:Fallback>
      <p:transition spd="slow" advTm="607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>
            <a:cxnSpLocks/>
          </p:cNvCxnSpPr>
          <p:nvPr/>
        </p:nvCxnSpPr>
        <p:spPr>
          <a:xfrm flipV="1">
            <a:off x="2381250" y="2741613"/>
            <a:ext cx="4787900" cy="222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 flipV="1">
            <a:off x="5357813" y="2714625"/>
            <a:ext cx="106362" cy="1000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495675" y="2695575"/>
            <a:ext cx="122238" cy="11906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808288" y="2695575"/>
            <a:ext cx="112712" cy="11906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2535238" y="2800350"/>
            <a:ext cx="460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  <a:cs typeface="Times New Roman" pitchFamily="18" charset="0"/>
              </a:rPr>
              <a:t>2F</a:t>
            </a:r>
          </a:p>
        </p:txBody>
      </p:sp>
      <p:sp>
        <p:nvSpPr>
          <p:cNvPr id="7" name="TextBox 12"/>
          <p:cNvSpPr txBox="1">
            <a:spLocks noChangeArrowheads="1"/>
          </p:cNvSpPr>
          <p:nvPr/>
        </p:nvSpPr>
        <p:spPr bwMode="auto">
          <a:xfrm>
            <a:off x="3387725" y="2800350"/>
            <a:ext cx="460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5381625" y="2792413"/>
            <a:ext cx="460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>
          <a:xfrm flipH="1" flipV="1">
            <a:off x="4408488" y="2151063"/>
            <a:ext cx="2274887" cy="111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cxnSpLocks/>
          </p:cNvCxnSpPr>
          <p:nvPr/>
        </p:nvCxnSpPr>
        <p:spPr>
          <a:xfrm flipH="1" flipV="1">
            <a:off x="3658260" y="1579343"/>
            <a:ext cx="784225" cy="6318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cxnSpLocks/>
          </p:cNvCxnSpPr>
          <p:nvPr/>
        </p:nvCxnSpPr>
        <p:spPr>
          <a:xfrm flipH="1">
            <a:off x="2306638" y="2162175"/>
            <a:ext cx="4376737" cy="11191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  <a:endCxn id="3" idx="2"/>
          </p:cNvCxnSpPr>
          <p:nvPr/>
        </p:nvCxnSpPr>
        <p:spPr>
          <a:xfrm>
            <a:off x="4402138" y="2162175"/>
            <a:ext cx="955675" cy="6016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343525" y="2151063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31"/>
          <p:cNvGrpSpPr>
            <a:grpSpLocks/>
          </p:cNvGrpSpPr>
          <p:nvPr/>
        </p:nvGrpSpPr>
        <p:grpSpPr bwMode="auto">
          <a:xfrm>
            <a:off x="2959100" y="-150813"/>
            <a:ext cx="2438400" cy="5334001"/>
            <a:chOff x="3978613" y="-184349"/>
            <a:chExt cx="2437801" cy="5493021"/>
          </a:xfrm>
        </p:grpSpPr>
        <p:cxnSp>
          <p:nvCxnSpPr>
            <p:cNvPr id="15" name="Straight Connector 14"/>
            <p:cNvCxnSpPr>
              <a:cxnSpLocks/>
            </p:cNvCxnSpPr>
            <p:nvPr/>
          </p:nvCxnSpPr>
          <p:spPr>
            <a:xfrm flipV="1">
              <a:off x="5165771" y="3767029"/>
              <a:ext cx="707851" cy="327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cxnSpLocks/>
            </p:cNvCxnSpPr>
            <p:nvPr/>
          </p:nvCxnSpPr>
          <p:spPr>
            <a:xfrm>
              <a:off x="5367335" y="1795427"/>
              <a:ext cx="152363" cy="1989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Arc 16"/>
            <p:cNvSpPr/>
            <p:nvPr/>
          </p:nvSpPr>
          <p:spPr>
            <a:xfrm rot="708583">
              <a:off x="3978613" y="1818315"/>
              <a:ext cx="1230011" cy="3490357"/>
            </a:xfrm>
            <a:prstGeom prst="arc">
              <a:avLst>
                <a:gd name="adj1" fmla="val 16200000"/>
                <a:gd name="adj2" fmla="val 24514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ym typeface="Arial" panose="020B0604020202020204" pitchFamily="34" charset="0"/>
              </a:endParaRPr>
            </a:p>
          </p:txBody>
        </p:sp>
        <p:sp>
          <p:nvSpPr>
            <p:cNvPr id="18" name="Arc 17"/>
            <p:cNvSpPr/>
            <p:nvPr/>
          </p:nvSpPr>
          <p:spPr>
            <a:xfrm rot="11183899">
              <a:off x="5714911" y="-184349"/>
              <a:ext cx="701503" cy="3941569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ym typeface="Arial" panose="020B0604020202020204" pitchFamily="34" charset="0"/>
              </a:endParaRPr>
            </a:p>
          </p:txBody>
        </p:sp>
        <p:cxnSp>
          <p:nvCxnSpPr>
            <p:cNvPr id="19" name="Straight Connector 18"/>
            <p:cNvCxnSpPr>
              <a:cxnSpLocks/>
              <a:stCxn id="17" idx="0"/>
              <a:endCxn id="18" idx="2"/>
            </p:cNvCxnSpPr>
            <p:nvPr/>
          </p:nvCxnSpPr>
          <p:spPr>
            <a:xfrm flipV="1">
              <a:off x="4940402" y="1744748"/>
              <a:ext cx="776097" cy="11116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Arrow Connector 19"/>
          <p:cNvCxnSpPr>
            <a:cxnSpLocks/>
            <a:stCxn id="22" idx="0"/>
          </p:cNvCxnSpPr>
          <p:nvPr/>
        </p:nvCxnSpPr>
        <p:spPr>
          <a:xfrm flipH="1" flipV="1">
            <a:off x="6675438" y="2093913"/>
            <a:ext cx="39687" cy="6477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</p:cNvCxnSpPr>
          <p:nvPr/>
        </p:nvCxnSpPr>
        <p:spPr>
          <a:xfrm flipV="1">
            <a:off x="5030788" y="2516188"/>
            <a:ext cx="0" cy="26828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6484938" y="2741613"/>
            <a:ext cx="460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  <a:cs typeface="Times New Roman" pitchFamily="18" charset="0"/>
              </a:rPr>
              <a:t>Q</a:t>
            </a: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6684963" y="1897063"/>
            <a:ext cx="460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24" name="Oval 23"/>
          <p:cNvSpPr/>
          <p:nvPr/>
        </p:nvSpPr>
        <p:spPr>
          <a:xfrm>
            <a:off x="5995988" y="2681288"/>
            <a:ext cx="111125" cy="11906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sp>
        <p:nvSpPr>
          <p:cNvPr id="25" name="TextBox 6"/>
          <p:cNvSpPr txBox="1">
            <a:spLocks noChangeArrowheads="1"/>
          </p:cNvSpPr>
          <p:nvPr/>
        </p:nvSpPr>
        <p:spPr bwMode="auto">
          <a:xfrm>
            <a:off x="514546" y="3911600"/>
            <a:ext cx="9820275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অক্ষের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আলোক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রশ্মি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ফোকাস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প্রতিসরিত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রশ্মি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আলোক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গমন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অবস্থানঃ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ফোকাস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আলোক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কেন্দ্রের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মাঝে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প্রকৃতিঃঅবাস্তব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সোজা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আকৃতিঃ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খর্বিত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   </a:t>
            </a:r>
          </a:p>
        </p:txBody>
      </p:sp>
      <p:sp>
        <p:nvSpPr>
          <p:cNvPr id="26" name="TextBox 7"/>
          <p:cNvSpPr txBox="1">
            <a:spLocks noChangeArrowheads="1"/>
          </p:cNvSpPr>
          <p:nvPr/>
        </p:nvSpPr>
        <p:spPr bwMode="auto">
          <a:xfrm>
            <a:off x="352425" y="482600"/>
            <a:ext cx="45132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600" dirty="0" err="1">
                <a:latin typeface="NikoshBAN" pitchFamily="2" charset="0"/>
                <a:cs typeface="NikoshBAN" pitchFamily="2" charset="0"/>
              </a:rPr>
              <a:t>লক্ষ্যবস্তু</a:t>
            </a:r>
            <a:r>
              <a:rPr lang="en-US" alt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600" dirty="0" err="1"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alt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2F</a:t>
            </a:r>
            <a:r>
              <a:rPr lang="en-US" alt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6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alt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600" dirty="0" err="1">
                <a:latin typeface="NikoshBAN" pitchFamily="2" charset="0"/>
                <a:cs typeface="NikoshBAN" pitchFamily="2" charset="0"/>
              </a:rPr>
              <a:t>বাইরেঃ</a:t>
            </a:r>
            <a:r>
              <a:rPr lang="en-US" altLang="en-US" sz="36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5916613" y="2800350"/>
            <a:ext cx="460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  <a:cs typeface="Times New Roman" pitchFamily="18" charset="0"/>
              </a:rPr>
              <a:t>2F</a:t>
            </a:r>
          </a:p>
        </p:txBody>
      </p:sp>
      <p:sp>
        <p:nvSpPr>
          <p:cNvPr id="28" name="TextBox 2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045916" y="2219329"/>
            <a:ext cx="313484" cy="307777"/>
          </a:xfrm>
          <a:prstGeom prst="rect">
            <a:avLst/>
          </a:prstGeom>
          <a:blipFill>
            <a:blip r:embed="rId2"/>
            <a:stretch>
              <a:fillRect l="-17647" r="-1961" b="-9804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 </a:t>
            </a:r>
          </a:p>
        </p:txBody>
      </p:sp>
      <p:sp>
        <p:nvSpPr>
          <p:cNvPr id="29" name="TextBox 2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931502" y="2737840"/>
            <a:ext cx="329129" cy="307777"/>
          </a:xfrm>
          <a:prstGeom prst="rect">
            <a:avLst/>
          </a:prstGeom>
          <a:blipFill>
            <a:blip r:embed="rId3"/>
            <a:stretch>
              <a:fillRect l="-22222" b="-29412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7" grpId="0"/>
      <p:bldP spid="8" grpId="0"/>
      <p:bldP spid="22" grpId="0"/>
      <p:bldP spid="23" grpId="0"/>
      <p:bldP spid="24" grpId="0" animBg="1"/>
      <p:bldP spid="26" grpId="0"/>
      <p:bldP spid="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478235" y="645795"/>
            <a:ext cx="72151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600" dirty="0" err="1">
                <a:latin typeface="NikoshBAN" pitchFamily="2" charset="0"/>
                <a:cs typeface="NikoshBAN" pitchFamily="2" charset="0"/>
              </a:rPr>
              <a:t>লক্ষ্যবস্তু</a:t>
            </a:r>
            <a:r>
              <a:rPr lang="en-US" alt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600" dirty="0" err="1"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alt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600" dirty="0" err="1">
                <a:latin typeface="NikoshBAN" pitchFamily="2" charset="0"/>
                <a:cs typeface="NikoshBAN" pitchFamily="2" charset="0"/>
              </a:rPr>
              <a:t>আলোক</a:t>
            </a:r>
            <a:r>
              <a:rPr lang="en-US" alt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600" dirty="0" err="1"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altLang="en-US" sz="3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altLang="en-US" sz="3600" dirty="0" err="1">
                <a:latin typeface="NikoshBAN" pitchFamily="2" charset="0"/>
                <a:cs typeface="NikoshBAN" pitchFamily="2" charset="0"/>
              </a:rPr>
              <a:t>ফোকাসের</a:t>
            </a:r>
            <a:r>
              <a:rPr lang="en-US" alt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600" dirty="0" err="1">
                <a:latin typeface="NikoshBAN" pitchFamily="2" charset="0"/>
                <a:cs typeface="NikoshBAN" pitchFamily="2" charset="0"/>
              </a:rPr>
              <a:t>মাঝেঃ</a:t>
            </a:r>
            <a:r>
              <a:rPr lang="en-US" altLang="en-US" sz="36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cxnSp>
        <p:nvCxnSpPr>
          <p:cNvPr id="3" name="Straight Connector 2"/>
          <p:cNvCxnSpPr>
            <a:cxnSpLocks/>
          </p:cNvCxnSpPr>
          <p:nvPr/>
        </p:nvCxnSpPr>
        <p:spPr>
          <a:xfrm flipV="1">
            <a:off x="2413000" y="2820988"/>
            <a:ext cx="4787900" cy="222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3509963" y="2773363"/>
            <a:ext cx="122237" cy="11747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840038" y="2773363"/>
            <a:ext cx="112712" cy="1206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2566988" y="2878138"/>
            <a:ext cx="460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  <a:cs typeface="Times New Roman" pitchFamily="18" charset="0"/>
              </a:rPr>
              <a:t>2F</a:t>
            </a:r>
          </a:p>
        </p:txBody>
      </p:sp>
      <p:sp>
        <p:nvSpPr>
          <p:cNvPr id="7" name="TextBox 12"/>
          <p:cNvSpPr txBox="1">
            <a:spLocks noChangeArrowheads="1"/>
          </p:cNvSpPr>
          <p:nvPr/>
        </p:nvSpPr>
        <p:spPr bwMode="auto">
          <a:xfrm>
            <a:off x="5748338" y="2855913"/>
            <a:ext cx="460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 flipH="1" flipV="1">
            <a:off x="4622800" y="2382838"/>
            <a:ext cx="719138" cy="349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cxnSpLocks/>
          </p:cNvCxnSpPr>
          <p:nvPr/>
        </p:nvCxnSpPr>
        <p:spPr>
          <a:xfrm flipH="1" flipV="1">
            <a:off x="3352800" y="1746250"/>
            <a:ext cx="1268413" cy="6318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cxnSpLocks/>
            <a:stCxn id="27" idx="3"/>
          </p:cNvCxnSpPr>
          <p:nvPr/>
        </p:nvCxnSpPr>
        <p:spPr>
          <a:xfrm flipH="1">
            <a:off x="3027363" y="2428875"/>
            <a:ext cx="2279650" cy="15176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4621213" y="2398713"/>
            <a:ext cx="1235075" cy="4333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31"/>
          <p:cNvGrpSpPr>
            <a:grpSpLocks/>
          </p:cNvGrpSpPr>
          <p:nvPr/>
        </p:nvGrpSpPr>
        <p:grpSpPr bwMode="auto">
          <a:xfrm>
            <a:off x="3051175" y="-234950"/>
            <a:ext cx="2614613" cy="5332413"/>
            <a:chOff x="3978613" y="-184349"/>
            <a:chExt cx="2437801" cy="5493021"/>
          </a:xfrm>
        </p:grpSpPr>
        <p:cxnSp>
          <p:nvCxnSpPr>
            <p:cNvPr id="13" name="Straight Connector 12"/>
            <p:cNvCxnSpPr>
              <a:cxnSpLocks/>
            </p:cNvCxnSpPr>
            <p:nvPr/>
          </p:nvCxnSpPr>
          <p:spPr>
            <a:xfrm flipV="1">
              <a:off x="5165690" y="3766570"/>
              <a:ext cx="707510" cy="32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cxnSpLocks/>
            </p:cNvCxnSpPr>
            <p:nvPr/>
          </p:nvCxnSpPr>
          <p:spPr>
            <a:xfrm>
              <a:off x="5366990" y="1796017"/>
              <a:ext cx="152456" cy="19885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Arc 14"/>
            <p:cNvSpPr/>
            <p:nvPr/>
          </p:nvSpPr>
          <p:spPr>
            <a:xfrm rot="708583">
              <a:off x="3978613" y="1818911"/>
              <a:ext cx="1230002" cy="3489761"/>
            </a:xfrm>
            <a:prstGeom prst="arc">
              <a:avLst>
                <a:gd name="adj1" fmla="val 16200000"/>
                <a:gd name="adj2" fmla="val 24514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ym typeface="Arial" panose="020B0604020202020204" pitchFamily="34" charset="0"/>
              </a:endParaRPr>
            </a:p>
          </p:txBody>
        </p:sp>
        <p:sp>
          <p:nvSpPr>
            <p:cNvPr id="16" name="Arc 15"/>
            <p:cNvSpPr/>
            <p:nvPr/>
          </p:nvSpPr>
          <p:spPr>
            <a:xfrm rot="11183899">
              <a:off x="5714825" y="-184349"/>
              <a:ext cx="701589" cy="3941107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ym typeface="Arial" panose="020B0604020202020204" pitchFamily="34" charset="0"/>
              </a:endParaRPr>
            </a:p>
          </p:txBody>
        </p:sp>
        <p:cxnSp>
          <p:nvCxnSpPr>
            <p:cNvPr id="17" name="Straight Connector 16"/>
            <p:cNvCxnSpPr>
              <a:cxnSpLocks/>
              <a:stCxn id="15" idx="0"/>
              <a:endCxn id="16" idx="2"/>
            </p:cNvCxnSpPr>
            <p:nvPr/>
          </p:nvCxnSpPr>
          <p:spPr>
            <a:xfrm flipV="1">
              <a:off x="4940708" y="1745322"/>
              <a:ext cx="775597" cy="11120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Arrow Connector 17"/>
          <p:cNvCxnSpPr>
            <a:cxnSpLocks/>
            <a:endCxn id="27" idx="3"/>
          </p:cNvCxnSpPr>
          <p:nvPr/>
        </p:nvCxnSpPr>
        <p:spPr>
          <a:xfrm flipH="1" flipV="1">
            <a:off x="5307013" y="2428875"/>
            <a:ext cx="12700" cy="4333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</p:cNvCxnSpPr>
          <p:nvPr/>
        </p:nvCxnSpPr>
        <p:spPr>
          <a:xfrm flipV="1">
            <a:off x="5087938" y="2532063"/>
            <a:ext cx="36512" cy="29051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2"/>
          <p:cNvSpPr txBox="1">
            <a:spLocks noChangeArrowheads="1"/>
          </p:cNvSpPr>
          <p:nvPr/>
        </p:nvSpPr>
        <p:spPr bwMode="auto">
          <a:xfrm>
            <a:off x="5237163" y="2843213"/>
            <a:ext cx="460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  <a:cs typeface="Times New Roman" pitchFamily="18" charset="0"/>
              </a:rPr>
              <a:t>Q</a:t>
            </a: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5380038" y="2228850"/>
            <a:ext cx="460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22" name="Oval 21"/>
          <p:cNvSpPr/>
          <p:nvPr/>
        </p:nvSpPr>
        <p:spPr>
          <a:xfrm>
            <a:off x="6380163" y="2744788"/>
            <a:ext cx="111125" cy="11747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770563" y="2743200"/>
            <a:ext cx="111125" cy="11906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sp>
        <p:nvSpPr>
          <p:cNvPr id="24" name="TextBox 12"/>
          <p:cNvSpPr txBox="1">
            <a:spLocks noChangeArrowheads="1"/>
          </p:cNvSpPr>
          <p:nvPr/>
        </p:nvSpPr>
        <p:spPr bwMode="auto">
          <a:xfrm>
            <a:off x="3487738" y="2979738"/>
            <a:ext cx="460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25" name="TextBox 12"/>
          <p:cNvSpPr txBox="1">
            <a:spLocks noChangeArrowheads="1"/>
          </p:cNvSpPr>
          <p:nvPr/>
        </p:nvSpPr>
        <p:spPr bwMode="auto">
          <a:xfrm>
            <a:off x="6261100" y="2881313"/>
            <a:ext cx="460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  <a:cs typeface="Times New Roman" pitchFamily="18" charset="0"/>
              </a:rPr>
              <a:t>2F</a:t>
            </a:r>
          </a:p>
        </p:txBody>
      </p:sp>
      <p:sp>
        <p:nvSpPr>
          <p:cNvPr id="26" name="TextBox 133"/>
          <p:cNvSpPr txBox="1">
            <a:spLocks noChangeArrowheads="1"/>
          </p:cNvSpPr>
          <p:nvPr/>
        </p:nvSpPr>
        <p:spPr bwMode="auto">
          <a:xfrm>
            <a:off x="1195388" y="4076700"/>
            <a:ext cx="441483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200">
                <a:latin typeface="NikoshBAN" pitchFamily="2" charset="0"/>
                <a:cs typeface="NikoshBAN" pitchFamily="2" charset="0"/>
              </a:rPr>
              <a:t>অবস্থানঃ 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3200">
                <a:latin typeface="NikoshBAN" pitchFamily="2" charset="0"/>
                <a:cs typeface="NikoshBAN" pitchFamily="2" charset="0"/>
              </a:rPr>
              <a:t>ও 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altLang="en-US" sz="3200">
                <a:latin typeface="NikoshBAN" pitchFamily="2" charset="0"/>
                <a:cs typeface="NikoshBAN" pitchFamily="2" charset="0"/>
              </a:rPr>
              <a:t>এর মাঝে </a:t>
            </a:r>
          </a:p>
          <a:p>
            <a:r>
              <a:rPr lang="en-US" altLang="en-US" sz="3200">
                <a:latin typeface="NikoshBAN" pitchFamily="2" charset="0"/>
                <a:cs typeface="NikoshBAN" pitchFamily="2" charset="0"/>
              </a:rPr>
              <a:t>প্রকৃতিঃ অবাস্তব ও সোজা </a:t>
            </a:r>
          </a:p>
          <a:p>
            <a:r>
              <a:rPr lang="en-US" altLang="en-US" sz="3200">
                <a:latin typeface="NikoshBAN" pitchFamily="2" charset="0"/>
                <a:cs typeface="NikoshBAN" pitchFamily="2" charset="0"/>
              </a:rPr>
              <a:t>আকৃতিঃ খর্বিত </a:t>
            </a:r>
          </a:p>
        </p:txBody>
      </p:sp>
      <p:sp>
        <p:nvSpPr>
          <p:cNvPr id="27" name="TextBox 2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994057" y="2275678"/>
            <a:ext cx="313484" cy="307777"/>
          </a:xfrm>
          <a:prstGeom prst="rect">
            <a:avLst/>
          </a:prstGeom>
          <a:blipFill>
            <a:blip r:embed="rId2"/>
            <a:stretch>
              <a:fillRect l="-15385" r="-1923" b="-9804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 </a:t>
            </a:r>
          </a:p>
        </p:txBody>
      </p:sp>
      <p:sp>
        <p:nvSpPr>
          <p:cNvPr id="28" name="TextBox 2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914901" y="2824651"/>
            <a:ext cx="329129" cy="307777"/>
          </a:xfrm>
          <a:prstGeom prst="rect">
            <a:avLst/>
          </a:prstGeom>
          <a:blipFill>
            <a:blip r:embed="rId3"/>
            <a:stretch>
              <a:fillRect l="-22222" r="-1852" b="-29412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 </a:t>
            </a:r>
          </a:p>
        </p:txBody>
      </p:sp>
      <p:sp>
        <p:nvSpPr>
          <p:cNvPr id="29" name="TextBox 20"/>
          <p:cNvSpPr txBox="1">
            <a:spLocks noChangeArrowheads="1"/>
          </p:cNvSpPr>
          <p:nvPr/>
        </p:nvSpPr>
        <p:spPr bwMode="auto">
          <a:xfrm>
            <a:off x="4135438" y="2513013"/>
            <a:ext cx="46037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rot="10800000">
            <a:off x="4881519" y="2373299"/>
            <a:ext cx="267257" cy="463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/>
      <p:bldP spid="7" grpId="0"/>
      <p:bldP spid="20" grpId="0"/>
      <p:bldP spid="21" grpId="0"/>
      <p:bldP spid="22" grpId="0" animBg="1"/>
      <p:bldP spid="23" grpId="0" animBg="1"/>
      <p:bldP spid="24" grpId="0"/>
      <p:bldP spid="25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16583" y="411125"/>
            <a:ext cx="25887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86380" y="304801"/>
            <a:ext cx="1628043" cy="13602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34779" y="152401"/>
            <a:ext cx="1628043" cy="13602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9154" y="1997231"/>
            <a:ext cx="7375161" cy="4648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47783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3363"/>
    </mc:Choice>
    <mc:Fallback>
      <p:transition spd="slow" advTm="1336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363913" y="547688"/>
            <a:ext cx="3556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5400" dirty="0" err="1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alt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5400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altLang="en-US" sz="5400" dirty="0"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cxnSp>
        <p:nvCxnSpPr>
          <p:cNvPr id="3" name="Straight Connector 2"/>
          <p:cNvCxnSpPr>
            <a:cxnSpLocks/>
          </p:cNvCxnSpPr>
          <p:nvPr/>
        </p:nvCxnSpPr>
        <p:spPr>
          <a:xfrm>
            <a:off x="2994025" y="3544888"/>
            <a:ext cx="450215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4559300" y="2827338"/>
            <a:ext cx="1712913" cy="1947862"/>
            <a:chOff x="5149850" y="2851150"/>
            <a:chExt cx="1712914" cy="1947863"/>
          </a:xfrm>
        </p:grpSpPr>
        <p:sp>
          <p:nvSpPr>
            <p:cNvPr id="5" name="Arc 4"/>
            <p:cNvSpPr/>
            <p:nvPr/>
          </p:nvSpPr>
          <p:spPr>
            <a:xfrm rot="1296137">
              <a:off x="5149850" y="2851150"/>
              <a:ext cx="874714" cy="1947863"/>
            </a:xfrm>
            <a:prstGeom prst="arc">
              <a:avLst>
                <a:gd name="adj1" fmla="val 16200000"/>
                <a:gd name="adj2" fmla="val 1476320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ym typeface="Arial" panose="020B0604020202020204" pitchFamily="34" charset="0"/>
              </a:endParaRPr>
            </a:p>
          </p:txBody>
        </p:sp>
        <p:sp>
          <p:nvSpPr>
            <p:cNvPr id="6" name="Arc 5"/>
            <p:cNvSpPr/>
            <p:nvPr/>
          </p:nvSpPr>
          <p:spPr>
            <a:xfrm rot="14844391">
              <a:off x="5423694" y="3193256"/>
              <a:ext cx="1758951" cy="1119189"/>
            </a:xfrm>
            <a:prstGeom prst="arc">
              <a:avLst>
                <a:gd name="adj1" fmla="val 14891710"/>
                <a:gd name="adj2" fmla="val 0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ym typeface="Arial" panose="020B0604020202020204" pitchFamily="34" charset="0"/>
              </a:endParaRPr>
            </a:p>
          </p:txBody>
        </p:sp>
        <p:cxnSp>
          <p:nvCxnSpPr>
            <p:cNvPr id="7" name="Straight Connector 6"/>
            <p:cNvCxnSpPr>
              <a:cxnSpLocks/>
              <a:stCxn id="6" idx="2"/>
              <a:endCxn id="5" idx="2"/>
            </p:cNvCxnSpPr>
            <p:nvPr/>
          </p:nvCxnSpPr>
          <p:spPr>
            <a:xfrm flipH="1">
              <a:off x="5913438" y="2941637"/>
              <a:ext cx="52387" cy="122396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Oval 7"/>
          <p:cNvSpPr/>
          <p:nvPr/>
        </p:nvSpPr>
        <p:spPr>
          <a:xfrm>
            <a:off x="4533900" y="3468688"/>
            <a:ext cx="103188" cy="117475"/>
          </a:xfrm>
          <a:prstGeom prst="ellipse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244850" y="3467100"/>
            <a:ext cx="104775" cy="117475"/>
          </a:xfrm>
          <a:prstGeom prst="ellipse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>
          <a:xfrm flipV="1">
            <a:off x="3938588" y="3043238"/>
            <a:ext cx="0" cy="5016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2"/>
          <p:cNvSpPr txBox="1">
            <a:spLocks noChangeArrowheads="1"/>
          </p:cNvSpPr>
          <p:nvPr/>
        </p:nvSpPr>
        <p:spPr bwMode="auto">
          <a:xfrm>
            <a:off x="3178175" y="3603625"/>
            <a:ext cx="460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  <a:cs typeface="Times New Roman" pitchFamily="18" charset="0"/>
              </a:rPr>
              <a:t>2F</a:t>
            </a: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3841750" y="3533775"/>
            <a:ext cx="460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  <a:cs typeface="Times New Roman" pitchFamily="18" charset="0"/>
              </a:rPr>
              <a:t>Q</a:t>
            </a: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4330700" y="3562350"/>
            <a:ext cx="593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648075" y="2833688"/>
            <a:ext cx="6302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080000" y="3462338"/>
            <a:ext cx="487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438150" y="4291013"/>
            <a:ext cx="8397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200">
                <a:latin typeface="NikoshBAN" pitchFamily="2" charset="0"/>
                <a:cs typeface="NikoshBAN" pitchFamily="2" charset="0"/>
              </a:rPr>
              <a:t>প্রশ্নঃ চিত্রে 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PQ </a:t>
            </a:r>
            <a:r>
              <a:rPr lang="en-US" altLang="en-US" sz="3200">
                <a:latin typeface="NikoshBAN" pitchFamily="2" charset="0"/>
                <a:cs typeface="NikoshBAN" pitchFamily="2" charset="0"/>
              </a:rPr>
              <a:t>লক্ষ্যবস্তুর বিম্বের চিত্র অংকন করে বর্ণনা কর।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Connector 49"/>
          <p:cNvCxnSpPr>
            <a:cxnSpLocks/>
          </p:cNvCxnSpPr>
          <p:nvPr/>
        </p:nvCxnSpPr>
        <p:spPr>
          <a:xfrm>
            <a:off x="2481263" y="2844800"/>
            <a:ext cx="450215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cxnSpLocks/>
          </p:cNvCxnSpPr>
          <p:nvPr/>
        </p:nvCxnSpPr>
        <p:spPr>
          <a:xfrm>
            <a:off x="4964113" y="2501900"/>
            <a:ext cx="2884487" cy="139382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cxnSpLocks/>
          </p:cNvCxnSpPr>
          <p:nvPr/>
        </p:nvCxnSpPr>
        <p:spPr>
          <a:xfrm>
            <a:off x="3271838" y="1506538"/>
            <a:ext cx="3527425" cy="29083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cxnSpLocks/>
            <a:stCxn id="67" idx="0"/>
          </p:cNvCxnSpPr>
          <p:nvPr/>
        </p:nvCxnSpPr>
        <p:spPr>
          <a:xfrm flipH="1" flipV="1">
            <a:off x="3240088" y="1443038"/>
            <a:ext cx="17462" cy="13874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2962275" y="2779713"/>
            <a:ext cx="104775" cy="11588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cxnSp>
        <p:nvCxnSpPr>
          <p:cNvPr id="55" name="Straight Arrow Connector 54"/>
          <p:cNvCxnSpPr>
            <a:cxnSpLocks/>
          </p:cNvCxnSpPr>
          <p:nvPr/>
        </p:nvCxnSpPr>
        <p:spPr>
          <a:xfrm>
            <a:off x="3897313" y="2025650"/>
            <a:ext cx="239712" cy="20161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6507163" y="2794000"/>
            <a:ext cx="146050" cy="6826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sp>
        <p:nvSpPr>
          <p:cNvPr id="57" name="TextBox 12"/>
          <p:cNvSpPr txBox="1">
            <a:spLocks noChangeArrowheads="1"/>
          </p:cNvSpPr>
          <p:nvPr/>
        </p:nvSpPr>
        <p:spPr bwMode="auto">
          <a:xfrm>
            <a:off x="6510338" y="2403475"/>
            <a:ext cx="4587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2F</a:t>
            </a:r>
          </a:p>
        </p:txBody>
      </p:sp>
      <p:sp>
        <p:nvSpPr>
          <p:cNvPr id="58" name="TextBox 12"/>
          <p:cNvSpPr txBox="1">
            <a:spLocks noChangeArrowheads="1"/>
          </p:cNvSpPr>
          <p:nvPr/>
        </p:nvSpPr>
        <p:spPr bwMode="auto">
          <a:xfrm>
            <a:off x="5730875" y="2543175"/>
            <a:ext cx="5000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59" name="TextBox 12"/>
          <p:cNvSpPr txBox="1">
            <a:spLocks noChangeArrowheads="1"/>
          </p:cNvSpPr>
          <p:nvPr/>
        </p:nvSpPr>
        <p:spPr bwMode="auto">
          <a:xfrm>
            <a:off x="4191000" y="2806700"/>
            <a:ext cx="4587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  <a:cs typeface="Times New Roman" pitchFamily="18" charset="0"/>
              </a:rPr>
              <a:t>Q</a:t>
            </a:r>
          </a:p>
        </p:txBody>
      </p:sp>
      <p:grpSp>
        <p:nvGrpSpPr>
          <p:cNvPr id="60" name="Group 19"/>
          <p:cNvGrpSpPr>
            <a:grpSpLocks/>
          </p:cNvGrpSpPr>
          <p:nvPr/>
        </p:nvGrpSpPr>
        <p:grpSpPr bwMode="auto">
          <a:xfrm>
            <a:off x="4149725" y="2090738"/>
            <a:ext cx="1709738" cy="1920875"/>
            <a:chOff x="5149850" y="2851150"/>
            <a:chExt cx="1712913" cy="1947863"/>
          </a:xfrm>
        </p:grpSpPr>
        <p:sp>
          <p:nvSpPr>
            <p:cNvPr id="61" name="Arc 60"/>
            <p:cNvSpPr/>
            <p:nvPr/>
          </p:nvSpPr>
          <p:spPr>
            <a:xfrm rot="1296137">
              <a:off x="5149850" y="2851150"/>
              <a:ext cx="874746" cy="1947863"/>
            </a:xfrm>
            <a:prstGeom prst="arc">
              <a:avLst>
                <a:gd name="adj1" fmla="val 16200000"/>
                <a:gd name="adj2" fmla="val 1476320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ym typeface="Arial" panose="020B0604020202020204" pitchFamily="34" charset="0"/>
              </a:endParaRPr>
            </a:p>
          </p:txBody>
        </p:sp>
        <p:sp>
          <p:nvSpPr>
            <p:cNvPr id="62" name="Arc 61"/>
            <p:cNvSpPr/>
            <p:nvPr/>
          </p:nvSpPr>
          <p:spPr>
            <a:xfrm rot="14844391">
              <a:off x="5423972" y="3192803"/>
              <a:ext cx="1757906" cy="1119675"/>
            </a:xfrm>
            <a:prstGeom prst="arc">
              <a:avLst>
                <a:gd name="adj1" fmla="val 14891710"/>
                <a:gd name="adj2" fmla="val 0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ym typeface="Arial" panose="020B0604020202020204" pitchFamily="34" charset="0"/>
              </a:endParaRPr>
            </a:p>
          </p:txBody>
        </p:sp>
        <p:cxnSp>
          <p:nvCxnSpPr>
            <p:cNvPr id="63" name="Straight Connector 62"/>
            <p:cNvCxnSpPr>
              <a:stCxn id="62" idx="2"/>
              <a:endCxn id="62" idx="0"/>
            </p:cNvCxnSpPr>
            <p:nvPr/>
          </p:nvCxnSpPr>
          <p:spPr>
            <a:xfrm flipH="1">
              <a:off x="5884637" y="2941299"/>
              <a:ext cx="81113" cy="122023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Oval 63"/>
          <p:cNvSpPr/>
          <p:nvPr/>
        </p:nvSpPr>
        <p:spPr>
          <a:xfrm>
            <a:off x="3843338" y="2765425"/>
            <a:ext cx="155575" cy="101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sp>
        <p:nvSpPr>
          <p:cNvPr id="65" name="TextBox 12"/>
          <p:cNvSpPr txBox="1">
            <a:spLocks noChangeArrowheads="1"/>
          </p:cNvSpPr>
          <p:nvPr/>
        </p:nvSpPr>
        <p:spPr bwMode="auto">
          <a:xfrm rot="11034108" flipV="1">
            <a:off x="3764951" y="2962734"/>
            <a:ext cx="5891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66" name="TextBox 12"/>
          <p:cNvSpPr txBox="1">
            <a:spLocks noChangeArrowheads="1"/>
          </p:cNvSpPr>
          <p:nvPr/>
        </p:nvSpPr>
        <p:spPr bwMode="auto">
          <a:xfrm>
            <a:off x="2451614" y="2963912"/>
            <a:ext cx="7667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2F</a:t>
            </a:r>
          </a:p>
        </p:txBody>
      </p:sp>
      <p:sp>
        <p:nvSpPr>
          <p:cNvPr id="67" name="TextBox 6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08576" y="2846258"/>
            <a:ext cx="534421" cy="40011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 </a:t>
            </a:r>
          </a:p>
        </p:txBody>
      </p:sp>
      <p:sp>
        <p:nvSpPr>
          <p:cNvPr id="68" name="TextBox 6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862156" y="1215288"/>
            <a:ext cx="565918" cy="400110"/>
          </a:xfrm>
          <a:prstGeom prst="rect">
            <a:avLst/>
          </a:prstGeom>
          <a:blipFill>
            <a:blip r:embed="rId3"/>
            <a:stretch>
              <a:fillRect b="-10606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 </a:t>
            </a:r>
          </a:p>
        </p:txBody>
      </p:sp>
      <p:sp>
        <p:nvSpPr>
          <p:cNvPr id="69" name="Oval 68"/>
          <p:cNvSpPr/>
          <p:nvPr/>
        </p:nvSpPr>
        <p:spPr>
          <a:xfrm>
            <a:off x="5689600" y="2776538"/>
            <a:ext cx="155575" cy="101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cxnSp>
        <p:nvCxnSpPr>
          <p:cNvPr id="70" name="Straight Arrow Connector 69"/>
          <p:cNvCxnSpPr>
            <a:cxnSpLocks/>
          </p:cNvCxnSpPr>
          <p:nvPr/>
        </p:nvCxnSpPr>
        <p:spPr>
          <a:xfrm flipH="1" flipV="1">
            <a:off x="4448175" y="2455863"/>
            <a:ext cx="0" cy="39846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3471863" y="2827338"/>
            <a:ext cx="241300" cy="1746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37"/>
          <p:cNvSpPr txBox="1">
            <a:spLocks noChangeArrowheads="1"/>
          </p:cNvSpPr>
          <p:nvPr/>
        </p:nvSpPr>
        <p:spPr bwMode="auto">
          <a:xfrm>
            <a:off x="1607552" y="4796448"/>
            <a:ext cx="56086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alt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বিম্বের</a:t>
            </a:r>
            <a:r>
              <a:rPr lang="en-US" alt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alt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alt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US" alt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alt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আকৃতি</a:t>
            </a:r>
            <a:r>
              <a:rPr lang="en-US" alt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alt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 </a:t>
            </a:r>
          </a:p>
        </p:txBody>
      </p:sp>
      <p:sp>
        <p:nvSpPr>
          <p:cNvPr id="73" name="TextBox 38"/>
          <p:cNvSpPr txBox="1">
            <a:spLocks noChangeArrowheads="1"/>
          </p:cNvSpPr>
          <p:nvPr/>
        </p:nvSpPr>
        <p:spPr bwMode="auto">
          <a:xfrm>
            <a:off x="4978400" y="863600"/>
            <a:ext cx="1835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4000">
                <a:latin typeface="NikoshBAN" pitchFamily="2" charset="0"/>
                <a:cs typeface="NikoshBAN" pitchFamily="2" charset="0"/>
              </a:rPr>
              <a:t>মূল্যায়ন 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4171950" y="2281238"/>
            <a:ext cx="5032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cxnSp>
        <p:nvCxnSpPr>
          <p:cNvPr id="75" name="Straight Connector 74"/>
          <p:cNvCxnSpPr>
            <a:cxnSpLocks/>
          </p:cNvCxnSpPr>
          <p:nvPr/>
        </p:nvCxnSpPr>
        <p:spPr>
          <a:xfrm flipH="1" flipV="1">
            <a:off x="3224213" y="1476375"/>
            <a:ext cx="1728787" cy="10128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31323" y="2489982"/>
            <a:ext cx="534572" cy="1406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57" grpId="0"/>
      <p:bldP spid="58" grpId="0"/>
      <p:bldP spid="59" grpId="0"/>
      <p:bldP spid="64" grpId="0" animBg="1"/>
      <p:bldP spid="65" grpId="0"/>
      <p:bldP spid="66" grpId="0"/>
      <p:bldP spid="69" grpId="0" animBg="1"/>
      <p:bldP spid="72" grpId="0"/>
      <p:bldP spid="73" grpId="0"/>
      <p:bldP spid="7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5163" y="325704"/>
            <a:ext cx="4209918" cy="92333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788" y="3997325"/>
            <a:ext cx="1192195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3600" dirty="0" err="1"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alt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600" dirty="0" err="1"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alt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600" dirty="0" err="1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alt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6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alt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600" dirty="0" err="1">
                <a:latin typeface="NikoshBAN" pitchFamily="2" charset="0"/>
                <a:cs typeface="NikoshBAN" pitchFamily="2" charset="0"/>
              </a:rPr>
              <a:t>লেন্স</a:t>
            </a:r>
            <a:r>
              <a:rPr lang="en-US" altLang="en-US" sz="3600" dirty="0">
                <a:latin typeface="NikoshBAN" pitchFamily="2" charset="0"/>
                <a:cs typeface="NikoshBAN" pitchFamily="2" charset="0"/>
              </a:rPr>
              <a:t> ? </a:t>
            </a:r>
            <a:r>
              <a:rPr lang="en-US" altLang="en-US" sz="36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alt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600" dirty="0" err="1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altLang="en-US" sz="3600" dirty="0">
                <a:latin typeface="NikoshBAN" pitchFamily="2" charset="0"/>
                <a:cs typeface="NikoshBAN" pitchFamily="2" charset="0"/>
              </a:rPr>
              <a:t> ,</a:t>
            </a:r>
            <a:r>
              <a:rPr lang="en-US" altLang="en-US" sz="3600" dirty="0" err="1"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US" altLang="en-US" sz="3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altLang="en-US" sz="3600" dirty="0" err="1">
                <a:latin typeface="NikoshBAN" pitchFamily="2" charset="0"/>
                <a:cs typeface="NikoshBAN" pitchFamily="2" charset="0"/>
              </a:rPr>
              <a:t>আকৃতি</a:t>
            </a:r>
            <a:r>
              <a:rPr lang="en-US" alt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600" dirty="0" err="1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alt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6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altLang="en-US" sz="3600" dirty="0">
                <a:latin typeface="NikoshBAN" pitchFamily="2" charset="0"/>
                <a:cs typeface="NikoshBAN" pitchFamily="2" charset="0"/>
              </a:rPr>
              <a:t>।  </a:t>
            </a: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 flipV="1">
            <a:off x="3924300" y="2814638"/>
            <a:ext cx="4846638" cy="63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5545138" y="2166938"/>
            <a:ext cx="1712912" cy="1947862"/>
            <a:chOff x="5149850" y="2851150"/>
            <a:chExt cx="1712913" cy="1947863"/>
          </a:xfrm>
        </p:grpSpPr>
        <p:sp>
          <p:nvSpPr>
            <p:cNvPr id="8" name="Arc 7"/>
            <p:cNvSpPr/>
            <p:nvPr/>
          </p:nvSpPr>
          <p:spPr>
            <a:xfrm rot="1296137">
              <a:off x="5149850" y="2851150"/>
              <a:ext cx="874713" cy="1947863"/>
            </a:xfrm>
            <a:prstGeom prst="arc">
              <a:avLst>
                <a:gd name="adj1" fmla="val 16200000"/>
                <a:gd name="adj2" fmla="val 1476320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ym typeface="Arial" panose="020B0604020202020204" pitchFamily="34" charset="0"/>
              </a:endParaRPr>
            </a:p>
          </p:txBody>
        </p:sp>
        <p:sp>
          <p:nvSpPr>
            <p:cNvPr id="9" name="Arc 8"/>
            <p:cNvSpPr/>
            <p:nvPr/>
          </p:nvSpPr>
          <p:spPr>
            <a:xfrm rot="14844391">
              <a:off x="5423694" y="3193256"/>
              <a:ext cx="1758951" cy="1119188"/>
            </a:xfrm>
            <a:prstGeom prst="arc">
              <a:avLst>
                <a:gd name="adj1" fmla="val 14891710"/>
                <a:gd name="adj2" fmla="val 0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ym typeface="Arial" panose="020B0604020202020204" pitchFamily="34" charset="0"/>
              </a:endParaRPr>
            </a:p>
          </p:txBody>
        </p:sp>
        <p:cxnSp>
          <p:nvCxnSpPr>
            <p:cNvPr id="10" name="Straight Connector 9"/>
            <p:cNvCxnSpPr>
              <a:stCxn id="9" idx="2"/>
              <a:endCxn id="9" idx="0"/>
            </p:cNvCxnSpPr>
            <p:nvPr/>
          </p:nvCxnSpPr>
          <p:spPr>
            <a:xfrm flipH="1">
              <a:off x="5884862" y="2941637"/>
              <a:ext cx="80963" cy="121920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Oval 10"/>
          <p:cNvSpPr/>
          <p:nvPr/>
        </p:nvSpPr>
        <p:spPr>
          <a:xfrm flipH="1" flipV="1">
            <a:off x="7431088" y="2765425"/>
            <a:ext cx="44450" cy="82550"/>
          </a:xfrm>
          <a:prstGeom prst="ellipse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 flipH="1" flipV="1">
            <a:off x="5446713" y="2767013"/>
            <a:ext cx="44450" cy="825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7329488" y="2921000"/>
            <a:ext cx="576262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14" name="TextBox 11"/>
          <p:cNvSpPr txBox="1">
            <a:spLocks noChangeArrowheads="1"/>
          </p:cNvSpPr>
          <p:nvPr/>
        </p:nvSpPr>
        <p:spPr bwMode="auto">
          <a:xfrm>
            <a:off x="5294313" y="2882900"/>
            <a:ext cx="595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15" name="TextBox 12"/>
          <p:cNvSpPr txBox="1">
            <a:spLocks noChangeArrowheads="1"/>
          </p:cNvSpPr>
          <p:nvPr/>
        </p:nvSpPr>
        <p:spPr bwMode="auto">
          <a:xfrm>
            <a:off x="4351338" y="2879725"/>
            <a:ext cx="460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2F</a:t>
            </a: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 flipH="1" flipV="1">
            <a:off x="3911600" y="2305050"/>
            <a:ext cx="22225" cy="52387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0"/>
          <p:cNvSpPr txBox="1">
            <a:spLocks noChangeArrowheads="1"/>
          </p:cNvSpPr>
          <p:nvPr/>
        </p:nvSpPr>
        <p:spPr bwMode="auto">
          <a:xfrm>
            <a:off x="3729038" y="2827338"/>
            <a:ext cx="441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</a:p>
        </p:txBody>
      </p:sp>
      <p:sp>
        <p:nvSpPr>
          <p:cNvPr id="18" name="TextBox 33"/>
          <p:cNvSpPr txBox="1">
            <a:spLocks noChangeArrowheads="1"/>
          </p:cNvSpPr>
          <p:nvPr/>
        </p:nvSpPr>
        <p:spPr bwMode="auto">
          <a:xfrm>
            <a:off x="5983288" y="3498850"/>
            <a:ext cx="10620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 dirty="0" err="1">
                <a:latin typeface="NikoshBAN" pitchFamily="2" charset="0"/>
                <a:cs typeface="NikoshBAN" pitchFamily="2" charset="0"/>
              </a:rPr>
              <a:t>লেন্স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 flipH="1" flipV="1">
            <a:off x="4516438" y="2749550"/>
            <a:ext cx="44450" cy="825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76501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7136"/>
    </mc:Choice>
    <mc:Fallback>
      <p:transition spd="slow" advTm="6713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11" grpId="0" animBg="1"/>
      <p:bldP spid="12" grpId="0" animBg="1"/>
      <p:bldP spid="13" grpId="0"/>
      <p:bldP spid="14" grpId="0"/>
      <p:bldP spid="15" grpId="0"/>
      <p:bldP spid="17" grpId="0"/>
      <p:bldP spid="18" grpId="0"/>
      <p:bldP spid="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02650" y="659569"/>
            <a:ext cx="5986714" cy="1569660"/>
          </a:xfrm>
          <a:prstGeom prst="rect">
            <a:avLst/>
          </a:prstGeom>
          <a:noFill/>
        </p:spPr>
        <p:txBody>
          <a:bodyPr wrap="square" rtlCol="0">
            <a:prstTxWarp prst="textTriangleInverted">
              <a:avLst/>
            </a:prstTxWarp>
            <a:spAutoFit/>
          </a:bodyPr>
          <a:lstStyle/>
          <a:p>
            <a:pPr algn="ctr"/>
            <a:r>
              <a:rPr lang="bn-IN" sz="9600" i="1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A785144-6A16-41DC-9488-6F301DEEA8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91936" y="1903751"/>
            <a:ext cx="7315200" cy="495424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661394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8029"/>
    </mc:Choice>
    <mc:Fallback>
      <p:transition spd="slow" advTm="80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6539" y="1290736"/>
            <a:ext cx="5186362" cy="241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636539" y="3959323"/>
            <a:ext cx="7045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n-IN" altLang="en-US" sz="3600" dirty="0">
                <a:latin typeface="NikoshBAN" pitchFamily="2" charset="0"/>
              </a:rPr>
              <a:t>উপরের চিত্র দেখে বুঝতে পারছ? </a:t>
            </a:r>
            <a:endParaRPr lang="en-US" altLang="en-US" sz="3600" dirty="0">
              <a:latin typeface="NikoshBAN" pitchFamily="2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37214" y="1290736"/>
            <a:ext cx="299402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128" y="2577550"/>
            <a:ext cx="7159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উত্তল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অবতল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লেন্সের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রশ্মি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885000" y="780538"/>
            <a:ext cx="26241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n-IN" altLang="en-US" sz="3600" dirty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alt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1508638" y="1752088"/>
            <a:ext cx="872490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n-IN" altLang="en-US" sz="3200" dirty="0">
                <a:latin typeface="NikoshBAN" pitchFamily="2" charset="0"/>
                <a:cs typeface="NikoshBAN" pitchFamily="2" charset="0"/>
              </a:rPr>
              <a:t>১।বিভিন্ন ধরনের উত্তল লেন্সের রশ্মি চিত্র অঙ্কন ও বর্ণনা করতে পারবে।</a:t>
            </a:r>
          </a:p>
          <a:p>
            <a:r>
              <a:rPr lang="bn-IN" altLang="en-US" sz="3200" dirty="0">
                <a:latin typeface="NikoshBAN" pitchFamily="2" charset="0"/>
                <a:cs typeface="NikoshBAN" pitchFamily="2" charset="0"/>
              </a:rPr>
              <a:t>২। প্রধান অক্ষের উপর লক্ষ্যবস্তুর বিভিন্ন অবস্থানের জন্যে প্রতিবিম্বের অবস্থান, প্রকৃতি ও আকৃতি ব্যাখ্যা করতে পারবে। </a:t>
            </a:r>
            <a:endParaRPr lang="en-US" alt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অবতল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লেন্সের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রশ্মি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অঙ্কন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আকৃতি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444811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30398"/>
    </mc:Choice>
    <mc:Fallback>
      <p:transition spd="slow" advTm="3039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>
            <a:cxnSpLocks/>
          </p:cNvCxnSpPr>
          <p:nvPr/>
        </p:nvCxnSpPr>
        <p:spPr>
          <a:xfrm flipV="1">
            <a:off x="1303704" y="2397125"/>
            <a:ext cx="5138738" cy="825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owchart: Sort 12"/>
          <p:cNvSpPr/>
          <p:nvPr/>
        </p:nvSpPr>
        <p:spPr>
          <a:xfrm>
            <a:off x="3964354" y="1919288"/>
            <a:ext cx="339725" cy="960437"/>
          </a:xfrm>
          <a:prstGeom prst="flowChartSor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925879" y="1919288"/>
            <a:ext cx="0" cy="5842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1303704" y="1903413"/>
            <a:ext cx="0" cy="53975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 flipV="1">
            <a:off x="1854567" y="1903413"/>
            <a:ext cx="0" cy="53975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</p:cNvCxnSpPr>
          <p:nvPr/>
        </p:nvCxnSpPr>
        <p:spPr>
          <a:xfrm flipV="1">
            <a:off x="2349867" y="1903413"/>
            <a:ext cx="0" cy="49371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cxnSpLocks/>
          </p:cNvCxnSpPr>
          <p:nvPr/>
        </p:nvCxnSpPr>
        <p:spPr>
          <a:xfrm flipV="1">
            <a:off x="2899142" y="1903413"/>
            <a:ext cx="0" cy="52546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</p:cNvCxnSpPr>
          <p:nvPr/>
        </p:nvCxnSpPr>
        <p:spPr>
          <a:xfrm flipV="1">
            <a:off x="3473817" y="1900238"/>
            <a:ext cx="0" cy="49688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  <a:stCxn id="13" idx="0"/>
            <a:endCxn id="13" idx="2"/>
          </p:cNvCxnSpPr>
          <p:nvPr/>
        </p:nvCxnSpPr>
        <p:spPr>
          <a:xfrm>
            <a:off x="4134217" y="1919288"/>
            <a:ext cx="0" cy="96043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 flipH="1" flipV="1">
            <a:off x="4786679" y="2301875"/>
            <a:ext cx="171450" cy="177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 flipH="1" flipV="1">
            <a:off x="5545504" y="2319338"/>
            <a:ext cx="171450" cy="177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sp>
        <p:nvSpPr>
          <p:cNvPr id="27" name="TextBox 34"/>
          <p:cNvSpPr txBox="1">
            <a:spLocks noChangeArrowheads="1"/>
          </p:cNvSpPr>
          <p:nvPr/>
        </p:nvSpPr>
        <p:spPr bwMode="auto">
          <a:xfrm>
            <a:off x="4786679" y="2473325"/>
            <a:ext cx="5667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28" name="TextBox 38"/>
          <p:cNvSpPr txBox="1">
            <a:spLocks noChangeArrowheads="1"/>
          </p:cNvSpPr>
          <p:nvPr/>
        </p:nvSpPr>
        <p:spPr bwMode="auto">
          <a:xfrm>
            <a:off x="5545504" y="2408238"/>
            <a:ext cx="896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2F</a:t>
            </a:r>
          </a:p>
        </p:txBody>
      </p:sp>
      <p:sp>
        <p:nvSpPr>
          <p:cNvPr id="29" name="TextBox 1"/>
          <p:cNvSpPr txBox="1">
            <a:spLocks noChangeArrowheads="1"/>
          </p:cNvSpPr>
          <p:nvPr/>
        </p:nvSpPr>
        <p:spPr bwMode="auto">
          <a:xfrm>
            <a:off x="3338879" y="2443163"/>
            <a:ext cx="434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30" name="TextBox 4"/>
          <p:cNvSpPr txBox="1">
            <a:spLocks noChangeArrowheads="1"/>
          </p:cNvSpPr>
          <p:nvPr/>
        </p:nvSpPr>
        <p:spPr bwMode="auto">
          <a:xfrm>
            <a:off x="1513254" y="2497138"/>
            <a:ext cx="854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2F</a:t>
            </a:r>
          </a:p>
        </p:txBody>
      </p:sp>
      <p:sp>
        <p:nvSpPr>
          <p:cNvPr id="31" name="TextBox 5"/>
          <p:cNvSpPr txBox="1">
            <a:spLocks noChangeArrowheads="1"/>
          </p:cNvSpPr>
          <p:nvPr/>
        </p:nvSpPr>
        <p:spPr bwMode="auto">
          <a:xfrm>
            <a:off x="794117" y="1438275"/>
            <a:ext cx="5095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2" name="TextBox 18"/>
          <p:cNvSpPr txBox="1">
            <a:spLocks noChangeArrowheads="1"/>
          </p:cNvSpPr>
          <p:nvPr/>
        </p:nvSpPr>
        <p:spPr bwMode="auto">
          <a:xfrm>
            <a:off x="1219567" y="1457325"/>
            <a:ext cx="5191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3" name="TextBox 19"/>
          <p:cNvSpPr txBox="1">
            <a:spLocks noChangeArrowheads="1"/>
          </p:cNvSpPr>
          <p:nvPr/>
        </p:nvSpPr>
        <p:spPr bwMode="auto">
          <a:xfrm>
            <a:off x="1738679" y="1457325"/>
            <a:ext cx="5095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4" name="TextBox 21"/>
          <p:cNvSpPr txBox="1">
            <a:spLocks noChangeArrowheads="1"/>
          </p:cNvSpPr>
          <p:nvPr/>
        </p:nvSpPr>
        <p:spPr bwMode="auto">
          <a:xfrm>
            <a:off x="2248267" y="1444625"/>
            <a:ext cx="5095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5" name="TextBox 22"/>
          <p:cNvSpPr txBox="1">
            <a:spLocks noChangeArrowheads="1"/>
          </p:cNvSpPr>
          <p:nvPr/>
        </p:nvSpPr>
        <p:spPr bwMode="auto">
          <a:xfrm>
            <a:off x="2757854" y="1522413"/>
            <a:ext cx="5095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36" name="TextBox 23"/>
          <p:cNvSpPr txBox="1">
            <a:spLocks noChangeArrowheads="1"/>
          </p:cNvSpPr>
          <p:nvPr/>
        </p:nvSpPr>
        <p:spPr bwMode="auto">
          <a:xfrm>
            <a:off x="3343642" y="1457325"/>
            <a:ext cx="5095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37" name="TextBox 8"/>
          <p:cNvSpPr txBox="1">
            <a:spLocks noChangeArrowheads="1"/>
          </p:cNvSpPr>
          <p:nvPr/>
        </p:nvSpPr>
        <p:spPr bwMode="auto">
          <a:xfrm>
            <a:off x="1530717" y="3133725"/>
            <a:ext cx="8191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200">
                <a:latin typeface="NikoshBAN" pitchFamily="2" charset="0"/>
              </a:rPr>
              <a:t>বস্তু </a:t>
            </a:r>
          </a:p>
        </p:txBody>
      </p:sp>
      <p:cxnSp>
        <p:nvCxnSpPr>
          <p:cNvPr id="38" name="Straight Arrow Connector 37"/>
          <p:cNvCxnSpPr>
            <a:cxnSpLocks/>
          </p:cNvCxnSpPr>
          <p:nvPr/>
        </p:nvCxnSpPr>
        <p:spPr>
          <a:xfrm>
            <a:off x="2316529" y="3478213"/>
            <a:ext cx="88423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1"/>
          <p:cNvSpPr txBox="1">
            <a:spLocks noChangeArrowheads="1"/>
          </p:cNvSpPr>
          <p:nvPr/>
        </p:nvSpPr>
        <p:spPr bwMode="auto">
          <a:xfrm>
            <a:off x="3403967" y="3165475"/>
            <a:ext cx="8302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n-IN" altLang="en-US" sz="2800">
                <a:latin typeface="NikoshBAN" pitchFamily="2" charset="0"/>
              </a:rPr>
              <a:t>বিম্ব </a:t>
            </a:r>
            <a:endParaRPr lang="en-US" altLang="en-US" sz="2800">
              <a:latin typeface="NikoshBAN" pitchFamily="2" charset="0"/>
            </a:endParaRPr>
          </a:p>
        </p:txBody>
      </p:sp>
      <p:sp>
        <p:nvSpPr>
          <p:cNvPr id="40" name="TextBox 32"/>
          <p:cNvSpPr txBox="1">
            <a:spLocks noChangeArrowheads="1"/>
          </p:cNvSpPr>
          <p:nvPr/>
        </p:nvSpPr>
        <p:spPr bwMode="auto">
          <a:xfrm>
            <a:off x="1697404" y="3606800"/>
            <a:ext cx="549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n-IN" altLang="en-US" sz="2800">
                <a:latin typeface="Times New Roman" pitchFamily="18" charset="0"/>
                <a:cs typeface="Times New Roman" pitchFamily="18" charset="0"/>
              </a:rPr>
              <a:t>1 </a:t>
            </a:r>
            <a:endParaRPr lang="en-US" altLang="en-US" sz="28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Straight Arrow Connector 40"/>
          <p:cNvCxnSpPr>
            <a:cxnSpLocks/>
          </p:cNvCxnSpPr>
          <p:nvPr/>
        </p:nvCxnSpPr>
        <p:spPr>
          <a:xfrm>
            <a:off x="2349867" y="3806825"/>
            <a:ext cx="81756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0"/>
          <p:cNvSpPr txBox="1">
            <a:spLocks noChangeArrowheads="1"/>
          </p:cNvSpPr>
          <p:nvPr/>
        </p:nvSpPr>
        <p:spPr bwMode="auto">
          <a:xfrm>
            <a:off x="3473817" y="3479800"/>
            <a:ext cx="6604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n-IN" altLang="en-US" sz="2800">
                <a:latin typeface="Times New Roman" pitchFamily="18" charset="0"/>
                <a:cs typeface="Times New Roman" pitchFamily="18" charset="0"/>
              </a:rPr>
              <a:t>5</a:t>
            </a:r>
            <a:endParaRPr lang="en-US" alt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1"/>
          <p:cNvSpPr txBox="1">
            <a:spLocks noChangeArrowheads="1"/>
          </p:cNvSpPr>
          <p:nvPr/>
        </p:nvSpPr>
        <p:spPr bwMode="auto">
          <a:xfrm>
            <a:off x="1698992" y="4002088"/>
            <a:ext cx="511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n-IN" altLang="en-US" sz="2800"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en-US" sz="28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Straight Arrow Connector 43"/>
          <p:cNvCxnSpPr>
            <a:cxnSpLocks/>
          </p:cNvCxnSpPr>
          <p:nvPr/>
        </p:nvCxnSpPr>
        <p:spPr>
          <a:xfrm>
            <a:off x="2349867" y="4130675"/>
            <a:ext cx="8509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8"/>
          <p:cNvSpPr txBox="1">
            <a:spLocks noChangeArrowheads="1"/>
          </p:cNvSpPr>
          <p:nvPr/>
        </p:nvSpPr>
        <p:spPr bwMode="auto">
          <a:xfrm>
            <a:off x="3445242" y="3806825"/>
            <a:ext cx="815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n-IN" altLang="en-US" sz="2800">
                <a:latin typeface="Times New Roman" pitchFamily="18" charset="0"/>
                <a:cs typeface="Times New Roman" pitchFamily="18" charset="0"/>
              </a:rPr>
              <a:t>4</a:t>
            </a:r>
            <a:endParaRPr lang="en-US" alt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9"/>
          <p:cNvSpPr txBox="1">
            <a:spLocks noChangeArrowheads="1"/>
          </p:cNvSpPr>
          <p:nvPr/>
        </p:nvSpPr>
        <p:spPr bwMode="auto">
          <a:xfrm>
            <a:off x="1724392" y="4367213"/>
            <a:ext cx="463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n-IN" altLang="en-US" sz="2800">
                <a:latin typeface="Times New Roman" pitchFamily="18" charset="0"/>
                <a:cs typeface="Times New Roman" pitchFamily="18" charset="0"/>
              </a:rPr>
              <a:t>3</a:t>
            </a:r>
            <a:endParaRPr lang="en-US" altLang="en-US" sz="28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Straight Arrow Connector 46"/>
          <p:cNvCxnSpPr>
            <a:cxnSpLocks/>
          </p:cNvCxnSpPr>
          <p:nvPr/>
        </p:nvCxnSpPr>
        <p:spPr>
          <a:xfrm>
            <a:off x="2316529" y="4525963"/>
            <a:ext cx="8509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52"/>
          <p:cNvSpPr txBox="1">
            <a:spLocks noChangeArrowheads="1"/>
          </p:cNvSpPr>
          <p:nvPr/>
        </p:nvSpPr>
        <p:spPr bwMode="auto">
          <a:xfrm>
            <a:off x="3418254" y="4264025"/>
            <a:ext cx="434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n-IN" altLang="en-US" sz="2800">
                <a:latin typeface="Times New Roman" pitchFamily="18" charset="0"/>
                <a:cs typeface="Times New Roman" pitchFamily="18" charset="0"/>
              </a:rPr>
              <a:t>3</a:t>
            </a:r>
            <a:endParaRPr lang="en-US" alt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55"/>
          <p:cNvSpPr txBox="1">
            <a:spLocks noChangeArrowheads="1"/>
          </p:cNvSpPr>
          <p:nvPr/>
        </p:nvSpPr>
        <p:spPr bwMode="auto">
          <a:xfrm>
            <a:off x="3324592" y="4662488"/>
            <a:ext cx="5794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n-IN" altLang="en-US" sz="2800"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en-US" sz="28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Straight Arrow Connector 49"/>
          <p:cNvCxnSpPr>
            <a:cxnSpLocks/>
          </p:cNvCxnSpPr>
          <p:nvPr/>
        </p:nvCxnSpPr>
        <p:spPr>
          <a:xfrm flipV="1">
            <a:off x="2349867" y="4891088"/>
            <a:ext cx="850900" cy="333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328705"/>
          <p:cNvSpPr txBox="1">
            <a:spLocks noChangeArrowheads="1"/>
          </p:cNvSpPr>
          <p:nvPr/>
        </p:nvSpPr>
        <p:spPr bwMode="auto">
          <a:xfrm>
            <a:off x="1724392" y="4981575"/>
            <a:ext cx="611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n-IN" altLang="en-US" sz="2800">
                <a:latin typeface="Times New Roman" pitchFamily="18" charset="0"/>
                <a:cs typeface="Times New Roman" pitchFamily="18" charset="0"/>
              </a:rPr>
              <a:t>5</a:t>
            </a:r>
            <a:endParaRPr lang="en-US" altLang="en-US" sz="28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Straight Arrow Connector 51"/>
          <p:cNvCxnSpPr>
            <a:cxnSpLocks/>
          </p:cNvCxnSpPr>
          <p:nvPr/>
        </p:nvCxnSpPr>
        <p:spPr>
          <a:xfrm>
            <a:off x="2349867" y="5233988"/>
            <a:ext cx="81756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328709"/>
          <p:cNvSpPr txBox="1">
            <a:spLocks noChangeArrowheads="1"/>
          </p:cNvSpPr>
          <p:nvPr/>
        </p:nvSpPr>
        <p:spPr bwMode="auto">
          <a:xfrm>
            <a:off x="3323004" y="4932363"/>
            <a:ext cx="530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n-IN" altLang="en-US" sz="2800">
                <a:latin typeface="Times New Roman" pitchFamily="18" charset="0"/>
                <a:cs typeface="Times New Roman" pitchFamily="18" charset="0"/>
              </a:rPr>
              <a:t>1</a:t>
            </a:r>
            <a:endParaRPr lang="en-US" alt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328710"/>
          <p:cNvSpPr txBox="1">
            <a:spLocks noChangeArrowheads="1"/>
          </p:cNvSpPr>
          <p:nvPr/>
        </p:nvSpPr>
        <p:spPr bwMode="auto">
          <a:xfrm>
            <a:off x="1738679" y="5243513"/>
            <a:ext cx="571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n-IN" altLang="en-US" sz="2800">
                <a:latin typeface="Times New Roman" pitchFamily="18" charset="0"/>
                <a:cs typeface="Times New Roman" pitchFamily="18" charset="0"/>
              </a:rPr>
              <a:t>6</a:t>
            </a:r>
            <a:endParaRPr lang="en-US" altLang="en-US" sz="28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5" name="Straight Arrow Connector 54"/>
          <p:cNvCxnSpPr>
            <a:cxnSpLocks/>
            <a:stCxn id="54" idx="3"/>
          </p:cNvCxnSpPr>
          <p:nvPr/>
        </p:nvCxnSpPr>
        <p:spPr>
          <a:xfrm>
            <a:off x="2310179" y="5505450"/>
            <a:ext cx="74136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328715"/>
          <p:cNvSpPr txBox="1">
            <a:spLocks noChangeArrowheads="1"/>
          </p:cNvSpPr>
          <p:nvPr/>
        </p:nvSpPr>
        <p:spPr bwMode="auto">
          <a:xfrm>
            <a:off x="3200767" y="5243513"/>
            <a:ext cx="22717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200">
                <a:latin typeface="NikoshBAN" pitchFamily="2" charset="0"/>
              </a:rPr>
              <a:t>বস্তুর দিকে </a:t>
            </a:r>
          </a:p>
        </p:txBody>
      </p:sp>
      <p:sp>
        <p:nvSpPr>
          <p:cNvPr id="57" name="TextBox 328716"/>
          <p:cNvSpPr txBox="1">
            <a:spLocks noChangeArrowheads="1"/>
          </p:cNvSpPr>
          <p:nvPr/>
        </p:nvSpPr>
        <p:spPr bwMode="auto">
          <a:xfrm>
            <a:off x="4080242" y="3084513"/>
            <a:ext cx="87788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= 6</a:t>
            </a:r>
          </a:p>
        </p:txBody>
      </p:sp>
      <p:sp>
        <p:nvSpPr>
          <p:cNvPr id="58" name="Oval 57"/>
          <p:cNvSpPr/>
          <p:nvPr/>
        </p:nvSpPr>
        <p:spPr>
          <a:xfrm flipH="1" flipV="1">
            <a:off x="3424604" y="2349500"/>
            <a:ext cx="171450" cy="177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sp>
        <p:nvSpPr>
          <p:cNvPr id="59" name="Oval 58"/>
          <p:cNvSpPr/>
          <p:nvPr/>
        </p:nvSpPr>
        <p:spPr>
          <a:xfrm flipH="1" flipV="1">
            <a:off x="1768842" y="2319338"/>
            <a:ext cx="171450" cy="177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sp>
        <p:nvSpPr>
          <p:cNvPr id="60" name="TextBox 1"/>
          <p:cNvSpPr txBox="1">
            <a:spLocks noChangeArrowheads="1"/>
          </p:cNvSpPr>
          <p:nvPr/>
        </p:nvSpPr>
        <p:spPr bwMode="auto">
          <a:xfrm>
            <a:off x="2116504" y="869950"/>
            <a:ext cx="22209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200">
                <a:latin typeface="NikoshBAN" pitchFamily="2" charset="0"/>
                <a:cs typeface="NikoshBAN" pitchFamily="2" charset="0"/>
              </a:rPr>
              <a:t>লেন্সের নিয়ম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067872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179"/>
    </mc:Choice>
    <mc:Fallback>
      <p:transition spd="slow" advTm="10179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3054155" y="898525"/>
            <a:ext cx="31321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200" dirty="0" err="1">
                <a:latin typeface="NikoshBAN" pitchFamily="2" charset="0"/>
              </a:rPr>
              <a:t>লক্ষ্যবস্তু</a:t>
            </a:r>
            <a:r>
              <a:rPr lang="en-US" altLang="en-US" sz="3200" dirty="0">
                <a:latin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</a:rPr>
              <a:t>অসীম</a:t>
            </a:r>
            <a:r>
              <a:rPr lang="en-US" altLang="en-US" sz="3200" dirty="0">
                <a:latin typeface="NikoshBAN" pitchFamily="2" charset="0"/>
              </a:rPr>
              <a:t> </a:t>
            </a:r>
          </a:p>
        </p:txBody>
      </p:sp>
      <p:cxnSp>
        <p:nvCxnSpPr>
          <p:cNvPr id="11" name="Straight Connector 10"/>
          <p:cNvCxnSpPr>
            <a:cxnSpLocks/>
          </p:cNvCxnSpPr>
          <p:nvPr/>
        </p:nvCxnSpPr>
        <p:spPr>
          <a:xfrm flipV="1">
            <a:off x="3624068" y="2563813"/>
            <a:ext cx="3641725" cy="1365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3466905" y="2178050"/>
            <a:ext cx="1841500" cy="3571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08405" y="2527300"/>
            <a:ext cx="1766888" cy="7889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3624068" y="1938338"/>
            <a:ext cx="1684337" cy="4524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256018" y="2355850"/>
            <a:ext cx="1874837" cy="12049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137080" y="2563813"/>
            <a:ext cx="0" cy="3587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cxnSpLocks/>
          </p:cNvCxnSpPr>
          <p:nvPr/>
        </p:nvCxnSpPr>
        <p:spPr>
          <a:xfrm>
            <a:off x="3924105" y="2279650"/>
            <a:ext cx="352425" cy="571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cxnSpLocks/>
          </p:cNvCxnSpPr>
          <p:nvPr/>
        </p:nvCxnSpPr>
        <p:spPr>
          <a:xfrm>
            <a:off x="3982843" y="2024063"/>
            <a:ext cx="482600" cy="15398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3"/>
          <p:cNvGrpSpPr>
            <a:grpSpLocks/>
          </p:cNvGrpSpPr>
          <p:nvPr/>
        </p:nvGrpSpPr>
        <p:grpSpPr bwMode="auto">
          <a:xfrm>
            <a:off x="4503543" y="1868488"/>
            <a:ext cx="1712912" cy="1946275"/>
            <a:chOff x="5149850" y="2851150"/>
            <a:chExt cx="1712913" cy="1947863"/>
          </a:xfrm>
        </p:grpSpPr>
        <p:sp>
          <p:nvSpPr>
            <p:cNvPr id="20" name="Arc 19"/>
            <p:cNvSpPr/>
            <p:nvPr/>
          </p:nvSpPr>
          <p:spPr>
            <a:xfrm rot="1296137">
              <a:off x="5149850" y="2851150"/>
              <a:ext cx="874713" cy="1947863"/>
            </a:xfrm>
            <a:prstGeom prst="arc">
              <a:avLst>
                <a:gd name="adj1" fmla="val 16200000"/>
                <a:gd name="adj2" fmla="val 147632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ym typeface="Arial" panose="020B0604020202020204" pitchFamily="34" charset="0"/>
              </a:endParaRPr>
            </a:p>
          </p:txBody>
        </p:sp>
        <p:sp>
          <p:nvSpPr>
            <p:cNvPr id="21" name="Arc 20"/>
            <p:cNvSpPr/>
            <p:nvPr/>
          </p:nvSpPr>
          <p:spPr>
            <a:xfrm rot="14844391">
              <a:off x="5423772" y="3193197"/>
              <a:ext cx="1758796" cy="1119188"/>
            </a:xfrm>
            <a:prstGeom prst="arc">
              <a:avLst>
                <a:gd name="adj1" fmla="val 14891710"/>
                <a:gd name="adj2" fmla="val 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ym typeface="Arial" panose="020B0604020202020204" pitchFamily="34" charset="0"/>
              </a:endParaRPr>
            </a:p>
          </p:txBody>
        </p:sp>
        <p:cxnSp>
          <p:nvCxnSpPr>
            <p:cNvPr id="22" name="Straight Connector 21"/>
            <p:cNvCxnSpPr>
              <a:stCxn id="21" idx="2"/>
              <a:endCxn id="21" idx="0"/>
            </p:cNvCxnSpPr>
            <p:nvPr/>
          </p:nvCxnSpPr>
          <p:spPr>
            <a:xfrm flipH="1">
              <a:off x="5884862" y="2941711"/>
              <a:ext cx="80963" cy="12186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1758145" y="4950338"/>
            <a:ext cx="32416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অবস্থানঃ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ফোকাসে</a:t>
            </a:r>
            <a:endParaRPr lang="en-US" alt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প্রকৃতিঃ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উল্টো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আকৃতিঃ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অত্যন্ত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খর্বিত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sp>
        <p:nvSpPr>
          <p:cNvPr id="24" name="TextBox 5"/>
          <p:cNvSpPr txBox="1">
            <a:spLocks noChangeArrowheads="1"/>
          </p:cNvSpPr>
          <p:nvPr/>
        </p:nvSpPr>
        <p:spPr bwMode="auto">
          <a:xfrm>
            <a:off x="5935468" y="2211388"/>
            <a:ext cx="4968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25" name="TextBox 10"/>
          <p:cNvSpPr txBox="1">
            <a:spLocks noChangeArrowheads="1"/>
          </p:cNvSpPr>
          <p:nvPr/>
        </p:nvSpPr>
        <p:spPr bwMode="auto">
          <a:xfrm>
            <a:off x="5938643" y="2824163"/>
            <a:ext cx="441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Q</a:t>
            </a:r>
          </a:p>
        </p:txBody>
      </p:sp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478303" y="3710011"/>
            <a:ext cx="1111347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অসীম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দূর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আলোক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রশ্মিগুচ্ছ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সমান্তরালভাবে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অক্ষের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আপতিত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প্রতিসরণের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পর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ফোকাস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তলে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মিলিত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65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3037"/>
    </mc:Choice>
    <mc:Fallback>
      <p:transition spd="slow" advTm="4303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4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>
            <a:cxnSpLocks/>
          </p:cNvCxnSpPr>
          <p:nvPr/>
        </p:nvCxnSpPr>
        <p:spPr>
          <a:xfrm>
            <a:off x="3544888" y="3565525"/>
            <a:ext cx="45021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13"/>
          <p:cNvGrpSpPr>
            <a:grpSpLocks/>
          </p:cNvGrpSpPr>
          <p:nvPr/>
        </p:nvGrpSpPr>
        <p:grpSpPr bwMode="auto">
          <a:xfrm>
            <a:off x="5151438" y="2751138"/>
            <a:ext cx="1712912" cy="1947862"/>
            <a:chOff x="5149850" y="2851150"/>
            <a:chExt cx="1712913" cy="1947863"/>
          </a:xfrm>
        </p:grpSpPr>
        <p:sp>
          <p:nvSpPr>
            <p:cNvPr id="29" name="Arc 28"/>
            <p:cNvSpPr/>
            <p:nvPr/>
          </p:nvSpPr>
          <p:spPr>
            <a:xfrm rot="1296137">
              <a:off x="5149850" y="2851150"/>
              <a:ext cx="874713" cy="1947863"/>
            </a:xfrm>
            <a:prstGeom prst="arc">
              <a:avLst>
                <a:gd name="adj1" fmla="val 16200000"/>
                <a:gd name="adj2" fmla="val 147632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ym typeface="Arial" panose="020B0604020202020204" pitchFamily="34" charset="0"/>
              </a:endParaRPr>
            </a:p>
          </p:txBody>
        </p:sp>
        <p:sp>
          <p:nvSpPr>
            <p:cNvPr id="30" name="Arc 29"/>
            <p:cNvSpPr/>
            <p:nvPr/>
          </p:nvSpPr>
          <p:spPr>
            <a:xfrm rot="14844391">
              <a:off x="5423694" y="3193256"/>
              <a:ext cx="1758951" cy="1119188"/>
            </a:xfrm>
            <a:prstGeom prst="arc">
              <a:avLst>
                <a:gd name="adj1" fmla="val 14891710"/>
                <a:gd name="adj2" fmla="val 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ym typeface="Arial" panose="020B0604020202020204" pitchFamily="34" charset="0"/>
              </a:endParaRPr>
            </a:p>
          </p:txBody>
        </p:sp>
        <p:cxnSp>
          <p:nvCxnSpPr>
            <p:cNvPr id="31" name="Straight Connector 30"/>
            <p:cNvCxnSpPr>
              <a:stCxn id="30" idx="2"/>
              <a:endCxn id="30" idx="0"/>
            </p:cNvCxnSpPr>
            <p:nvPr/>
          </p:nvCxnSpPr>
          <p:spPr>
            <a:xfrm flipH="1">
              <a:off x="5884862" y="2941637"/>
              <a:ext cx="80963" cy="121920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Oval 31"/>
          <p:cNvSpPr/>
          <p:nvPr/>
        </p:nvSpPr>
        <p:spPr>
          <a:xfrm flipH="1" flipV="1">
            <a:off x="7737475" y="3495675"/>
            <a:ext cx="44450" cy="825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 flipH="1" flipV="1">
            <a:off x="5067300" y="3511550"/>
            <a:ext cx="44450" cy="825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 flipH="1" flipV="1">
            <a:off x="4200525" y="3509963"/>
            <a:ext cx="46038" cy="825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sp>
        <p:nvSpPr>
          <p:cNvPr id="35" name="TextBox 10"/>
          <p:cNvSpPr txBox="1">
            <a:spLocks noChangeArrowheads="1"/>
          </p:cNvSpPr>
          <p:nvPr/>
        </p:nvSpPr>
        <p:spPr bwMode="auto">
          <a:xfrm>
            <a:off x="6688138" y="3592513"/>
            <a:ext cx="500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F</a:t>
            </a:r>
            <a:endParaRPr lang="en-US" altLang="en-US" dirty="0"/>
          </a:p>
        </p:txBody>
      </p:sp>
      <p:sp>
        <p:nvSpPr>
          <p:cNvPr id="36" name="TextBox 11"/>
          <p:cNvSpPr txBox="1">
            <a:spLocks noChangeArrowheads="1"/>
          </p:cNvSpPr>
          <p:nvPr/>
        </p:nvSpPr>
        <p:spPr bwMode="auto">
          <a:xfrm>
            <a:off x="4919663" y="3625850"/>
            <a:ext cx="5953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37" name="TextBox 12"/>
          <p:cNvSpPr txBox="1">
            <a:spLocks noChangeArrowheads="1"/>
          </p:cNvSpPr>
          <p:nvPr/>
        </p:nvSpPr>
        <p:spPr bwMode="auto">
          <a:xfrm>
            <a:off x="3981401" y="3617156"/>
            <a:ext cx="460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2F</a:t>
            </a:r>
          </a:p>
        </p:txBody>
      </p:sp>
      <p:cxnSp>
        <p:nvCxnSpPr>
          <p:cNvPr id="38" name="Straight Arrow Connector 37"/>
          <p:cNvCxnSpPr>
            <a:cxnSpLocks/>
          </p:cNvCxnSpPr>
          <p:nvPr/>
        </p:nvCxnSpPr>
        <p:spPr>
          <a:xfrm flipH="1" flipV="1">
            <a:off x="3532188" y="3100388"/>
            <a:ext cx="22225" cy="47307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cxnSpLocks/>
          </p:cNvCxnSpPr>
          <p:nvPr/>
        </p:nvCxnSpPr>
        <p:spPr>
          <a:xfrm flipV="1">
            <a:off x="3497263" y="3114675"/>
            <a:ext cx="2463800" cy="95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cxnSpLocks/>
          </p:cNvCxnSpPr>
          <p:nvPr/>
        </p:nvCxnSpPr>
        <p:spPr>
          <a:xfrm>
            <a:off x="5930900" y="3103563"/>
            <a:ext cx="2646363" cy="14097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cxnSpLocks/>
          </p:cNvCxnSpPr>
          <p:nvPr/>
        </p:nvCxnSpPr>
        <p:spPr>
          <a:xfrm>
            <a:off x="5875338" y="3540125"/>
            <a:ext cx="2955925" cy="7159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cxnSpLocks/>
          </p:cNvCxnSpPr>
          <p:nvPr/>
        </p:nvCxnSpPr>
        <p:spPr>
          <a:xfrm>
            <a:off x="7391400" y="3529013"/>
            <a:ext cx="0" cy="39052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5"/>
          <p:cNvSpPr txBox="1">
            <a:spLocks noChangeArrowheads="1"/>
          </p:cNvSpPr>
          <p:nvPr/>
        </p:nvSpPr>
        <p:spPr bwMode="auto">
          <a:xfrm>
            <a:off x="3327400" y="2789238"/>
            <a:ext cx="496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44" name="TextBox 10"/>
          <p:cNvSpPr txBox="1">
            <a:spLocks noChangeArrowheads="1"/>
          </p:cNvSpPr>
          <p:nvPr/>
        </p:nvSpPr>
        <p:spPr bwMode="auto">
          <a:xfrm>
            <a:off x="3349625" y="3571875"/>
            <a:ext cx="441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Q</a:t>
            </a:r>
          </a:p>
        </p:txBody>
      </p:sp>
      <p:sp>
        <p:nvSpPr>
          <p:cNvPr id="45" name="TextBox 5"/>
          <p:cNvSpPr txBox="1">
            <a:spLocks noChangeArrowheads="1"/>
          </p:cNvSpPr>
          <p:nvPr/>
        </p:nvSpPr>
        <p:spPr bwMode="auto">
          <a:xfrm>
            <a:off x="1205914" y="433632"/>
            <a:ext cx="344646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ল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ক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্ষ্যবস্তু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2F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বাইরে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: </a:t>
            </a:r>
          </a:p>
        </p:txBody>
      </p:sp>
      <p:sp>
        <p:nvSpPr>
          <p:cNvPr id="46" name="TextBox 10"/>
          <p:cNvSpPr txBox="1">
            <a:spLocks noChangeArrowheads="1"/>
          </p:cNvSpPr>
          <p:nvPr/>
        </p:nvSpPr>
        <p:spPr bwMode="auto">
          <a:xfrm>
            <a:off x="0" y="1127028"/>
            <a:ext cx="1200912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ল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ক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্ষ্যবস্তু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আগত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আলোক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র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শ্মি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অক্ষের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সমান্তরালে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আপতিত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প্র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ধ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া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ন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ফোকাস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।  ল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ক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্ষ্যবস্তু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র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শ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ম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ি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আলোক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বরাবর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 smtClean="0">
                <a:latin typeface="NikoshBAN" pitchFamily="2" charset="0"/>
                <a:cs typeface="NikoshBAN" pitchFamily="2" charset="0"/>
              </a:rPr>
              <a:t>প্রতিসরণের</a:t>
            </a:r>
            <a:r>
              <a:rPr lang="en-US" alt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alt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 smtClean="0">
                <a:latin typeface="NikoshBAN" pitchFamily="2" charset="0"/>
                <a:cs typeface="NikoshBAN" pitchFamily="2" charset="0"/>
              </a:rPr>
              <a:t>মিলিত</a:t>
            </a:r>
            <a:r>
              <a:rPr lang="en-US" alt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alt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alt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TextBox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7139614" y="3103418"/>
            <a:ext cx="595312" cy="400110"/>
          </a:xfrm>
          <a:prstGeom prst="rect">
            <a:avLst/>
          </a:prstGeom>
          <a:blipFill>
            <a:blip r:embed="rId3"/>
            <a:stretch>
              <a:fillRect b="-10606"/>
            </a:stretch>
          </a:blipFill>
          <a:ln>
            <a:noFill/>
          </a:ln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 </a:t>
            </a:r>
          </a:p>
        </p:txBody>
      </p:sp>
      <p:sp>
        <p:nvSpPr>
          <p:cNvPr id="48" name="TextBox 28"/>
          <p:cNvSpPr txBox="1">
            <a:spLocks noChangeArrowheads="1"/>
          </p:cNvSpPr>
          <p:nvPr/>
        </p:nvSpPr>
        <p:spPr bwMode="auto">
          <a:xfrm>
            <a:off x="480720" y="6075265"/>
            <a:ext cx="21558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আ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ক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ৃতিঃ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খর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ব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ি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ত 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246563" y="3090863"/>
            <a:ext cx="673100" cy="127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cxnSpLocks/>
          </p:cNvCxnSpPr>
          <p:nvPr/>
        </p:nvCxnSpPr>
        <p:spPr>
          <a:xfrm>
            <a:off x="4513263" y="3532188"/>
            <a:ext cx="241300" cy="174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cxnSpLocks/>
          </p:cNvCxnSpPr>
          <p:nvPr/>
        </p:nvCxnSpPr>
        <p:spPr>
          <a:xfrm>
            <a:off x="6284913" y="3290888"/>
            <a:ext cx="182562" cy="968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28"/>
          <p:cNvSpPr txBox="1">
            <a:spLocks noChangeArrowheads="1"/>
          </p:cNvSpPr>
          <p:nvPr/>
        </p:nvSpPr>
        <p:spPr bwMode="auto">
          <a:xfrm>
            <a:off x="540801" y="4548699"/>
            <a:ext cx="116512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3200" dirty="0" err="1" smtClean="0"/>
              <a:t>Q'</a:t>
            </a:r>
            <a:r>
              <a:rPr lang="en-US" altLang="en-US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alt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অক্ষের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অংকিত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2800" dirty="0" err="1"/>
              <a:t>P'Q‘লম্বই</a:t>
            </a:r>
            <a:r>
              <a:rPr lang="en-US" altLang="en-US" sz="2800" dirty="0"/>
              <a:t> PQ </a:t>
            </a:r>
            <a:r>
              <a:rPr lang="en-US" altLang="en-US" sz="2800" dirty="0" err="1"/>
              <a:t>এর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বিম্ব</a:t>
            </a:r>
            <a:r>
              <a:rPr lang="en-US" alt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altLang="en-US" sz="2800" dirty="0" smtClean="0"/>
              <a:t> </a:t>
            </a:r>
            <a:endParaRPr lang="en-US" altLang="en-US" sz="2800" dirty="0"/>
          </a:p>
          <a:p>
            <a:r>
              <a:rPr lang="en-US" altLang="en-US" sz="2800" dirty="0" err="1"/>
              <a:t>অবস্থান</a:t>
            </a:r>
            <a:r>
              <a:rPr lang="en-US" altLang="en-US" sz="2800" dirty="0"/>
              <a:t>: F ও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2F</a:t>
            </a:r>
            <a:r>
              <a:rPr lang="en-US" altLang="en-US" sz="2800" dirty="0"/>
              <a:t>  </a:t>
            </a:r>
          </a:p>
          <a:p>
            <a:r>
              <a:rPr lang="en-US" altLang="en-US" sz="2800" dirty="0" err="1"/>
              <a:t>প্রকৃতি</a:t>
            </a:r>
            <a:r>
              <a:rPr lang="en-US" altLang="en-US" sz="2800" dirty="0"/>
              <a:t>: </a:t>
            </a:r>
            <a:r>
              <a:rPr lang="en-US" altLang="en-US" sz="2800" dirty="0" err="1"/>
              <a:t>বাস্তব</a:t>
            </a:r>
            <a:r>
              <a:rPr lang="en-US" altLang="en-US" sz="2800" dirty="0"/>
              <a:t> ও </a:t>
            </a:r>
            <a:r>
              <a:rPr lang="en-US" altLang="en-US" sz="2800" dirty="0" err="1"/>
              <a:t>উল্টো</a:t>
            </a:r>
            <a:r>
              <a:rPr lang="en-US" altLang="en-US" sz="2800" dirty="0"/>
              <a:t> </a:t>
            </a:r>
            <a:endParaRPr lang="en-US" alt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3" name="Straight Connector 52"/>
          <p:cNvCxnSpPr>
            <a:cxnSpLocks/>
          </p:cNvCxnSpPr>
          <p:nvPr/>
        </p:nvCxnSpPr>
        <p:spPr>
          <a:xfrm>
            <a:off x="3517900" y="3182938"/>
            <a:ext cx="2393950" cy="3889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cxnSpLocks/>
          </p:cNvCxnSpPr>
          <p:nvPr/>
        </p:nvCxnSpPr>
        <p:spPr>
          <a:xfrm>
            <a:off x="4781550" y="3387725"/>
            <a:ext cx="312738" cy="412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118252" y="3882684"/>
            <a:ext cx="506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Arial"/>
                <a:cs typeface="Arial"/>
              </a:rPr>
              <a:t>'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12"/>
          <p:cNvSpPr txBox="1">
            <a:spLocks noChangeArrowheads="1"/>
          </p:cNvSpPr>
          <p:nvPr/>
        </p:nvSpPr>
        <p:spPr bwMode="auto">
          <a:xfrm>
            <a:off x="7524115" y="3572609"/>
            <a:ext cx="460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2F</a:t>
            </a:r>
          </a:p>
        </p:txBody>
      </p:sp>
      <p:sp>
        <p:nvSpPr>
          <p:cNvPr id="57" name="Oval 56"/>
          <p:cNvSpPr/>
          <p:nvPr/>
        </p:nvSpPr>
        <p:spPr>
          <a:xfrm>
            <a:off x="6766560" y="3474720"/>
            <a:ext cx="56271" cy="12660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928872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745"/>
    </mc:Choice>
    <mc:Fallback>
      <p:transition spd="slow" advTm="1174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/>
      <p:bldP spid="36" grpId="0"/>
      <p:bldP spid="37" grpId="0"/>
      <p:bldP spid="43" grpId="0"/>
      <p:bldP spid="44" grpId="0"/>
      <p:bldP spid="45" grpId="0"/>
      <p:bldP spid="48" grpId="0"/>
      <p:bldP spid="52" grpId="0"/>
      <p:bldP spid="55" grpId="0"/>
      <p:bldP spid="56" grpId="0"/>
      <p:bldP spid="57" grpId="0" animBg="1"/>
      <p:bldP spid="5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>
            <a:cxnSpLocks/>
          </p:cNvCxnSpPr>
          <p:nvPr/>
        </p:nvCxnSpPr>
        <p:spPr>
          <a:xfrm flipV="1">
            <a:off x="3575538" y="2933042"/>
            <a:ext cx="4802188" cy="158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182088" y="2134529"/>
            <a:ext cx="1712913" cy="1947863"/>
            <a:chOff x="5149850" y="2851150"/>
            <a:chExt cx="1712913" cy="1947863"/>
          </a:xfrm>
        </p:grpSpPr>
        <p:sp>
          <p:nvSpPr>
            <p:cNvPr id="4" name="Arc 3"/>
            <p:cNvSpPr/>
            <p:nvPr/>
          </p:nvSpPr>
          <p:spPr>
            <a:xfrm rot="1296137">
              <a:off x="5149850" y="2851150"/>
              <a:ext cx="874713" cy="1947863"/>
            </a:xfrm>
            <a:prstGeom prst="arc">
              <a:avLst>
                <a:gd name="adj1" fmla="val 16200000"/>
                <a:gd name="adj2" fmla="val 147632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ym typeface="Arial" panose="020B0604020202020204" pitchFamily="34" charset="0"/>
              </a:endParaRPr>
            </a:p>
          </p:txBody>
        </p:sp>
        <p:sp>
          <p:nvSpPr>
            <p:cNvPr id="5" name="Arc 4"/>
            <p:cNvSpPr/>
            <p:nvPr/>
          </p:nvSpPr>
          <p:spPr>
            <a:xfrm rot="14844391">
              <a:off x="5423694" y="3193256"/>
              <a:ext cx="1758950" cy="1119188"/>
            </a:xfrm>
            <a:prstGeom prst="arc">
              <a:avLst>
                <a:gd name="adj1" fmla="val 14891710"/>
                <a:gd name="adj2" fmla="val 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ym typeface="Arial" panose="020B0604020202020204" pitchFamily="34" charset="0"/>
              </a:endParaRPr>
            </a:p>
          </p:txBody>
        </p:sp>
        <p:cxnSp>
          <p:nvCxnSpPr>
            <p:cNvPr id="6" name="Straight Connector 5"/>
            <p:cNvCxnSpPr>
              <a:stCxn id="5" idx="2"/>
              <a:endCxn id="5" idx="0"/>
            </p:cNvCxnSpPr>
            <p:nvPr/>
          </p:nvCxnSpPr>
          <p:spPr>
            <a:xfrm flipH="1">
              <a:off x="5884863" y="2941638"/>
              <a:ext cx="80962" cy="1219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7639514" y="2936436"/>
            <a:ext cx="576262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2F</a:t>
            </a:r>
          </a:p>
        </p:txBody>
      </p:sp>
      <p:sp>
        <p:nvSpPr>
          <p:cNvPr id="8" name="TextBox 11"/>
          <p:cNvSpPr txBox="1">
            <a:spLocks noChangeArrowheads="1"/>
          </p:cNvSpPr>
          <p:nvPr/>
        </p:nvSpPr>
        <p:spPr bwMode="auto">
          <a:xfrm>
            <a:off x="4950313" y="3009242"/>
            <a:ext cx="595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3551505" y="2969726"/>
            <a:ext cx="460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2F</a:t>
            </a:r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 flipV="1">
            <a:off x="3618401" y="2456792"/>
            <a:ext cx="2386012" cy="190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cxnSpLocks/>
          </p:cNvCxnSpPr>
          <p:nvPr/>
        </p:nvCxnSpPr>
        <p:spPr>
          <a:xfrm>
            <a:off x="5940913" y="2453617"/>
            <a:ext cx="2646363" cy="14097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cxnSpLocks/>
          </p:cNvCxnSpPr>
          <p:nvPr/>
        </p:nvCxnSpPr>
        <p:spPr>
          <a:xfrm>
            <a:off x="5901226" y="3274354"/>
            <a:ext cx="2508250" cy="428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491401" y="2129767"/>
            <a:ext cx="4968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14" name="Oval 13"/>
          <p:cNvSpPr/>
          <p:nvPr/>
        </p:nvSpPr>
        <p:spPr>
          <a:xfrm>
            <a:off x="4950313" y="2891767"/>
            <a:ext cx="103188" cy="11747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cxnSp>
        <p:nvCxnSpPr>
          <p:cNvPr id="15" name="Straight Arrow Connector 14"/>
          <p:cNvCxnSpPr>
            <a:cxnSpLocks/>
          </p:cNvCxnSpPr>
          <p:nvPr/>
        </p:nvCxnSpPr>
        <p:spPr>
          <a:xfrm>
            <a:off x="7583976" y="2893354"/>
            <a:ext cx="0" cy="49847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3650151" y="2475842"/>
            <a:ext cx="2327275" cy="7905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27"/>
          <p:cNvSpPr txBox="1">
            <a:spLocks noChangeArrowheads="1"/>
          </p:cNvSpPr>
          <p:nvPr/>
        </p:nvSpPr>
        <p:spPr bwMode="auto">
          <a:xfrm>
            <a:off x="3121513" y="2856842"/>
            <a:ext cx="465749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Q</a:t>
            </a:r>
          </a:p>
        </p:txBody>
      </p:sp>
      <p:cxnSp>
        <p:nvCxnSpPr>
          <p:cNvPr id="18" name="Straight Arrow Connector 17"/>
          <p:cNvCxnSpPr>
            <a:cxnSpLocks/>
          </p:cNvCxnSpPr>
          <p:nvPr/>
        </p:nvCxnSpPr>
        <p:spPr>
          <a:xfrm>
            <a:off x="4515338" y="2458379"/>
            <a:ext cx="360363" cy="317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</p:cNvCxnSpPr>
          <p:nvPr/>
        </p:nvCxnSpPr>
        <p:spPr>
          <a:xfrm>
            <a:off x="4007999" y="2927132"/>
            <a:ext cx="369887" cy="158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6385413" y="2669517"/>
            <a:ext cx="292100" cy="18732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11"/>
          <p:cNvSpPr txBox="1">
            <a:spLocks noChangeArrowheads="1"/>
          </p:cNvSpPr>
          <p:nvPr/>
        </p:nvSpPr>
        <p:spPr bwMode="auto">
          <a:xfrm>
            <a:off x="6842613" y="2555217"/>
            <a:ext cx="595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22" name="TextBox 2"/>
          <p:cNvSpPr txBox="1">
            <a:spLocks noChangeArrowheads="1"/>
          </p:cNvSpPr>
          <p:nvPr/>
        </p:nvSpPr>
        <p:spPr bwMode="auto">
          <a:xfrm>
            <a:off x="2933260" y="377850"/>
            <a:ext cx="22494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600" dirty="0">
                <a:latin typeface="NikoshBAN" pitchFamily="2" charset="0"/>
                <a:cs typeface="NikoshBAN" pitchFamily="2" charset="0"/>
              </a:rPr>
              <a:t>ল</a:t>
            </a:r>
            <a:r>
              <a:rPr lang="as-IN" altLang="en-US" sz="3600" dirty="0">
                <a:latin typeface="NikoshBAN" pitchFamily="2" charset="0"/>
                <a:cs typeface="NikoshBAN" pitchFamily="2" charset="0"/>
              </a:rPr>
              <a:t>ক</a:t>
            </a:r>
            <a:r>
              <a:rPr lang="en-US" altLang="en-US" sz="3600" dirty="0" err="1">
                <a:latin typeface="NikoshBAN" pitchFamily="2" charset="0"/>
                <a:cs typeface="NikoshBAN" pitchFamily="2" charset="0"/>
              </a:rPr>
              <a:t>্ষ্যবস্তু</a:t>
            </a:r>
            <a:r>
              <a:rPr lang="en-US" alt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2F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    </a:t>
            </a:r>
          </a:p>
        </p:txBody>
      </p:sp>
      <p:sp>
        <p:nvSpPr>
          <p:cNvPr id="23" name="TextBox 29"/>
          <p:cNvSpPr txBox="1">
            <a:spLocks noChangeArrowheads="1"/>
          </p:cNvSpPr>
          <p:nvPr/>
        </p:nvSpPr>
        <p:spPr bwMode="auto">
          <a:xfrm>
            <a:off x="914401" y="1207429"/>
            <a:ext cx="10473226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ল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ক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্ষ্যবস্তু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আগত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আলোক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র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শ্মি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অক্ষের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সমান্তরালে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ল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ে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ন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স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ে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আপতিত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প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র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ত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ি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সরিত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হ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ও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য়ার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প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র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প্র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ধ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া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ন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ফোকাস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24" name="Oval 23"/>
          <p:cNvSpPr/>
          <p:nvPr/>
        </p:nvSpPr>
        <p:spPr>
          <a:xfrm>
            <a:off x="6866426" y="2893354"/>
            <a:ext cx="103187" cy="11747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 flipV="1">
            <a:off x="7472851" y="2863192"/>
            <a:ext cx="157162" cy="11112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ym typeface="Arial" panose="020B0604020202020204" pitchFamily="34" charset="0"/>
            </a:endParaRPr>
          </a:p>
        </p:txBody>
      </p:sp>
      <p:sp>
        <p:nvSpPr>
          <p:cNvPr id="26" name="TextBox 14"/>
          <p:cNvSpPr txBox="1">
            <a:spLocks noChangeArrowheads="1"/>
          </p:cNvSpPr>
          <p:nvPr/>
        </p:nvSpPr>
        <p:spPr bwMode="auto">
          <a:xfrm>
            <a:off x="1380026" y="3661704"/>
            <a:ext cx="651351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ল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ক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্ষ্যবস্তু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র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শ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ম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ি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প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র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ধান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ফোকাস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দ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ি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য়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ে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প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র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ধান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অক্ষের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অবস্থানঃ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2F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দ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ূ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র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ত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ব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ে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প্রক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ৃ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ত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ি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ঃ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ব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া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স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ত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ব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ও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altLang="en-US" sz="3200" dirty="0">
                <a:latin typeface="NikoshBAN" pitchFamily="2" charset="0"/>
                <a:cs typeface="NikoshBAN" pitchFamily="2" charset="0"/>
              </a:rPr>
              <a:t>উ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ল্টো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endParaRPr lang="en-US" alt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as-IN" altLang="en-US" sz="3200" dirty="0" smtClean="0">
                <a:latin typeface="NikoshBAN" pitchFamily="2" charset="0"/>
                <a:cs typeface="NikoshBAN" pitchFamily="2" charset="0"/>
              </a:rPr>
              <a:t>আ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কৃতিঃ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লক্ষ্যবস্তুর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dirty="0" err="1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27" name="TextBox 27"/>
          <p:cNvSpPr txBox="1">
            <a:spLocks noChangeArrowheads="1"/>
          </p:cNvSpPr>
          <p:nvPr/>
        </p:nvSpPr>
        <p:spPr bwMode="auto">
          <a:xfrm>
            <a:off x="7317276" y="2423454"/>
            <a:ext cx="5762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Q’</a:t>
            </a:r>
          </a:p>
        </p:txBody>
      </p:sp>
      <p:sp>
        <p:nvSpPr>
          <p:cNvPr id="28" name="TextBox 12"/>
          <p:cNvSpPr txBox="1">
            <a:spLocks noChangeArrowheads="1"/>
          </p:cNvSpPr>
          <p:nvPr/>
        </p:nvSpPr>
        <p:spPr bwMode="auto">
          <a:xfrm>
            <a:off x="7472851" y="3350554"/>
            <a:ext cx="4968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P’</a:t>
            </a:r>
          </a:p>
        </p:txBody>
      </p:sp>
      <p:cxnSp>
        <p:nvCxnSpPr>
          <p:cNvPr id="29" name="Straight Arrow Connector 28"/>
          <p:cNvCxnSpPr>
            <a:cxnSpLocks/>
          </p:cNvCxnSpPr>
          <p:nvPr/>
        </p:nvCxnSpPr>
        <p:spPr>
          <a:xfrm flipH="1" flipV="1">
            <a:off x="3607948" y="2467684"/>
            <a:ext cx="0" cy="43338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2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2" dur="20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3" grpId="0"/>
      <p:bldP spid="14" grpId="0" animBg="1"/>
      <p:bldP spid="17" grpId="0"/>
      <p:bldP spid="21" grpId="0"/>
      <p:bldP spid="22" grpId="0"/>
      <p:bldP spid="23" grpId="0"/>
      <p:bldP spid="24" grpId="0" animBg="1"/>
      <p:bldP spid="25" grpId="0" animBg="1"/>
      <p:bldP spid="27" grpId="0"/>
      <p:bldP spid="2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4|4.4|8.5|11.6|4.6|15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3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3|3.5|10.6|7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5|1.1|0.4|0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4.3|4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21|7|13.5|12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3.7|3.3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40866</TotalTime>
  <Words>1133</Words>
  <Application>Microsoft Office PowerPoint</Application>
  <PresentationFormat>Custom</PresentationFormat>
  <Paragraphs>209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Facet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Debdas</dc:creator>
  <cp:lastModifiedBy>Masud</cp:lastModifiedBy>
  <cp:revision>4346</cp:revision>
  <dcterms:created xsi:type="dcterms:W3CDTF">2015-11-14T15:10:43Z</dcterms:created>
  <dcterms:modified xsi:type="dcterms:W3CDTF">2021-01-24T11:04:04Z</dcterms:modified>
</cp:coreProperties>
</file>