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1C9-7244-43F3-9F21-841640F99B5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D2BC-6C8C-4939-AC97-60886724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1C9-7244-43F3-9F21-841640F99B5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D2BC-6C8C-4939-AC97-60886724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1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1C9-7244-43F3-9F21-841640F99B5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D2BC-6C8C-4939-AC97-60886724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1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1C9-7244-43F3-9F21-841640F99B5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D2BC-6C8C-4939-AC97-60886724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5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1C9-7244-43F3-9F21-841640F99B5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D2BC-6C8C-4939-AC97-60886724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4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1C9-7244-43F3-9F21-841640F99B5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D2BC-6C8C-4939-AC97-60886724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1C9-7244-43F3-9F21-841640F99B5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D2BC-6C8C-4939-AC97-60886724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4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1C9-7244-43F3-9F21-841640F99B5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D2BC-6C8C-4939-AC97-60886724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2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1C9-7244-43F3-9F21-841640F99B5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D2BC-6C8C-4939-AC97-60886724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4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1C9-7244-43F3-9F21-841640F99B5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D2BC-6C8C-4939-AC97-60886724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1C9-7244-43F3-9F21-841640F99B5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D2BC-6C8C-4939-AC97-60886724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875">
              <a:srgbClr val="CBE0F2"/>
            </a:gs>
            <a:gs pos="95750">
              <a:srgbClr val="C8DEF1"/>
            </a:gs>
            <a:gs pos="87062">
              <a:srgbClr val="C7DDF1"/>
            </a:gs>
            <a:gs pos="52000">
              <a:srgbClr val="00B0F0"/>
            </a:gs>
            <a:gs pos="0">
              <a:srgbClr val="C2DAE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F1C9-7244-43F3-9F21-841640F99B5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D2BC-6C8C-4939-AC97-60886724D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6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5458" y="296091"/>
            <a:ext cx="464820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9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977" y="1311754"/>
            <a:ext cx="4037729" cy="360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1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057" y="389708"/>
            <a:ext cx="5105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পর্ব- নেমাটোডা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Nematoda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1468" y="1304108"/>
            <a:ext cx="5105400" cy="4043065"/>
            <a:chOff x="3581400" y="1447800"/>
            <a:chExt cx="5105400" cy="4043065"/>
          </a:xfrm>
        </p:grpSpPr>
        <p:sp>
          <p:nvSpPr>
            <p:cNvPr id="4" name="TextBox 3"/>
            <p:cNvSpPr txBox="1"/>
            <p:nvPr/>
          </p:nvSpPr>
          <p:spPr>
            <a:xfrm>
              <a:off x="3733800" y="1447800"/>
              <a:ext cx="495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সাধারণ বৈশিষ্ট্য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81400" y="2209800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1.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দেহ নলাকার ও পুরু ত্বক দ্বারা আবৃত।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2895600"/>
              <a:ext cx="495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2.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পৌষ্টিক নালি সম্পূর্ণ, মুখ ও পায়ু ছিদ্র উপস্থিত।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1400" y="3657600"/>
              <a:ext cx="487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৩। শ্বসনতন্ত্র ও সংবহনতন্ত্র অনুপস্থিত।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4419600"/>
              <a:ext cx="403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৪। সাধারণত একলিঙ্গ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1400" y="5029200"/>
              <a:ext cx="441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৫। দেহ গহ্বর অনাবৃত ও প্রকৃত সিলোম নাই।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99160" y="4214353"/>
            <a:ext cx="1371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গোলকৃমি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Nemat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28" y="974483"/>
            <a:ext cx="3300743" cy="27116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37168" y="5733888"/>
            <a:ext cx="4419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গোলকৃমি, ফাইলেরিয়া কৃমি।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736487"/>
              </p:ext>
            </p:extLst>
          </p:nvPr>
        </p:nvGraphicFramePr>
        <p:xfrm>
          <a:off x="4933405" y="206610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18" name="Object 17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405" y="206610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80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1029" y="228600"/>
            <a:ext cx="43434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ematod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69" y="1558835"/>
            <a:ext cx="3648456" cy="2895600"/>
          </a:xfrm>
          <a:prstGeom prst="rect">
            <a:avLst/>
          </a:prstGeom>
        </p:spPr>
      </p:pic>
      <p:pic>
        <p:nvPicPr>
          <p:cNvPr id="4" name="Picture 3" descr="jacrit cri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338" y="998041"/>
            <a:ext cx="1881188" cy="4382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337" y="5231674"/>
            <a:ext cx="70104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প্রাণিটির দুইটি বৈশিষ্ট্যসহ পর্বের নাম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08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6274" y="278674"/>
            <a:ext cx="39624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4806" y="1252683"/>
            <a:ext cx="8229600" cy="1652584"/>
            <a:chOff x="228600" y="1371600"/>
            <a:chExt cx="8229600" cy="1416101"/>
          </a:xfrm>
        </p:grpSpPr>
        <p:pic>
          <p:nvPicPr>
            <p:cNvPr id="4" name="Picture 3" descr="Nematod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371600"/>
              <a:ext cx="1752600" cy="14161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38400" y="1524000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প্রাণীটিকে পরজীবী প্রাণী বলা হয় কেন? প্রাণিটি আমাদের কী ধরণের ক্ষতি করে?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4806" y="3050177"/>
            <a:ext cx="7772400" cy="1285875"/>
            <a:chOff x="228600" y="2971800"/>
            <a:chExt cx="7772400" cy="1285875"/>
          </a:xfrm>
        </p:grpSpPr>
        <p:pic>
          <p:nvPicPr>
            <p:cNvPr id="7" name="Picture 6" descr="Arthropod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971800"/>
              <a:ext cx="1634806" cy="12858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90800" y="3276600"/>
              <a:ext cx="541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প্রাণীটি আমাদের কী ধরণের উপকার করে?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4806" y="4548732"/>
            <a:ext cx="8229600" cy="1483988"/>
            <a:chOff x="152400" y="4572000"/>
            <a:chExt cx="8229600" cy="1483988"/>
          </a:xfrm>
        </p:grpSpPr>
        <p:pic>
          <p:nvPicPr>
            <p:cNvPr id="10" name="Picture 9" descr="porifera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4572000"/>
              <a:ext cx="1981200" cy="14839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67000" y="5105400"/>
              <a:ext cx="571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প্রদর্শিত প্রাণীটির দুইটি বৈশিষ্ট্য উল্লেখপূর্বক পর্বের নাম বল।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31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137" y="2579915"/>
            <a:ext cx="77724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 বই সংশ্লিষ্ট উদাহরণ বাদে তোমার পরিবেশ থেকে ৫টি অমেরুদণ্ডী প্রাণী সংগ্রহ করে তাদের প্রত্যেকটির ২টি করে  বৈশিষ্ট্যসহ নাম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2143" y="444137"/>
            <a:ext cx="36576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4691" y="426720"/>
            <a:ext cx="3429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08" y="1875090"/>
            <a:ext cx="3165565" cy="36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0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875">
              <a:srgbClr val="CBE0F2"/>
            </a:gs>
            <a:gs pos="95750">
              <a:srgbClr val="C8DEF1"/>
            </a:gs>
            <a:gs pos="87062">
              <a:srgbClr val="C7DDF1"/>
            </a:gs>
            <a:gs pos="4000">
              <a:srgbClr val="00B0F0"/>
            </a:gs>
            <a:gs pos="0">
              <a:srgbClr val="C2DAEF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57159" y="3330577"/>
            <a:ext cx="4114799" cy="320302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অষ্টম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প্রথম</a:t>
            </a:r>
          </a:p>
        </p:txBody>
      </p:sp>
      <p:pic>
        <p:nvPicPr>
          <p:cNvPr id="3" name="Picture 2" descr="Untitled1.png"/>
          <p:cNvPicPr>
            <a:picLocks noChangeAspect="1"/>
          </p:cNvPicPr>
          <p:nvPr/>
        </p:nvPicPr>
        <p:blipFill>
          <a:blip r:embed="rId2"/>
          <a:srcRect l="36389" t="18831" r="34722" b="12902"/>
          <a:stretch>
            <a:fillRect/>
          </a:stretch>
        </p:blipFill>
        <p:spPr>
          <a:xfrm>
            <a:off x="8673738" y="234542"/>
            <a:ext cx="2673531" cy="29784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902407" y="234542"/>
            <a:ext cx="2844800" cy="690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3660" y="2700252"/>
            <a:ext cx="317168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রোকসানা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পারভীন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কানাইয়া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দারুচ্ছুন্নাহ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গাজিপুর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08" y="115005"/>
            <a:ext cx="1757209" cy="23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6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matod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458"/>
            <a:ext cx="3547409" cy="2364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Mollus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378" y="1063508"/>
            <a:ext cx="3486178" cy="2071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rthropoda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525" y="966651"/>
            <a:ext cx="3596663" cy="2229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HING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995" y="3501705"/>
            <a:ext cx="4038600" cy="2071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92829" y="59902"/>
            <a:ext cx="70866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02" y="497306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চলন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02" y="401671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প্রাণীগুলোর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বৈশিষ্ট্য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02" y="5496281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ঘ প্রাণিগুলোর বসবাস জলে না স্থলে?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522" y="447932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খ প্রাণিগুলোর বসবাস জলে না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02" y="61339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অমেরুদণ্ডী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059" y="193918"/>
            <a:ext cx="984069" cy="77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75806" y="294067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1102" y="3237315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13806" y="563478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1791788" y="373868"/>
            <a:ext cx="7848600" cy="5210503"/>
            <a:chOff x="381000" y="1524000"/>
            <a:chExt cx="7848600" cy="5105400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1524000"/>
              <a:ext cx="7848600" cy="5105400"/>
              <a:chOff x="381000" y="1524000"/>
              <a:chExt cx="7848600" cy="5105400"/>
            </a:xfrm>
          </p:grpSpPr>
          <p:pic>
            <p:nvPicPr>
              <p:cNvPr id="5" name="Picture 4" descr="porifera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1000" y="1524000"/>
                <a:ext cx="2609850" cy="1676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6" name="Picture 5" descr="cnidaria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4200" y="1524000"/>
                <a:ext cx="2590800" cy="1676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7" name="Picture 6" descr="jacrit crimi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3860584" y="4140419"/>
                <a:ext cx="965638" cy="2743201"/>
              </a:xfrm>
              <a:prstGeom prst="rect">
                <a:avLst/>
              </a:prstGeom>
            </p:spPr>
          </p:pic>
          <p:pic>
            <p:nvPicPr>
              <p:cNvPr id="8" name="Picture 7" descr="Nematoda 2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9300" y="1524000"/>
                <a:ext cx="2400300" cy="1676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9" name="Picture 8" descr="Annelida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000" y="3352800"/>
                <a:ext cx="2600325" cy="16002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0" name="Picture 9" descr="Arthropoda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4200" y="3352799"/>
                <a:ext cx="2590800" cy="160020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" name="Picture 10" descr="Mollusca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91200" y="3352801"/>
                <a:ext cx="2438400" cy="16002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2" name="Picture 11" descr="Echinodermata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1000" y="5029200"/>
                <a:ext cx="2609850" cy="16002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4" name="Picture 3" descr="samodrik shasha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91200" y="5010150"/>
              <a:ext cx="2438400" cy="154305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431324" y="6035040"/>
            <a:ext cx="600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থেকে কি বুঝতে পারছো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7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812" y="1656806"/>
            <a:ext cx="6400800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অ্যানিম্যালিয়া জগত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পর্ব-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8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674" y="404948"/>
            <a:ext cx="4572000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354" y="2367975"/>
            <a:ext cx="8382000" cy="2062103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অ্যানিম্যালিয়া জগতের প্রথম ৪টি পর্ব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বর্ণনা করতে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প্রাণি জগতের পর্বগুলোর সাধারণ বৈশিষ্ট্য ব্যাখ্যা করতে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বৈশিষ্ট্যের ভিত্তিতে প্রাণীদেরকে শ্রেণিবিন্যাস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57899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537" y="224246"/>
            <a:ext cx="5486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পর্ব- পরিফেরা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Porifera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orifer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88" y="998632"/>
            <a:ext cx="3255390" cy="240424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444342" y="1162144"/>
            <a:ext cx="5486400" cy="2674093"/>
            <a:chOff x="3657600" y="1447800"/>
            <a:chExt cx="5486400" cy="2519065"/>
          </a:xfrm>
        </p:grpSpPr>
        <p:sp>
          <p:nvSpPr>
            <p:cNvPr id="5" name="TextBox 4"/>
            <p:cNvSpPr txBox="1"/>
            <p:nvPr/>
          </p:nvSpPr>
          <p:spPr>
            <a:xfrm>
              <a:off x="3733800" y="144780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সাধারণ বৈশিষ্ট্য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3800" y="2667000"/>
              <a:ext cx="518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২। এদের দেহ প্রাচীর অসংখ্য ছিদ্রযুক্ত।এই ছিদ্র পথে পানির সাথে অক্সিজেন ও খাদ্যবস্তু প্রবেশ করে।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33800" y="2209800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১। এরা সরলতম বহুকোষী প্রাণী।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35052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৩। এদের কোন পৃথক সুগঠিত কলা, অঙ্গ ও তন্ত্র ঠাকে না।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16337" y="4459671"/>
            <a:ext cx="4191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স্পনজিলা, স্কাইফা।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7283" y="3725091"/>
            <a:ext cx="1371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স্পনজিলা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280859"/>
              </p:ext>
            </p:extLst>
          </p:nvPr>
        </p:nvGraphicFramePr>
        <p:xfrm>
          <a:off x="4450360" y="1776007"/>
          <a:ext cx="914400" cy="792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17" name="Object 16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360" y="1776007"/>
                        <a:ext cx="914400" cy="792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2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54" y="1110343"/>
            <a:ext cx="3014056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6126" y="311331"/>
            <a:ext cx="4572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পর্ব- নিডারিয়া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Cnidaria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96743" y="1257187"/>
            <a:ext cx="5181600" cy="4201897"/>
            <a:chOff x="3962400" y="1382484"/>
            <a:chExt cx="5181600" cy="3991690"/>
          </a:xfrm>
        </p:grpSpPr>
        <p:sp>
          <p:nvSpPr>
            <p:cNvPr id="5" name="TextBox 4"/>
            <p:cNvSpPr txBox="1"/>
            <p:nvPr/>
          </p:nvSpPr>
          <p:spPr>
            <a:xfrm>
              <a:off x="4038600" y="1382484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সাধারণ বৈশিষ্ট্য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14800" y="2220684"/>
              <a:ext cx="472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১। দেহ দুটি ভ্রুণীয় কোষ স্তর দ্বারা গঠিত। দেহের বাইরের দিকের স্তরটি এক্টোডার্ম এবং ভেতরের স্তরটি এণ্ডোডার্ম।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2400" y="4543177"/>
              <a:ext cx="518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৩। এক্টোডার্মে নিডোব্লাস্ট নামক কোষ থাকে । এ কোষ শিকার ধরা ও আত্নরক্ষার কাজ করে।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3744684"/>
              <a:ext cx="495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২। এদের দেহ গহ্বরকে সিলেন্টেরন বলে। একাধারে পরিপাক ও সংবহনে অংশ নেয়।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434943" y="5776407"/>
            <a:ext cx="33528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স্পনজিলা,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হাইড্রা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7617" y="4322716"/>
            <a:ext cx="1371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হাইড্রা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585750"/>
              </p:ext>
            </p:extLst>
          </p:nvPr>
        </p:nvGraphicFramePr>
        <p:xfrm>
          <a:off x="4848497" y="1807960"/>
          <a:ext cx="951411" cy="103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18" name="Object 17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497" y="1807960"/>
                        <a:ext cx="951411" cy="1038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8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1828" y="289560"/>
            <a:ext cx="71628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পর্ব- প্লাটিহেলমিনথিস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Platyhelminthes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latyhelmenth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23" y="1145926"/>
            <a:ext cx="2667000" cy="194249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645728" y="1379259"/>
            <a:ext cx="5257800" cy="3845996"/>
            <a:chOff x="3581400" y="1447800"/>
            <a:chExt cx="5257800" cy="3738265"/>
          </a:xfrm>
        </p:grpSpPr>
        <p:sp>
          <p:nvSpPr>
            <p:cNvPr id="5" name="TextBox 4"/>
            <p:cNvSpPr txBox="1"/>
            <p:nvPr/>
          </p:nvSpPr>
          <p:spPr>
            <a:xfrm>
              <a:off x="3995058" y="144780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সাধারণ বৈশিষ্ট্য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3800" y="2133600"/>
              <a:ext cx="510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এদের দেহ চ্যাপ্টা, এরা উভলিঙ্গ ও অন্তঃপরজীবী।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3210580"/>
              <a:ext cx="419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৩।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দেহে চোষক ও আংটা থাকে।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90258" y="2667000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২। দেহ পুরু কিউটিকল দ্বারা আবৃত।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7600" y="3810000"/>
              <a:ext cx="510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৪। দেহে শিখা অঙ্গ নামে বিশেষ অঙ্গ থাকে, এগুলো রেচন অঙ্গ হিসাবে কাজ করে।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4724400"/>
              <a:ext cx="487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৫। পৌষ্টিকতন্ত্র অসম্পূর্ণ বা অনুপস্থিত।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645728" y="5652611"/>
            <a:ext cx="4191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উদাহরণঃ ফিতাকৃমি, যকৃত কৃমি।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804179"/>
              </p:ext>
            </p:extLst>
          </p:nvPr>
        </p:nvGraphicFramePr>
        <p:xfrm>
          <a:off x="4230188" y="368623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21" name="Object 20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188" y="3686231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86097" y="3360014"/>
            <a:ext cx="1371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ফিতাকৃমি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jacrit crim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706" y="4436864"/>
            <a:ext cx="897122" cy="21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457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2021-01-24T08:52:31Z</dcterms:created>
  <dcterms:modified xsi:type="dcterms:W3CDTF">2021-01-24T17:37:57Z</dcterms:modified>
</cp:coreProperties>
</file>