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93" r:id="rId2"/>
    <p:sldId id="290" r:id="rId3"/>
    <p:sldId id="295" r:id="rId4"/>
    <p:sldId id="294" r:id="rId5"/>
    <p:sldId id="296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70" r:id="rId15"/>
    <p:sldId id="271" r:id="rId16"/>
    <p:sldId id="29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5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77595-230C-4908-9EFB-699CBC5EDA5F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250875-6565-4620-88A6-C4B79FC0FE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1192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50875-6565-4620-88A6-C4B79FC0FED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61546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50875-6565-4620-88A6-C4B79FC0FED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9443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AD28BA-8BA9-4CED-9DD8-2A340E76CA4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19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E250875-6565-4620-88A6-C4B79FC0FED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1652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3186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39084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752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450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579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21843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52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395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5664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7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491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1A62BF-9F83-41E2-B8E6-2CE9FE0BA143}" type="datetimeFigureOut">
              <a:rPr lang="en-US" smtClean="0"/>
              <a:pPr/>
              <a:t>1/24/2021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F43BED-D4AD-4BA4-8554-A6351B285EA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010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asirimran.wordpress.com/2008/08/17/tulips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ickpik.com/pink-tulip-bulb-field-spring-flower-5869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3.jpeg"/><Relationship Id="rId7" Type="http://schemas.openxmlformats.org/officeDocument/2006/relationships/hyperlink" Target="https://creativecommons.org/licenses/by-nc-sa/3.0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flickr.com/photos/onasill/31270492078" TargetMode="External"/><Relationship Id="rId5" Type="http://schemas.openxmlformats.org/officeDocument/2006/relationships/image" Target="../media/image4.jpg"/><Relationship Id="rId10" Type="http://schemas.openxmlformats.org/officeDocument/2006/relationships/hyperlink" Target="https://creativecommons.org/licenses/by-sa/3.0/" TargetMode="External"/><Relationship Id="rId4" Type="http://schemas.openxmlformats.org/officeDocument/2006/relationships/image" Target="../media/image2.png"/><Relationship Id="rId9" Type="http://schemas.openxmlformats.org/officeDocument/2006/relationships/hyperlink" Target="https://zh.100ke.info/wiki/%E6%B2%99%E9%98%BF%E8%B4%BE%E6%8B%89%E5%8B%92%E5%9B%BD%E9%99%85%E6%9C%BA%E5%9C%B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C8A2A8-1C77-4622-B7BF-2CCCBD8E87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rgbClr val="0070C0"/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r>
              <a:rPr lang="en-US" sz="8800" b="1" dirty="0" err="1">
                <a:solidFill>
                  <a:srgbClr val="002060"/>
                </a:solidFill>
              </a:rPr>
              <a:t>স্বাগতম</a:t>
            </a:r>
            <a:r>
              <a:rPr lang="en-US" sz="8800" b="1" dirty="0">
                <a:solidFill>
                  <a:srgbClr val="002060"/>
                </a:solidFill>
              </a:rPr>
              <a:t> 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598E6FB-CB09-4518-B82B-46528F8328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457200" y="1417638"/>
            <a:ext cx="8229600" cy="5135562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8814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3427746" y="2645418"/>
            <a:ext cx="2286007" cy="1680495"/>
          </a:xfrm>
          <a:custGeom>
            <a:avLst/>
            <a:gdLst>
              <a:gd name="connsiteX0" fmla="*/ 0 w 2286007"/>
              <a:gd name="connsiteY0" fmla="*/ 840248 h 1680495"/>
              <a:gd name="connsiteX1" fmla="*/ 1143004 w 2286007"/>
              <a:gd name="connsiteY1" fmla="*/ 0 h 1680495"/>
              <a:gd name="connsiteX2" fmla="*/ 2286008 w 2286007"/>
              <a:gd name="connsiteY2" fmla="*/ 840248 h 1680495"/>
              <a:gd name="connsiteX3" fmla="*/ 1143004 w 2286007"/>
              <a:gd name="connsiteY3" fmla="*/ 1680496 h 1680495"/>
              <a:gd name="connsiteX4" fmla="*/ 0 w 2286007"/>
              <a:gd name="connsiteY4" fmla="*/ 840248 h 1680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86007" h="1680495">
                <a:moveTo>
                  <a:pt x="0" y="840248"/>
                </a:moveTo>
                <a:cubicBezTo>
                  <a:pt x="0" y="376192"/>
                  <a:pt x="511740" y="0"/>
                  <a:pt x="1143004" y="0"/>
                </a:cubicBezTo>
                <a:cubicBezTo>
                  <a:pt x="1774268" y="0"/>
                  <a:pt x="2286008" y="376192"/>
                  <a:pt x="2286008" y="840248"/>
                </a:cubicBezTo>
                <a:cubicBezTo>
                  <a:pt x="2286008" y="1304304"/>
                  <a:pt x="1774268" y="1680496"/>
                  <a:pt x="1143004" y="1680496"/>
                </a:cubicBezTo>
                <a:cubicBezTo>
                  <a:pt x="511740" y="1680496"/>
                  <a:pt x="0" y="1304304"/>
                  <a:pt x="0" y="840248"/>
                </a:cubicBezTo>
                <a:close/>
              </a:path>
            </a:pathLst>
          </a:cu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352558" tIns="263883" rIns="352558" bIns="263883" numCol="1" spcCol="1270" anchor="ctr" anchorCtr="0">
            <a:noAutofit/>
          </a:bodyPr>
          <a:lstStyle/>
          <a:p>
            <a:pPr lvl="0" algn="ctr" defTabSz="1244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 সংক্রান্ত বিভিন্ন রাশিসমূহ</a:t>
            </a:r>
            <a:endPara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Freeform 5"/>
          <p:cNvSpPr/>
          <p:nvPr/>
        </p:nvSpPr>
        <p:spPr>
          <a:xfrm rot="16200000">
            <a:off x="4235096" y="2293239"/>
            <a:ext cx="671307" cy="33050"/>
          </a:xfrm>
          <a:custGeom>
            <a:avLst/>
            <a:gdLst>
              <a:gd name="connsiteX0" fmla="*/ 0 w 671307"/>
              <a:gd name="connsiteY0" fmla="*/ 16525 h 33050"/>
              <a:gd name="connsiteX1" fmla="*/ 671307 w 671307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71307" h="33050">
                <a:moveTo>
                  <a:pt x="0" y="16525"/>
                </a:moveTo>
                <a:lnTo>
                  <a:pt x="671307" y="16525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31571" tIns="-257" rIns="331570" bIns="-25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7" name="Freeform 6"/>
          <p:cNvSpPr/>
          <p:nvPr/>
        </p:nvSpPr>
        <p:spPr>
          <a:xfrm>
            <a:off x="3815219" y="463050"/>
            <a:ext cx="1511060" cy="1511060"/>
          </a:xfrm>
          <a:custGeom>
            <a:avLst/>
            <a:gdLst>
              <a:gd name="connsiteX0" fmla="*/ 0 w 1511060"/>
              <a:gd name="connsiteY0" fmla="*/ 755530 h 1511060"/>
              <a:gd name="connsiteX1" fmla="*/ 755530 w 1511060"/>
              <a:gd name="connsiteY1" fmla="*/ 0 h 1511060"/>
              <a:gd name="connsiteX2" fmla="*/ 1511060 w 1511060"/>
              <a:gd name="connsiteY2" fmla="*/ 755530 h 1511060"/>
              <a:gd name="connsiteX3" fmla="*/ 755530 w 1511060"/>
              <a:gd name="connsiteY3" fmla="*/ 1511060 h 1511060"/>
              <a:gd name="connsiteX4" fmla="*/ 0 w 1511060"/>
              <a:gd name="connsiteY4" fmla="*/ 755530 h 151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060" h="1511060">
                <a:moveTo>
                  <a:pt x="0" y="755530"/>
                </a:moveTo>
                <a:cubicBezTo>
                  <a:pt x="0" y="338262"/>
                  <a:pt x="338262" y="0"/>
                  <a:pt x="755530" y="0"/>
                </a:cubicBezTo>
                <a:cubicBezTo>
                  <a:pt x="1172798" y="0"/>
                  <a:pt x="1511060" y="338262"/>
                  <a:pt x="1511060" y="755530"/>
                </a:cubicBezTo>
                <a:cubicBezTo>
                  <a:pt x="1511060" y="1172798"/>
                  <a:pt x="1172798" y="1511060"/>
                  <a:pt x="755530" y="1511060"/>
                </a:cubicBezTo>
                <a:cubicBezTo>
                  <a:pt x="338262" y="1511060"/>
                  <a:pt x="0" y="1172798"/>
                  <a:pt x="0" y="75553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36530" tIns="236530" rIns="236530" bIns="23653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সরণ</a:t>
            </a:r>
            <a:endPara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Freeform 7"/>
          <p:cNvSpPr/>
          <p:nvPr/>
        </p:nvSpPr>
        <p:spPr>
          <a:xfrm rot="19285714">
            <a:off x="5288656" y="2689018"/>
            <a:ext cx="520672" cy="33050"/>
          </a:xfrm>
          <a:custGeom>
            <a:avLst/>
            <a:gdLst>
              <a:gd name="connsiteX0" fmla="*/ 0 w 520672"/>
              <a:gd name="connsiteY0" fmla="*/ 16525 h 33050"/>
              <a:gd name="connsiteX1" fmla="*/ 520672 w 520672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672" h="33050">
                <a:moveTo>
                  <a:pt x="0" y="16525"/>
                </a:moveTo>
                <a:lnTo>
                  <a:pt x="520672" y="16525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019" tIns="3507" rIns="260019" bIns="3509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9" name="Freeform 8"/>
          <p:cNvSpPr/>
          <p:nvPr/>
        </p:nvSpPr>
        <p:spPr>
          <a:xfrm>
            <a:off x="5587698" y="1316631"/>
            <a:ext cx="1511060" cy="1511060"/>
          </a:xfrm>
          <a:custGeom>
            <a:avLst/>
            <a:gdLst>
              <a:gd name="connsiteX0" fmla="*/ 0 w 1511060"/>
              <a:gd name="connsiteY0" fmla="*/ 755530 h 1511060"/>
              <a:gd name="connsiteX1" fmla="*/ 755530 w 1511060"/>
              <a:gd name="connsiteY1" fmla="*/ 0 h 1511060"/>
              <a:gd name="connsiteX2" fmla="*/ 1511060 w 1511060"/>
              <a:gd name="connsiteY2" fmla="*/ 755530 h 1511060"/>
              <a:gd name="connsiteX3" fmla="*/ 755530 w 1511060"/>
              <a:gd name="connsiteY3" fmla="*/ 1511060 h 1511060"/>
              <a:gd name="connsiteX4" fmla="*/ 0 w 1511060"/>
              <a:gd name="connsiteY4" fmla="*/ 755530 h 151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060" h="1511060">
                <a:moveTo>
                  <a:pt x="0" y="755530"/>
                </a:moveTo>
                <a:cubicBezTo>
                  <a:pt x="0" y="338262"/>
                  <a:pt x="338262" y="0"/>
                  <a:pt x="755530" y="0"/>
                </a:cubicBezTo>
                <a:cubicBezTo>
                  <a:pt x="1172798" y="0"/>
                  <a:pt x="1511060" y="338262"/>
                  <a:pt x="1511060" y="755530"/>
                </a:cubicBezTo>
                <a:cubicBezTo>
                  <a:pt x="1511060" y="1172798"/>
                  <a:pt x="1172798" y="1511060"/>
                  <a:pt x="755530" y="1511060"/>
                </a:cubicBezTo>
                <a:cubicBezTo>
                  <a:pt x="338262" y="1511060"/>
                  <a:pt x="0" y="1172798"/>
                  <a:pt x="0" y="75553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36530" tIns="236530" rIns="236530" bIns="23653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দ্রুতি</a:t>
            </a:r>
            <a:endPara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Freeform 9"/>
          <p:cNvSpPr/>
          <p:nvPr/>
        </p:nvSpPr>
        <p:spPr>
          <a:xfrm rot="771429">
            <a:off x="5657436" y="3761892"/>
            <a:ext cx="391883" cy="33050"/>
          </a:xfrm>
          <a:custGeom>
            <a:avLst/>
            <a:gdLst>
              <a:gd name="connsiteX0" fmla="*/ 0 w 391883"/>
              <a:gd name="connsiteY0" fmla="*/ 16525 h 33050"/>
              <a:gd name="connsiteX1" fmla="*/ 391883 w 391883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1883" h="33050">
                <a:moveTo>
                  <a:pt x="0" y="16525"/>
                </a:moveTo>
                <a:lnTo>
                  <a:pt x="391883" y="16525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844" tIns="6727" rIns="198844" bIns="672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1" name="Freeform 10"/>
          <p:cNvSpPr/>
          <p:nvPr/>
        </p:nvSpPr>
        <p:spPr>
          <a:xfrm>
            <a:off x="6025464" y="3234609"/>
            <a:ext cx="1511060" cy="1511060"/>
          </a:xfrm>
          <a:custGeom>
            <a:avLst/>
            <a:gdLst>
              <a:gd name="connsiteX0" fmla="*/ 0 w 1511060"/>
              <a:gd name="connsiteY0" fmla="*/ 755530 h 1511060"/>
              <a:gd name="connsiteX1" fmla="*/ 755530 w 1511060"/>
              <a:gd name="connsiteY1" fmla="*/ 0 h 1511060"/>
              <a:gd name="connsiteX2" fmla="*/ 1511060 w 1511060"/>
              <a:gd name="connsiteY2" fmla="*/ 755530 h 1511060"/>
              <a:gd name="connsiteX3" fmla="*/ 755530 w 1511060"/>
              <a:gd name="connsiteY3" fmla="*/ 1511060 h 1511060"/>
              <a:gd name="connsiteX4" fmla="*/ 0 w 1511060"/>
              <a:gd name="connsiteY4" fmla="*/ 755530 h 151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060" h="1511060">
                <a:moveTo>
                  <a:pt x="0" y="755530"/>
                </a:moveTo>
                <a:cubicBezTo>
                  <a:pt x="0" y="338262"/>
                  <a:pt x="338262" y="0"/>
                  <a:pt x="755530" y="0"/>
                </a:cubicBezTo>
                <a:cubicBezTo>
                  <a:pt x="1172798" y="0"/>
                  <a:pt x="1511060" y="338262"/>
                  <a:pt x="1511060" y="755530"/>
                </a:cubicBezTo>
                <a:cubicBezTo>
                  <a:pt x="1511060" y="1172798"/>
                  <a:pt x="1172798" y="1511060"/>
                  <a:pt x="755530" y="1511060"/>
                </a:cubicBezTo>
                <a:cubicBezTo>
                  <a:pt x="338262" y="1511060"/>
                  <a:pt x="0" y="1172798"/>
                  <a:pt x="0" y="75553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36530" tIns="236530" rIns="236530" bIns="23653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</a:t>
            </a:r>
            <a:endPara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Freeform 11"/>
          <p:cNvSpPr/>
          <p:nvPr/>
        </p:nvSpPr>
        <p:spPr>
          <a:xfrm rot="3857143">
            <a:off x="4773184" y="4546111"/>
            <a:ext cx="632415" cy="33050"/>
          </a:xfrm>
          <a:custGeom>
            <a:avLst/>
            <a:gdLst>
              <a:gd name="connsiteX0" fmla="*/ 0 w 632415"/>
              <a:gd name="connsiteY0" fmla="*/ 16525 h 33050"/>
              <a:gd name="connsiteX1" fmla="*/ 632415 w 632415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2415" h="33050">
                <a:moveTo>
                  <a:pt x="0" y="16525"/>
                </a:moveTo>
                <a:lnTo>
                  <a:pt x="632415" y="16525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3097" tIns="715" rIns="313098" bIns="715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3" name="Freeform 12"/>
          <p:cNvSpPr/>
          <p:nvPr/>
        </p:nvSpPr>
        <p:spPr>
          <a:xfrm>
            <a:off x="4798871" y="4772709"/>
            <a:ext cx="1511060" cy="1511060"/>
          </a:xfrm>
          <a:custGeom>
            <a:avLst/>
            <a:gdLst>
              <a:gd name="connsiteX0" fmla="*/ 0 w 1511060"/>
              <a:gd name="connsiteY0" fmla="*/ 755530 h 1511060"/>
              <a:gd name="connsiteX1" fmla="*/ 755530 w 1511060"/>
              <a:gd name="connsiteY1" fmla="*/ 0 h 1511060"/>
              <a:gd name="connsiteX2" fmla="*/ 1511060 w 1511060"/>
              <a:gd name="connsiteY2" fmla="*/ 755530 h 1511060"/>
              <a:gd name="connsiteX3" fmla="*/ 755530 w 1511060"/>
              <a:gd name="connsiteY3" fmla="*/ 1511060 h 1511060"/>
              <a:gd name="connsiteX4" fmla="*/ 0 w 1511060"/>
              <a:gd name="connsiteY4" fmla="*/ 755530 h 151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060" h="1511060">
                <a:moveTo>
                  <a:pt x="0" y="755530"/>
                </a:moveTo>
                <a:cubicBezTo>
                  <a:pt x="0" y="338262"/>
                  <a:pt x="338262" y="0"/>
                  <a:pt x="755530" y="0"/>
                </a:cubicBezTo>
                <a:cubicBezTo>
                  <a:pt x="1172798" y="0"/>
                  <a:pt x="1511060" y="338262"/>
                  <a:pt x="1511060" y="755530"/>
                </a:cubicBezTo>
                <a:cubicBezTo>
                  <a:pt x="1511060" y="1172798"/>
                  <a:pt x="1172798" y="1511060"/>
                  <a:pt x="755530" y="1511060"/>
                </a:cubicBezTo>
                <a:cubicBezTo>
                  <a:pt x="338262" y="1511060"/>
                  <a:pt x="0" y="1172798"/>
                  <a:pt x="0" y="75553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36530" tIns="236530" rIns="236530" bIns="23653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সুষম ও অসম বেগ</a:t>
            </a:r>
            <a:endPara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Freeform 13"/>
          <p:cNvSpPr/>
          <p:nvPr/>
        </p:nvSpPr>
        <p:spPr>
          <a:xfrm rot="17742857">
            <a:off x="3735900" y="4546110"/>
            <a:ext cx="632416" cy="33051"/>
          </a:xfrm>
          <a:custGeom>
            <a:avLst/>
            <a:gdLst>
              <a:gd name="connsiteX0" fmla="*/ 0 w 632415"/>
              <a:gd name="connsiteY0" fmla="*/ 16525 h 33050"/>
              <a:gd name="connsiteX1" fmla="*/ 632415 w 632415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632415" h="33050">
                <a:moveTo>
                  <a:pt x="632415" y="16525"/>
                </a:moveTo>
                <a:lnTo>
                  <a:pt x="0" y="16525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13096" tIns="714" rIns="313099" bIns="716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5" name="Freeform 14"/>
          <p:cNvSpPr/>
          <p:nvPr/>
        </p:nvSpPr>
        <p:spPr>
          <a:xfrm>
            <a:off x="2831568" y="4772709"/>
            <a:ext cx="1511060" cy="1511060"/>
          </a:xfrm>
          <a:custGeom>
            <a:avLst/>
            <a:gdLst>
              <a:gd name="connsiteX0" fmla="*/ 0 w 1511060"/>
              <a:gd name="connsiteY0" fmla="*/ 755530 h 1511060"/>
              <a:gd name="connsiteX1" fmla="*/ 755530 w 1511060"/>
              <a:gd name="connsiteY1" fmla="*/ 0 h 1511060"/>
              <a:gd name="connsiteX2" fmla="*/ 1511060 w 1511060"/>
              <a:gd name="connsiteY2" fmla="*/ 755530 h 1511060"/>
              <a:gd name="connsiteX3" fmla="*/ 755530 w 1511060"/>
              <a:gd name="connsiteY3" fmla="*/ 1511060 h 1511060"/>
              <a:gd name="connsiteX4" fmla="*/ 0 w 1511060"/>
              <a:gd name="connsiteY4" fmla="*/ 755530 h 151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060" h="1511060">
                <a:moveTo>
                  <a:pt x="0" y="755530"/>
                </a:moveTo>
                <a:cubicBezTo>
                  <a:pt x="0" y="338262"/>
                  <a:pt x="338262" y="0"/>
                  <a:pt x="755530" y="0"/>
                </a:cubicBezTo>
                <a:cubicBezTo>
                  <a:pt x="1172798" y="0"/>
                  <a:pt x="1511060" y="338262"/>
                  <a:pt x="1511060" y="755530"/>
                </a:cubicBezTo>
                <a:cubicBezTo>
                  <a:pt x="1511060" y="1172798"/>
                  <a:pt x="1172798" y="1511060"/>
                  <a:pt x="755530" y="1511060"/>
                </a:cubicBezTo>
                <a:cubicBezTo>
                  <a:pt x="338262" y="1511060"/>
                  <a:pt x="0" y="1172798"/>
                  <a:pt x="0" y="75553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36530" tIns="236530" rIns="236530" bIns="23653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4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endPara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Freeform 15"/>
          <p:cNvSpPr/>
          <p:nvPr/>
        </p:nvSpPr>
        <p:spPr>
          <a:xfrm rot="20828571">
            <a:off x="3092179" y="3761891"/>
            <a:ext cx="391884" cy="33051"/>
          </a:xfrm>
          <a:custGeom>
            <a:avLst/>
            <a:gdLst>
              <a:gd name="connsiteX0" fmla="*/ 0 w 391883"/>
              <a:gd name="connsiteY0" fmla="*/ 16525 h 33050"/>
              <a:gd name="connsiteX1" fmla="*/ 391883 w 391883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391883" h="33050">
                <a:moveTo>
                  <a:pt x="391883" y="16525"/>
                </a:moveTo>
                <a:lnTo>
                  <a:pt x="0" y="16525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8844" tIns="6728" rIns="198845" bIns="672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7" name="Freeform 16"/>
          <p:cNvSpPr/>
          <p:nvPr/>
        </p:nvSpPr>
        <p:spPr>
          <a:xfrm>
            <a:off x="1604975" y="3234609"/>
            <a:ext cx="1511060" cy="1511060"/>
          </a:xfrm>
          <a:custGeom>
            <a:avLst/>
            <a:gdLst>
              <a:gd name="connsiteX0" fmla="*/ 0 w 1511060"/>
              <a:gd name="connsiteY0" fmla="*/ 755530 h 1511060"/>
              <a:gd name="connsiteX1" fmla="*/ 755530 w 1511060"/>
              <a:gd name="connsiteY1" fmla="*/ 0 h 1511060"/>
              <a:gd name="connsiteX2" fmla="*/ 1511060 w 1511060"/>
              <a:gd name="connsiteY2" fmla="*/ 755530 h 1511060"/>
              <a:gd name="connsiteX3" fmla="*/ 755530 w 1511060"/>
              <a:gd name="connsiteY3" fmla="*/ 1511060 h 1511060"/>
              <a:gd name="connsiteX4" fmla="*/ 0 w 1511060"/>
              <a:gd name="connsiteY4" fmla="*/ 755530 h 151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060" h="1511060">
                <a:moveTo>
                  <a:pt x="0" y="755530"/>
                </a:moveTo>
                <a:cubicBezTo>
                  <a:pt x="0" y="338262"/>
                  <a:pt x="338262" y="0"/>
                  <a:pt x="755530" y="0"/>
                </a:cubicBezTo>
                <a:cubicBezTo>
                  <a:pt x="1172798" y="0"/>
                  <a:pt x="1511060" y="338262"/>
                  <a:pt x="1511060" y="755530"/>
                </a:cubicBezTo>
                <a:cubicBezTo>
                  <a:pt x="1511060" y="1172798"/>
                  <a:pt x="1172798" y="1511060"/>
                  <a:pt x="755530" y="1511060"/>
                </a:cubicBezTo>
                <a:cubicBezTo>
                  <a:pt x="338262" y="1511060"/>
                  <a:pt x="0" y="1172798"/>
                  <a:pt x="0" y="75553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36530" tIns="236530" rIns="236530" bIns="23653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20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সমত্বরণ</a:t>
            </a:r>
            <a:endParaRPr lang="en-US" sz="20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Freeform 17"/>
          <p:cNvSpPr/>
          <p:nvPr/>
        </p:nvSpPr>
        <p:spPr>
          <a:xfrm rot="2314286">
            <a:off x="3332171" y="2689017"/>
            <a:ext cx="520673" cy="33051"/>
          </a:xfrm>
          <a:custGeom>
            <a:avLst/>
            <a:gdLst>
              <a:gd name="connsiteX0" fmla="*/ 0 w 520672"/>
              <a:gd name="connsiteY0" fmla="*/ 16525 h 33050"/>
              <a:gd name="connsiteX1" fmla="*/ 520672 w 520672"/>
              <a:gd name="connsiteY1" fmla="*/ 16525 h 33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20672" h="33050">
                <a:moveTo>
                  <a:pt x="520672" y="16525"/>
                </a:moveTo>
                <a:lnTo>
                  <a:pt x="0" y="16525"/>
                </a:lnTo>
              </a:path>
            </a:pathLst>
          </a:custGeom>
          <a:noFill/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60019" tIns="3509" rIns="260020" bIns="3508" numCol="1" spcCol="1270" anchor="ctr" anchorCtr="0">
            <a:noAutofit/>
          </a:bodyPr>
          <a:lstStyle/>
          <a:p>
            <a:pPr lvl="0" algn="ctr" defTabSz="2222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500" kern="1200"/>
          </a:p>
        </p:txBody>
      </p:sp>
      <p:sp>
        <p:nvSpPr>
          <p:cNvPr id="19" name="Freeform 18"/>
          <p:cNvSpPr/>
          <p:nvPr/>
        </p:nvSpPr>
        <p:spPr>
          <a:xfrm>
            <a:off x="2042741" y="1316631"/>
            <a:ext cx="1511060" cy="1511060"/>
          </a:xfrm>
          <a:custGeom>
            <a:avLst/>
            <a:gdLst>
              <a:gd name="connsiteX0" fmla="*/ 0 w 1511060"/>
              <a:gd name="connsiteY0" fmla="*/ 755530 h 1511060"/>
              <a:gd name="connsiteX1" fmla="*/ 755530 w 1511060"/>
              <a:gd name="connsiteY1" fmla="*/ 0 h 1511060"/>
              <a:gd name="connsiteX2" fmla="*/ 1511060 w 1511060"/>
              <a:gd name="connsiteY2" fmla="*/ 755530 h 1511060"/>
              <a:gd name="connsiteX3" fmla="*/ 755530 w 1511060"/>
              <a:gd name="connsiteY3" fmla="*/ 1511060 h 1511060"/>
              <a:gd name="connsiteX4" fmla="*/ 0 w 1511060"/>
              <a:gd name="connsiteY4" fmla="*/ 755530 h 15110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1060" h="1511060">
                <a:moveTo>
                  <a:pt x="0" y="755530"/>
                </a:moveTo>
                <a:cubicBezTo>
                  <a:pt x="0" y="338262"/>
                  <a:pt x="338262" y="0"/>
                  <a:pt x="755530" y="0"/>
                </a:cubicBezTo>
                <a:cubicBezTo>
                  <a:pt x="1172798" y="0"/>
                  <a:pt x="1511060" y="338262"/>
                  <a:pt x="1511060" y="755530"/>
                </a:cubicBezTo>
                <a:cubicBezTo>
                  <a:pt x="1511060" y="1172798"/>
                  <a:pt x="1172798" y="1511060"/>
                  <a:pt x="755530" y="1511060"/>
                </a:cubicBezTo>
                <a:cubicBezTo>
                  <a:pt x="338262" y="1511060"/>
                  <a:pt x="0" y="1172798"/>
                  <a:pt x="0" y="755530"/>
                </a:cubicBezTo>
                <a:close/>
              </a:path>
            </a:pathLst>
          </a:cu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spcFirstLastPara="0" vert="horz" wrap="square" lIns="236530" tIns="236530" rIns="236530" bIns="236530" numCol="1" spcCol="1270" anchor="ctr" anchorCtr="0">
            <a:noAutofit/>
          </a:bodyPr>
          <a:lstStyle/>
          <a:p>
            <a:pPr lvl="0" algn="ctr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1600" b="1" kern="1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অসমত্বরণ</a:t>
            </a:r>
            <a:endParaRPr lang="en-US" sz="2400" b="1" kern="1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28600" y="228600"/>
            <a:ext cx="8686800" cy="6324600"/>
          </a:xfrm>
          <a:prstGeom prst="rect">
            <a:avLst/>
          </a:prstGeom>
          <a:noFill/>
          <a:ln w="76200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460" y="2635090"/>
            <a:ext cx="2014220" cy="626270"/>
          </a:xfrm>
          <a:prstGeom prst="rect">
            <a:avLst/>
          </a:prstGeom>
        </p:spPr>
      </p:pic>
      <p:cxnSp>
        <p:nvCxnSpPr>
          <p:cNvPr id="27" name="Straight Connector 26"/>
          <p:cNvCxnSpPr/>
          <p:nvPr/>
        </p:nvCxnSpPr>
        <p:spPr>
          <a:xfrm>
            <a:off x="533400" y="2117360"/>
            <a:ext cx="533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029200" y="3576935"/>
            <a:ext cx="9144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12 m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655320" y="3368040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Time  1 second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609600" y="5288280"/>
            <a:ext cx="533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57200" y="4171295"/>
            <a:ext cx="2014220" cy="1056025"/>
            <a:chOff x="457200" y="2510135"/>
            <a:chExt cx="2014220" cy="1056025"/>
          </a:xfrm>
        </p:grpSpPr>
        <p:sp>
          <p:nvSpPr>
            <p:cNvPr id="37" name="TextBox 36"/>
            <p:cNvSpPr txBox="1"/>
            <p:nvPr/>
          </p:nvSpPr>
          <p:spPr>
            <a:xfrm>
              <a:off x="914400" y="2510135"/>
              <a:ext cx="147828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পূর্ব দিক</a:t>
              </a:r>
              <a:endParaRPr lang="en-US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939890"/>
              <a:ext cx="2014220" cy="626270"/>
            </a:xfrm>
            <a:prstGeom prst="rect">
              <a:avLst/>
            </a:prstGeom>
          </p:spPr>
        </p:pic>
      </p:grpSp>
      <p:sp>
        <p:nvSpPr>
          <p:cNvPr id="41" name="TextBox 40"/>
          <p:cNvSpPr txBox="1"/>
          <p:nvPr/>
        </p:nvSpPr>
        <p:spPr>
          <a:xfrm>
            <a:off x="685800" y="5421868"/>
            <a:ext cx="1752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B050"/>
                </a:solidFill>
              </a:rPr>
              <a:t>Time  1 second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4953000" y="5481935"/>
            <a:ext cx="9144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/>
              <a:t>12 m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5032622" y="2312132"/>
            <a:ext cx="914400" cy="46166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12 m</a:t>
            </a:r>
          </a:p>
        </p:txBody>
      </p:sp>
      <p:grpSp>
        <p:nvGrpSpPr>
          <p:cNvPr id="48" name="Group 47"/>
          <p:cNvGrpSpPr/>
          <p:nvPr/>
        </p:nvGrpSpPr>
        <p:grpSpPr>
          <a:xfrm>
            <a:off x="477129" y="847648"/>
            <a:ext cx="2024771" cy="1167997"/>
            <a:chOff x="446649" y="2398163"/>
            <a:chExt cx="2024771" cy="1167997"/>
          </a:xfrm>
        </p:grpSpPr>
        <p:sp>
          <p:nvSpPr>
            <p:cNvPr id="49" name="TextBox 48"/>
            <p:cNvSpPr txBox="1"/>
            <p:nvPr/>
          </p:nvSpPr>
          <p:spPr>
            <a:xfrm>
              <a:off x="446649" y="2398163"/>
              <a:ext cx="1395730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bn-BD" sz="2400" b="1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পূর্ব</a:t>
              </a:r>
              <a:r>
                <a:rPr lang="bn-BD" sz="2400" b="1" dirty="0">
                  <a:solidFill>
                    <a:schemeClr val="accent2"/>
                  </a:solidFill>
                  <a:latin typeface="NikoshBAN" pitchFamily="2" charset="0"/>
                  <a:cs typeface="NikoshBAN" pitchFamily="2" charset="0"/>
                </a:rPr>
                <a:t> দিক</a:t>
              </a:r>
              <a:endParaRPr lang="en-US" b="1" dirty="0">
                <a:solidFill>
                  <a:schemeClr val="accent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200" y="2939890"/>
              <a:ext cx="2014220" cy="626270"/>
            </a:xfrm>
            <a:prstGeom prst="rect">
              <a:avLst/>
            </a:prstGeom>
          </p:spPr>
        </p:pic>
      </p:grpSp>
      <p:cxnSp>
        <p:nvCxnSpPr>
          <p:cNvPr id="51" name="Straight Connector 50"/>
          <p:cNvCxnSpPr/>
          <p:nvPr/>
        </p:nvCxnSpPr>
        <p:spPr>
          <a:xfrm>
            <a:off x="563880" y="3307080"/>
            <a:ext cx="5334000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ectangle 60"/>
          <p:cNvSpPr/>
          <p:nvPr/>
        </p:nvSpPr>
        <p:spPr>
          <a:xfrm>
            <a:off x="6235410" y="806970"/>
            <a:ext cx="2621280" cy="1523644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 দিকে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গাড়িটির</a:t>
            </a:r>
            <a:r>
              <a:rPr lang="en-US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অবস্থানের পরিবর্তন হলো সরণ ।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248400" y="2470311"/>
            <a:ext cx="2590800" cy="1698098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একক সময়ে গাড়িটির অতিক্রান্ত দূরত্ব হলো দ্রুতি ।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6248400" y="4493567"/>
            <a:ext cx="2590800" cy="1617673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নির্দিষ্ট দিকে একক সময়ে গাড়িটির অতিক্রান্ত দূরত্ব হলো বেগ ।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1644190" y="348520"/>
            <a:ext cx="4479290" cy="584775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 সংক্রান্ত রাশিসমূহ</a:t>
            </a:r>
            <a:endParaRPr lang="en-US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213610" y="228600"/>
            <a:ext cx="8763000" cy="6400800"/>
          </a:xfrm>
          <a:prstGeom prst="rect">
            <a:avLst/>
          </a:prstGeom>
          <a:noFill/>
          <a:ln w="76200">
            <a:solidFill>
              <a:srgbClr val="00206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769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3.7037E-6 L 0.4033 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156" y="13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-7.40741E-7 L 0.40694 -0.00324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47" y="-162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81481E-6 L 0.42326 -0.00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163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0" animBg="1"/>
      <p:bldP spid="62" grpId="0" animBg="1"/>
      <p:bldP spid="6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762000" y="1090280"/>
            <a:ext cx="2014220" cy="1543705"/>
            <a:chOff x="762000" y="670560"/>
            <a:chExt cx="2014220" cy="1543705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2000" y="1120020"/>
              <a:ext cx="2014220" cy="626270"/>
            </a:xfrm>
            <a:prstGeom prst="rect">
              <a:avLst/>
            </a:prstGeom>
          </p:spPr>
        </p:pic>
        <p:sp>
          <p:nvSpPr>
            <p:cNvPr id="2" name="TextBox 1"/>
            <p:cNvSpPr txBox="1"/>
            <p:nvPr/>
          </p:nvSpPr>
          <p:spPr>
            <a:xfrm>
              <a:off x="1234440" y="670560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 ms</a:t>
              </a:r>
              <a:r>
                <a:rPr lang="en-US" sz="2400" b="1" baseline="30000" dirty="0">
                  <a:solidFill>
                    <a:srgbClr val="FF0000"/>
                  </a:solidFill>
                </a:rPr>
                <a:t>-1</a:t>
              </a:r>
              <a:endParaRPr lang="en-US" b="1" baseline="30000" dirty="0">
                <a:solidFill>
                  <a:srgbClr val="FF0000"/>
                </a:solidFill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158240" y="1752600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1 sec</a:t>
              </a:r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914400" y="2632055"/>
            <a:ext cx="2014220" cy="1574185"/>
            <a:chOff x="914400" y="2632055"/>
            <a:chExt cx="2014220" cy="157418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3096755"/>
              <a:ext cx="2014220" cy="626270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386840" y="263205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 ms</a:t>
              </a:r>
              <a:r>
                <a:rPr lang="en-US" sz="2400" baseline="30000" dirty="0"/>
                <a:t>-1</a:t>
              </a:r>
              <a:endParaRPr lang="en-US" baseline="300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310640" y="374457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 sec</a:t>
              </a:r>
              <a:endParaRPr lang="en-US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14400" y="4628495"/>
            <a:ext cx="2014220" cy="1543705"/>
            <a:chOff x="914400" y="4628495"/>
            <a:chExt cx="2014220" cy="1543705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4400" y="5077955"/>
              <a:ext cx="2014220" cy="626270"/>
            </a:xfrm>
            <a:prstGeom prst="rect">
              <a:avLst/>
            </a:prstGeom>
          </p:spPr>
        </p:pic>
        <p:sp>
          <p:nvSpPr>
            <p:cNvPr id="15" name="TextBox 14"/>
            <p:cNvSpPr txBox="1"/>
            <p:nvPr/>
          </p:nvSpPr>
          <p:spPr>
            <a:xfrm>
              <a:off x="1386840" y="4628495"/>
              <a:ext cx="1066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/>
                <a:t>2 ms</a:t>
              </a:r>
              <a:r>
                <a:rPr lang="en-US" sz="2400" baseline="30000" dirty="0"/>
                <a:t>-1</a:t>
              </a:r>
              <a:endParaRPr lang="en-US" baseline="300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310640" y="5710535"/>
              <a:ext cx="1219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3 sec</a:t>
              </a:r>
              <a:endParaRPr lang="en-US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762000" y="1981200"/>
            <a:ext cx="4800600" cy="340989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>
              <a:buFont typeface="Wingdings" pitchFamily="2" charset="2"/>
              <a:buChar char="§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সময়ের সাথে গাড়িটির বেগের মান ও দিকের কোন পরিবর্তন নেই তাই গাড়িটির বেগ 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সুষমবেগ 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bn-BD" sz="2800" b="1" dirty="0">
                <a:latin typeface="NikoshBAN" pitchFamily="2" charset="0"/>
                <a:cs typeface="NikoshBAN" pitchFamily="2" charset="0"/>
              </a:rPr>
              <a:t>  যদি বেগের মান অথবা দিক পরিবর্তিত হয় তবে তা  </a:t>
            </a:r>
            <a:r>
              <a:rPr lang="bn-BD" sz="28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অসমবেগ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260020" y="379751"/>
            <a:ext cx="5242560" cy="646331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 সংক্রান্ত রাশিসমূহ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228600" y="228600"/>
            <a:ext cx="8686800" cy="6400800"/>
          </a:xfrm>
          <a:prstGeom prst="rect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57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-2.19653E-6 L 0.6316 0.00093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580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68208E-6 L 0.62326 0.00139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163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74 0.00347 L 0.63819 0.01595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997" y="6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6010" y="152400"/>
            <a:ext cx="5049190" cy="685800"/>
          </a:xfrm>
          <a:solidFill>
            <a:srgbClr val="92D050"/>
          </a:solidFill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গতি সংক্রান্ত রাশিসমূহ</a:t>
            </a:r>
            <a:endParaRPr lang="en-US" sz="32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281751784"/>
              </p:ext>
            </p:extLst>
          </p:nvPr>
        </p:nvGraphicFramePr>
        <p:xfrm>
          <a:off x="381001" y="2345960"/>
          <a:ext cx="8307777" cy="199619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2355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032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68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8687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468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86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886872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86872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812403"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সময় (</a:t>
                      </a:r>
                      <a:r>
                        <a:rPr lang="en-US" sz="3200" dirty="0">
                          <a:solidFill>
                            <a:srgbClr val="FF0000"/>
                          </a:solidFill>
                          <a:latin typeface="+mj-lt"/>
                          <a:cs typeface="NikoshBAN" pitchFamily="2" charset="0"/>
                        </a:rPr>
                        <a:t>min)</a:t>
                      </a:r>
                      <a:endParaRPr lang="en-US" sz="32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15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25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83787">
                <a:tc>
                  <a:txBody>
                    <a:bodyPr/>
                    <a:lstStyle/>
                    <a:p>
                      <a:r>
                        <a:rPr lang="bn-BD" sz="320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বেগ</a:t>
                      </a:r>
                      <a:r>
                        <a:rPr lang="bn-BD" sz="3200" baseline="0" dirty="0">
                          <a:solidFill>
                            <a:srgbClr val="FF0000"/>
                          </a:solidFill>
                          <a:latin typeface="NikoshBAN" pitchFamily="2" charset="0"/>
                          <a:cs typeface="NikoshBAN" pitchFamily="2" charset="0"/>
                        </a:rPr>
                        <a:t> (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+mn-lt"/>
                          <a:cs typeface="NikoshBAN" pitchFamily="2" charset="0"/>
                        </a:rPr>
                        <a:t>kmh</a:t>
                      </a:r>
                      <a:r>
                        <a:rPr lang="en-US" sz="3200" baseline="30000" dirty="0">
                          <a:solidFill>
                            <a:srgbClr val="FF0000"/>
                          </a:solidFill>
                          <a:latin typeface="+mn-lt"/>
                          <a:cs typeface="NikoshBAN" pitchFamily="2" charset="0"/>
                        </a:rPr>
                        <a:t>-1</a:t>
                      </a:r>
                      <a:r>
                        <a:rPr lang="en-US" sz="3200" baseline="0" dirty="0">
                          <a:solidFill>
                            <a:srgbClr val="FF0000"/>
                          </a:solidFill>
                          <a:latin typeface="+mn-lt"/>
                          <a:cs typeface="NikoshBAN" pitchFamily="2" charset="0"/>
                        </a:rPr>
                        <a:t>)</a:t>
                      </a:r>
                      <a:endParaRPr lang="en-US" sz="3200" baseline="30000" dirty="0">
                        <a:solidFill>
                          <a:srgbClr val="FF0000"/>
                        </a:solidFill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10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20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30</a:t>
                      </a: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45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35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200" dirty="0">
                          <a:solidFill>
                            <a:srgbClr val="FF0000"/>
                          </a:solidFill>
                        </a:rPr>
                        <a:t>55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7" name="Straight Arrow Connector 6"/>
          <p:cNvCxnSpPr/>
          <p:nvPr/>
        </p:nvCxnSpPr>
        <p:spPr>
          <a:xfrm>
            <a:off x="685800" y="2923080"/>
            <a:ext cx="1025580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85800" y="3791260"/>
            <a:ext cx="1085540" cy="0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ular Callout 10"/>
          <p:cNvSpPr/>
          <p:nvPr/>
        </p:nvSpPr>
        <p:spPr>
          <a:xfrm>
            <a:off x="6072260" y="963120"/>
            <a:ext cx="2438400" cy="1113020"/>
          </a:xfrm>
          <a:prstGeom prst="wedgeRectCallout">
            <a:avLst>
              <a:gd name="adj1" fmla="val 5865"/>
              <a:gd name="adj2" fmla="val 47058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 পরিবর্তনের হার সমান নয় 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831890" y="944380"/>
            <a:ext cx="2286000" cy="1143000"/>
          </a:xfrm>
          <a:prstGeom prst="wedgeRectCallout">
            <a:avLst>
              <a:gd name="adj1" fmla="val -38001"/>
              <a:gd name="adj2" fmla="val 45995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 পরিবর্তনের হার সমান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731520" y="929391"/>
            <a:ext cx="1623185" cy="1110424"/>
          </a:xfrm>
          <a:prstGeom prst="wedgeRectCallout">
            <a:avLst>
              <a:gd name="adj1" fmla="val -7844"/>
              <a:gd name="adj2" fmla="val 48947"/>
            </a:avLst>
          </a:prstGeom>
          <a:solidFill>
            <a:srgbClr val="FFC000"/>
          </a:solidFill>
          <a:ln>
            <a:noFill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বেগ-সময় সারণি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57200" y="4477060"/>
            <a:ext cx="8231578" cy="19812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Wingdings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সময়ের সাথে বস্তুর বেগের পরিবর্তনের হার হলো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 পরিবর্তনের হার সমান হলে তা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সমত্বরণ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বেগ পরিবর্তনের হার সমান না হলে তা </a:t>
            </a:r>
            <a:r>
              <a:rPr lang="bn-BD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অসমত্বরণ</a:t>
            </a: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3206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ular Callout 2"/>
          <p:cNvSpPr/>
          <p:nvPr/>
        </p:nvSpPr>
        <p:spPr>
          <a:xfrm>
            <a:off x="381000" y="304800"/>
            <a:ext cx="8229600" cy="1295400"/>
          </a:xfrm>
          <a:prstGeom prst="wedgeRectCallout">
            <a:avLst>
              <a:gd name="adj1" fmla="val -32658"/>
              <a:gd name="adj2" fmla="val 48061"/>
            </a:avLst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মূল্যায়ণ</a:t>
            </a:r>
            <a:endParaRPr lang="en-US" sz="4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1000" y="2324320"/>
            <a:ext cx="8229600" cy="3416320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স্থিতি ও গতি কী?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 ও স্কেলার রাশির পার্থক্য কী?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 সংক্রান্ত রাশিসমূহ কী কী?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 সংক্রান্ত রাশিসমূহের সংজ্ঞা কী?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লেখ চিত্রে গতি সংক্রান্ত রাশিসমূহের মধ্যে সম্পর্ক কী ?</a:t>
            </a:r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380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600" y="381000"/>
            <a:ext cx="6477000" cy="16002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8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23900" y="2743200"/>
            <a:ext cx="7353300" cy="2246769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1.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 গাড়ির বেগের মান যথাক্রমে প্রতি ঘন্টায়  </a:t>
            </a:r>
            <a:r>
              <a:rPr lang="en-US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18, 36, 54, 54, 54 </a:t>
            </a: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কিলোমিটার ।</a:t>
            </a:r>
          </a:p>
          <a:p>
            <a:r>
              <a:rPr lang="en-US" sz="2800" b="1" dirty="0">
                <a:latin typeface="NikoshBAN" pitchFamily="2" charset="0"/>
                <a:cs typeface="NikoshBAN" pitchFamily="2" charset="0"/>
              </a:rPr>
              <a:t>2.</a:t>
            </a:r>
            <a:r>
              <a:rPr lang="bn-BD" sz="2800" b="1" dirty="0">
                <a:latin typeface="NikoshBAN" pitchFamily="2" charset="0"/>
                <a:cs typeface="NikoshBAN" pitchFamily="2" charset="0"/>
              </a:rPr>
              <a:t>উপাত্ত দিয়ে বেগ-সময় লেখ চিত্র অংকন কর এবং কত সময় পর্যন্ত গাড়িটি সমবেগে চলেছিল নির্ণয় কর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48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6C868740-2258-4900-93AA-B7E08BAC164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323556" y="296988"/>
            <a:ext cx="8468751" cy="625621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209" y="2286000"/>
            <a:ext cx="8229600" cy="1143000"/>
          </a:xfrm>
        </p:spPr>
        <p:txBody>
          <a:bodyPr>
            <a:noAutofit/>
          </a:bodyPr>
          <a:lstStyle/>
          <a:p>
            <a:r>
              <a:rPr lang="en-US" sz="13800" b="1" dirty="0" err="1">
                <a:solidFill>
                  <a:srgbClr val="FF0000"/>
                </a:solidFill>
              </a:rPr>
              <a:t>সবাইকে</a:t>
            </a:r>
            <a:r>
              <a:rPr lang="en-US" sz="13800" dirty="0">
                <a:solidFill>
                  <a:srgbClr val="FF0000"/>
                </a:solidFill>
              </a:rPr>
              <a:t> </a:t>
            </a:r>
            <a:br>
              <a:rPr lang="en-US" sz="13800" dirty="0">
                <a:solidFill>
                  <a:srgbClr val="FF0000"/>
                </a:solidFill>
              </a:rPr>
            </a:br>
            <a:r>
              <a:rPr lang="en-US" sz="13800" b="1" dirty="0" err="1">
                <a:solidFill>
                  <a:srgbClr val="FFFF00"/>
                </a:solidFill>
              </a:rPr>
              <a:t>ধন্যবাদ</a:t>
            </a:r>
            <a:r>
              <a:rPr lang="en-US" sz="13800" b="1" dirty="0">
                <a:solidFill>
                  <a:srgbClr val="FFFF00"/>
                </a:solidFill>
              </a:rPr>
              <a:t>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6700" y="1524000"/>
            <a:ext cx="8610599" cy="5109091"/>
          </a:xfrm>
          <a:prstGeom prst="rect">
            <a:avLst/>
          </a:prstGeom>
          <a:solidFill>
            <a:srgbClr val="92D05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rgbClr val="FF0000"/>
                </a:solidFill>
                <a:latin typeface="NikoshBAN" pitchFamily="2" charset="0"/>
              </a:rPr>
              <a:t>   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</a:rPr>
              <a:t>তাজুল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NikoshBAN" pitchFamily="2" charset="0"/>
              </a:rPr>
              <a:t>ইসলাম</a:t>
            </a:r>
            <a:r>
              <a:rPr lang="en-US" sz="4800" b="1" dirty="0">
                <a:solidFill>
                  <a:srgbClr val="FF0000"/>
                </a:solidFill>
                <a:latin typeface="NikoshBAN" pitchFamily="2" charset="0"/>
              </a:rPr>
              <a:t> </a:t>
            </a:r>
          </a:p>
          <a:p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এমএস-সি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,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এমএড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(</a:t>
            </a:r>
            <a:r>
              <a:rPr lang="en-US" sz="28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থিসিস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 </a:t>
            </a:r>
            <a:r>
              <a:rPr lang="en-US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	</a:t>
            </a:r>
          </a:p>
          <a:p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en-US" sz="32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গণিত</a:t>
            </a:r>
            <a:r>
              <a:rPr lang="en-US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)  </a:t>
            </a:r>
            <a:endParaRPr lang="en-US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err="1">
                <a:solidFill>
                  <a:srgbClr val="9F313B"/>
                </a:solidFill>
                <a:latin typeface="NikoshBAN" pitchFamily="2" charset="0"/>
                <a:cs typeface="NikoshBAN" pitchFamily="2" charset="0"/>
              </a:rPr>
              <a:t>গণি</a:t>
            </a:r>
            <a:r>
              <a:rPr lang="en-US" sz="3200" b="1" dirty="0">
                <a:solidFill>
                  <a:srgbClr val="9F31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9F313B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en-US" sz="3200" b="1" dirty="0">
                <a:solidFill>
                  <a:srgbClr val="9F313B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b="1" dirty="0" err="1">
                <a:solidFill>
                  <a:srgbClr val="9F313B"/>
                </a:solidFill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b="1" dirty="0">
                <a:solidFill>
                  <a:srgbClr val="9F313B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solidFill>
                  <a:srgbClr val="9F313B"/>
                </a:solidFill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3200" b="1" dirty="0">
              <a:solidFill>
                <a:srgbClr val="9F313B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3600" b="1" dirty="0" err="1">
                <a:solidFill>
                  <a:srgbClr val="151114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600" b="1" dirty="0">
                <a:solidFill>
                  <a:srgbClr val="151114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solidFill>
                  <a:srgbClr val="151114"/>
                </a:solidFill>
                <a:latin typeface="NikoshBAN" pitchFamily="2" charset="0"/>
                <a:cs typeface="NikoshBAN" pitchFamily="2" charset="0"/>
              </a:rPr>
              <a:t>সদর</a:t>
            </a:r>
            <a:r>
              <a:rPr lang="en-US" sz="3600" b="1" dirty="0">
                <a:solidFill>
                  <a:srgbClr val="151114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solidFill>
                  <a:srgbClr val="151114"/>
                </a:solidFill>
                <a:latin typeface="NikoshBAN" pitchFamily="2" charset="0"/>
                <a:cs typeface="NikoshBAN" pitchFamily="2" charset="0"/>
              </a:rPr>
              <a:t>চাঁদপুর</a:t>
            </a:r>
            <a:r>
              <a:rPr lang="en-US" sz="3600" b="1" dirty="0">
                <a:solidFill>
                  <a:srgbClr val="151114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b="1" dirty="0">
              <a:solidFill>
                <a:srgbClr val="151114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2400" b="1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মোবাইল</a:t>
            </a:r>
            <a:r>
              <a:rPr lang="en-US" sz="54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en-US" sz="40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01717301555</a:t>
            </a:r>
          </a:p>
          <a:p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ই-</a:t>
            </a:r>
            <a:r>
              <a:rPr lang="en-US" sz="4000" b="1" dirty="0" err="1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মেইলঃ</a:t>
            </a:r>
            <a:r>
              <a:rPr lang="en-US" sz="40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tislam30155@gmail.com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850FE9-225D-46DA-BB68-4FEB406B327C}"/>
              </a:ext>
            </a:extLst>
          </p:cNvPr>
          <p:cNvSpPr/>
          <p:nvPr/>
        </p:nvSpPr>
        <p:spPr>
          <a:xfrm>
            <a:off x="266700" y="152400"/>
            <a:ext cx="8610599" cy="1371600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chemeClr val="tx1"/>
                </a:solidFill>
              </a:rPr>
              <a:t>শিক্ষক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  <a:r>
              <a:rPr lang="en-US" sz="5400" b="1" dirty="0" err="1">
                <a:solidFill>
                  <a:schemeClr val="tx1"/>
                </a:solidFill>
              </a:rPr>
              <a:t>পরিচিতি</a:t>
            </a:r>
            <a:r>
              <a:rPr lang="en-US" sz="5400" b="1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847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4CF59-B3D6-4812-BFC7-21BD35016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87" y="533400"/>
            <a:ext cx="3008313" cy="1162050"/>
          </a:xfrm>
          <a:solidFill>
            <a:srgbClr val="FFC000"/>
          </a:solid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 err="1"/>
              <a:t>পাঠ</a:t>
            </a:r>
            <a:r>
              <a:rPr lang="en-US" sz="3600" dirty="0"/>
              <a:t> </a:t>
            </a:r>
            <a:r>
              <a:rPr lang="en-US" sz="3600" dirty="0" err="1"/>
              <a:t>পরিচিতি</a:t>
            </a:r>
            <a:r>
              <a:rPr lang="en-US" sz="3600" dirty="0"/>
              <a:t>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BDC1E2-D0FA-4FA0-A359-FE53AC3949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57200" y="1697038"/>
            <a:ext cx="3008313" cy="3375026"/>
          </a:xfrm>
          <a:solidFill>
            <a:srgbClr val="FF000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rgbClr val="FFFF00"/>
                </a:solidFill>
              </a:rPr>
              <a:t>শ্রেণিঃ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নবম</a:t>
            </a:r>
            <a:endParaRPr lang="en-US" sz="3200" b="1" dirty="0">
              <a:solidFill>
                <a:srgbClr val="FFFF00"/>
              </a:solidFill>
            </a:endParaRPr>
          </a:p>
          <a:p>
            <a:r>
              <a:rPr lang="en-US" sz="3200" b="1" dirty="0" err="1">
                <a:solidFill>
                  <a:srgbClr val="FFFF00"/>
                </a:solidFill>
              </a:rPr>
              <a:t>বিষয়ঃ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পদার্থ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বিজ্ঞান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</a:p>
          <a:p>
            <a:r>
              <a:rPr lang="en-US" sz="3200" b="1" dirty="0" err="1">
                <a:solidFill>
                  <a:srgbClr val="FFFF00"/>
                </a:solidFill>
              </a:rPr>
              <a:t>অধ্যায়ঃ</a:t>
            </a:r>
            <a:r>
              <a:rPr lang="en-US" sz="3200" b="1" dirty="0">
                <a:solidFill>
                  <a:srgbClr val="FFFF00"/>
                </a:solidFill>
              </a:rPr>
              <a:t> </a:t>
            </a:r>
            <a:r>
              <a:rPr lang="en-US" sz="3200" b="1" dirty="0" err="1">
                <a:solidFill>
                  <a:srgbClr val="FFFF00"/>
                </a:solidFill>
              </a:rPr>
              <a:t>দ্বিতীয়</a:t>
            </a:r>
            <a:r>
              <a:rPr lang="en-US" sz="3200" b="1" dirty="0">
                <a:solidFill>
                  <a:srgbClr val="FFFF00"/>
                </a:solidFill>
              </a:rPr>
              <a:t> (</a:t>
            </a:r>
            <a:r>
              <a:rPr lang="en-US" sz="3200" b="1" dirty="0" err="1">
                <a:solidFill>
                  <a:srgbClr val="FFFF00"/>
                </a:solidFill>
              </a:rPr>
              <a:t>গতি</a:t>
            </a:r>
            <a:r>
              <a:rPr lang="en-US" sz="3200" b="1" dirty="0">
                <a:solidFill>
                  <a:srgbClr val="FFFF00"/>
                </a:solidFill>
              </a:rPr>
              <a:t>) 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A48A57E4-B723-4216-82FF-D990A1DA61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533400"/>
            <a:ext cx="5416551" cy="4538663"/>
          </a:xfrm>
          <a:ln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26019655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44FC084-A5D6-4E36-AEF5-88483DBD57AC}"/>
              </a:ext>
            </a:extLst>
          </p:cNvPr>
          <p:cNvSpPr/>
          <p:nvPr/>
        </p:nvSpPr>
        <p:spPr>
          <a:xfrm>
            <a:off x="2209800" y="381000"/>
            <a:ext cx="4457700" cy="533400"/>
          </a:xfrm>
          <a:prstGeom prst="rect">
            <a:avLst/>
          </a:prstGeom>
          <a:solidFill>
            <a:srgbClr val="00B0F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>
                <a:solidFill>
                  <a:schemeClr val="tx1"/>
                </a:solidFill>
              </a:rPr>
              <a:t>ছবিতে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কী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দেখতে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পাচ্ছ</a:t>
            </a:r>
            <a:r>
              <a:rPr lang="en-US" sz="2800" b="1" dirty="0">
                <a:solidFill>
                  <a:schemeClr val="tx1"/>
                </a:solidFill>
              </a:rPr>
              <a:t> ?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3A96B4-80D6-40F5-8017-CA9E5278C6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489" y="1237372"/>
            <a:ext cx="8506711" cy="5233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8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1B933-A176-4C9F-ADDC-F943B61082DF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rgbClr val="92D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</a:rPr>
              <a:t>আজকের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6600" b="1" dirty="0" err="1">
                <a:solidFill>
                  <a:schemeClr val="accent6">
                    <a:lumMod val="75000"/>
                  </a:schemeClr>
                </a:solidFill>
              </a:rPr>
              <a:t>পাঠ</a:t>
            </a:r>
            <a:r>
              <a:rPr lang="en-US" sz="6600" b="1" dirty="0">
                <a:solidFill>
                  <a:schemeClr val="accent6">
                    <a:lumMod val="75000"/>
                  </a:schemeClr>
                </a:solidFill>
              </a:rPr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66D09-F53F-4F8B-A97A-AD9381BC09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  <a:solidFill>
            <a:srgbClr val="00B0F0"/>
          </a:solidFill>
          <a:ln>
            <a:solidFill>
              <a:srgbClr val="00206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7200" b="1" dirty="0"/>
          </a:p>
          <a:p>
            <a:pPr marL="0" indent="0">
              <a:buNone/>
            </a:pPr>
            <a:r>
              <a:rPr lang="en-US" sz="7200" b="1" dirty="0" err="1"/>
              <a:t>স্থিতি</a:t>
            </a:r>
            <a:r>
              <a:rPr lang="en-US" sz="7200" b="1" dirty="0"/>
              <a:t> ও </a:t>
            </a:r>
            <a:r>
              <a:rPr lang="en-US" sz="7200" b="1" dirty="0" err="1"/>
              <a:t>গতি</a:t>
            </a:r>
            <a:r>
              <a:rPr lang="en-US" sz="7200" b="1" dirty="0"/>
              <a:t> </a:t>
            </a:r>
            <a:r>
              <a:rPr lang="en-US" sz="7200" b="1" dirty="0" err="1"/>
              <a:t>এবং</a:t>
            </a:r>
            <a:r>
              <a:rPr lang="en-US" sz="7200" b="1" dirty="0"/>
              <a:t> </a:t>
            </a:r>
            <a:r>
              <a:rPr lang="en-US" sz="7200" b="1" dirty="0" err="1"/>
              <a:t>গতি</a:t>
            </a:r>
            <a:r>
              <a:rPr lang="en-US" sz="7200" b="1" dirty="0"/>
              <a:t> </a:t>
            </a:r>
            <a:r>
              <a:rPr lang="en-US" sz="7200" b="1" dirty="0" err="1"/>
              <a:t>সম্পর্কিত</a:t>
            </a:r>
            <a:r>
              <a:rPr lang="en-US" sz="7200" b="1" dirty="0"/>
              <a:t> </a:t>
            </a:r>
            <a:r>
              <a:rPr lang="en-US" sz="7200" b="1" dirty="0" err="1"/>
              <a:t>রাশি</a:t>
            </a:r>
            <a:r>
              <a:rPr lang="en-US" sz="7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27175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507855"/>
            <a:ext cx="3047999" cy="186643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976ED23-6E1B-4349-B515-B6BBA7F0C0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1" y="762000"/>
            <a:ext cx="4419599" cy="3133211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776986F-1FE6-466F-9070-FB1ECDA9ED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4876800" y="762000"/>
            <a:ext cx="4076995" cy="3133211"/>
          </a:xfrm>
          <a:prstGeom prst="rect">
            <a:avLst/>
          </a:prstGeom>
          <a:ln>
            <a:solidFill>
              <a:srgbClr val="FF0000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D072964-C68C-4467-B723-4FBE6FF14673}"/>
              </a:ext>
            </a:extLst>
          </p:cNvPr>
          <p:cNvSpPr txBox="1"/>
          <p:nvPr/>
        </p:nvSpPr>
        <p:spPr>
          <a:xfrm>
            <a:off x="2000250" y="7061054"/>
            <a:ext cx="26479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www.flickr.com/photos/onasill/31270492078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-sa/3.0/"/>
              </a:rPr>
              <a:t>CC BY-SA-NC</a:t>
            </a:r>
            <a:endParaRPr lang="en-US" sz="90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0C5FA0C-3387-4FAA-8AF0-97F29B5C53CA}"/>
              </a:ext>
            </a:extLst>
          </p:cNvPr>
          <p:cNvSpPr txBox="1"/>
          <p:nvPr/>
        </p:nvSpPr>
        <p:spPr>
          <a:xfrm>
            <a:off x="609600" y="4507855"/>
            <a:ext cx="4876800" cy="1740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A933C912-8880-44DD-A760-E945DBF67D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9"/>
              </a:ext>
            </a:extLst>
          </a:blip>
          <a:stretch>
            <a:fillRect/>
          </a:stretch>
        </p:blipFill>
        <p:spPr>
          <a:xfrm>
            <a:off x="457200" y="4507855"/>
            <a:ext cx="4810051" cy="186643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6AF534C3-D000-4588-9F01-E71C32980B4A}"/>
              </a:ext>
            </a:extLst>
          </p:cNvPr>
          <p:cNvSpPr txBox="1"/>
          <p:nvPr/>
        </p:nvSpPr>
        <p:spPr>
          <a:xfrm>
            <a:off x="1352698" y="5738603"/>
            <a:ext cx="4419599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9" tooltip="https://zh.100ke.info/wiki/%E6%B2%99%E9%98%BF%E8%B4%BE%E6%8B%89%E5%8B%92%E5%9B%BD%E9%99%85%E6%9C%BA%E5%9C%BA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10" tooltip="https://creativecommons.org/licenses/by-sa/3.0/"/>
              </a:rPr>
              <a:t>CC BY-SA</a:t>
            </a:r>
            <a:endParaRPr lang="en-US" sz="9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03FE259-94DA-4E61-8245-56C1F29B3E1A}"/>
              </a:ext>
            </a:extLst>
          </p:cNvPr>
          <p:cNvSpPr txBox="1"/>
          <p:nvPr/>
        </p:nvSpPr>
        <p:spPr>
          <a:xfrm>
            <a:off x="2000250" y="159658"/>
            <a:ext cx="3964891" cy="461665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নিচের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ছবিগুলো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লক্ষ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  <a:r>
              <a:rPr lang="en-US" sz="2400" b="1" dirty="0" err="1">
                <a:solidFill>
                  <a:srgbClr val="C00000"/>
                </a:solidFill>
              </a:rPr>
              <a:t>করি</a:t>
            </a:r>
            <a:r>
              <a:rPr lang="en-US" sz="24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27B7155-BE02-49D2-8AAA-FC1736EE7CF9}"/>
              </a:ext>
            </a:extLst>
          </p:cNvPr>
          <p:cNvSpPr/>
          <p:nvPr/>
        </p:nvSpPr>
        <p:spPr>
          <a:xfrm>
            <a:off x="1524000" y="4066910"/>
            <a:ext cx="1371600" cy="343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C00000"/>
                </a:solidFill>
              </a:rPr>
              <a:t>১ </a:t>
            </a:r>
            <a:r>
              <a:rPr lang="en-US" b="1" dirty="0" err="1">
                <a:solidFill>
                  <a:srgbClr val="C00000"/>
                </a:solidFill>
              </a:rPr>
              <a:t>নং</a:t>
            </a:r>
            <a:r>
              <a:rPr lang="en-US" b="1" dirty="0">
                <a:solidFill>
                  <a:srgbClr val="C00000"/>
                </a:solidFill>
              </a:rPr>
              <a:t> </a:t>
            </a:r>
            <a:r>
              <a:rPr lang="en-US" b="1" dirty="0" err="1">
                <a:solidFill>
                  <a:srgbClr val="C00000"/>
                </a:solidFill>
              </a:rPr>
              <a:t>ছবি</a:t>
            </a:r>
            <a:r>
              <a:rPr lang="en-US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B6B03F16-70BA-40B5-B817-1BFCAD1D40D1}"/>
              </a:ext>
            </a:extLst>
          </p:cNvPr>
          <p:cNvSpPr/>
          <p:nvPr/>
        </p:nvSpPr>
        <p:spPr>
          <a:xfrm>
            <a:off x="6324600" y="4066910"/>
            <a:ext cx="1295400" cy="3433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C00000"/>
                </a:solidFill>
              </a:rPr>
              <a:t>২ </a:t>
            </a:r>
            <a:r>
              <a:rPr lang="en-US" dirty="0" err="1">
                <a:solidFill>
                  <a:srgbClr val="C00000"/>
                </a:solidFill>
              </a:rPr>
              <a:t>নং</a:t>
            </a:r>
            <a:r>
              <a:rPr lang="en-US" dirty="0">
                <a:solidFill>
                  <a:srgbClr val="C00000"/>
                </a:solidFill>
              </a:rPr>
              <a:t> </a:t>
            </a:r>
            <a:r>
              <a:rPr lang="en-US" dirty="0" err="1">
                <a:solidFill>
                  <a:srgbClr val="C00000"/>
                </a:solidFill>
              </a:rPr>
              <a:t>ছবি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23DFF97-D52D-4F0A-9DDD-95A050B1E204}"/>
              </a:ext>
            </a:extLst>
          </p:cNvPr>
          <p:cNvSpPr/>
          <p:nvPr/>
        </p:nvSpPr>
        <p:spPr>
          <a:xfrm>
            <a:off x="1523999" y="6400800"/>
            <a:ext cx="1368965" cy="36679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৩ </a:t>
            </a:r>
            <a:r>
              <a:rPr lang="en-US" sz="2000" b="1" dirty="0" err="1">
                <a:solidFill>
                  <a:srgbClr val="C00000"/>
                </a:solidFill>
              </a:rPr>
              <a:t>নং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ছবি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ECC9052-F5F1-44EE-8012-FF7989580375}"/>
              </a:ext>
            </a:extLst>
          </p:cNvPr>
          <p:cNvSpPr/>
          <p:nvPr/>
        </p:nvSpPr>
        <p:spPr>
          <a:xfrm>
            <a:off x="6400799" y="6486459"/>
            <a:ext cx="1524000" cy="2264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৪ </a:t>
            </a:r>
            <a:r>
              <a:rPr lang="en-US" sz="2000" b="1" dirty="0" err="1">
                <a:solidFill>
                  <a:srgbClr val="C00000"/>
                </a:solidFill>
              </a:rPr>
              <a:t>নং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  <a:r>
              <a:rPr lang="en-US" sz="2000" b="1" dirty="0" err="1">
                <a:solidFill>
                  <a:srgbClr val="C00000"/>
                </a:solidFill>
              </a:rPr>
              <a:t>ছবি</a:t>
            </a:r>
            <a:r>
              <a:rPr lang="en-US" sz="2000" b="1" dirty="0">
                <a:solidFill>
                  <a:srgbClr val="C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824050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4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01040" y="1447800"/>
            <a:ext cx="7620000" cy="4647426"/>
          </a:xfrm>
          <a:prstGeom prst="rect">
            <a:avLst/>
          </a:prstGeom>
          <a:solidFill>
            <a:srgbClr val="00B0F0"/>
          </a:solidFill>
          <a:ln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36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. . .</a:t>
            </a:r>
            <a:endParaRPr lang="bn-BD" sz="36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571500" indent="-571500">
              <a:buFont typeface="Wingdings" pitchFamily="2" charset="2"/>
              <a:buChar char="§"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স্থিতি ও গতি সম্পর্কে বলতে পারবে ।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28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 ও স্কেলার রাশির পার্থক্য বর্ণনা করতে পারবে ।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2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 সম্পর্কিত বিভিন্ন রাশিসমূহ ব্যাখ্যা করতে পারবে ।</a:t>
            </a:r>
          </a:p>
          <a:p>
            <a:pPr marL="571500" indent="-571500">
              <a:buFont typeface="Wingdings" pitchFamily="2" charset="2"/>
              <a:buChar char="§"/>
            </a:pPr>
            <a:r>
              <a:rPr lang="bn-BD" sz="2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লেখচিত্রের সাহায্যে গতি সম্পর্কিত রাশিসমূহের মধ্যে সম্পর্ক বিশ্লেষণ করতে পারবে ।</a:t>
            </a:r>
            <a:endParaRPr lang="en-US" sz="2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01040" y="228600"/>
            <a:ext cx="7620000" cy="1200329"/>
          </a:xfrm>
          <a:prstGeom prst="rect">
            <a:avLst/>
          </a:prstGeom>
          <a:solidFill>
            <a:srgbClr val="00B050"/>
          </a:solidFill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7200" b="1" dirty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714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43010" y="3322820"/>
            <a:ext cx="762000" cy="4429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586960" y="2880610"/>
            <a:ext cx="64770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Connector 4"/>
          <p:cNvCxnSpPr/>
          <p:nvPr/>
        </p:nvCxnSpPr>
        <p:spPr>
          <a:xfrm flipV="1">
            <a:off x="152400" y="4624414"/>
            <a:ext cx="8610600" cy="6096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>
            <a:off x="2606040" y="4145280"/>
            <a:ext cx="762000" cy="502920"/>
            <a:chOff x="3505200" y="1905000"/>
            <a:chExt cx="762000" cy="502920"/>
          </a:xfrm>
          <a:solidFill>
            <a:srgbClr val="FF0000"/>
          </a:solidFill>
        </p:grpSpPr>
        <p:sp>
          <p:nvSpPr>
            <p:cNvPr id="6" name="Rectangle 5"/>
            <p:cNvSpPr/>
            <p:nvPr/>
          </p:nvSpPr>
          <p:spPr>
            <a:xfrm>
              <a:off x="3505200" y="1905000"/>
              <a:ext cx="762000" cy="321564"/>
            </a:xfrm>
            <a:prstGeom prst="rect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81400" y="2164080"/>
              <a:ext cx="228600" cy="2286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3992880" y="2179320"/>
              <a:ext cx="228600" cy="228600"/>
            </a:xfrm>
            <a:prstGeom prst="ellipse">
              <a:avLst/>
            </a:prstGeom>
            <a:grp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1752600" y="4145280"/>
            <a:ext cx="762000" cy="502920"/>
            <a:chOff x="3505200" y="1905000"/>
            <a:chExt cx="762000" cy="502920"/>
          </a:xfrm>
          <a:solidFill>
            <a:srgbClr val="0070C0"/>
          </a:solidFill>
        </p:grpSpPr>
        <p:sp>
          <p:nvSpPr>
            <p:cNvPr id="12" name="Rectangle 11"/>
            <p:cNvSpPr/>
            <p:nvPr/>
          </p:nvSpPr>
          <p:spPr>
            <a:xfrm>
              <a:off x="3505200" y="1905000"/>
              <a:ext cx="762000" cy="32156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81400" y="216408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992880" y="2179320"/>
              <a:ext cx="228600" cy="228600"/>
            </a:xfrm>
            <a:prstGeom prst="ellipse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4968240" y="463296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>
                <a:latin typeface="NikoshBAN" pitchFamily="2" charset="0"/>
                <a:cs typeface="NikoshBAN" pitchFamily="2" charset="0"/>
              </a:rPr>
              <a:t>রাস্তা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6200000">
            <a:off x="-81960" y="3107465"/>
            <a:ext cx="13041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গাছ</a:t>
            </a:r>
            <a:endParaRPr lang="en-US" sz="3600" b="1" dirty="0"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5715000" y="4863792"/>
            <a:ext cx="1752600" cy="0"/>
          </a:xfrm>
          <a:prstGeom prst="straightConnector1">
            <a:avLst/>
          </a:prstGeom>
          <a:ln w="28575">
            <a:solidFill>
              <a:schemeClr val="tx1">
                <a:lumMod val="95000"/>
                <a:lumOff val="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3322320" y="2895600"/>
            <a:ext cx="3764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1992768" y="1359903"/>
            <a:ext cx="6019800" cy="2554545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পারিপার্শ্বিকের সাপেক্ষে অবস্থানের পরিবর্তনের ঘটনাই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গতি</a:t>
            </a:r>
            <a:r>
              <a:rPr lang="bn-BD" sz="3200" b="1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bn-BD" sz="3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অবস্থান অপরিবর্তিত থাকাই  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স্থিতি</a:t>
            </a:r>
            <a:r>
              <a:rPr lang="en-US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।</a:t>
            </a:r>
            <a:r>
              <a:rPr lang="bn-BD" sz="32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2348718" y="257897"/>
            <a:ext cx="3932171" cy="915583"/>
          </a:xfrm>
          <a:prstGeom prst="wedgeRectCallout">
            <a:avLst>
              <a:gd name="adj1" fmla="val -37896"/>
              <a:gd name="adj2" fmla="val 46587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স্থিতি ও গতি</a:t>
            </a:r>
            <a:endParaRPr lang="en-US" sz="48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Flowchart: Process 31"/>
          <p:cNvSpPr/>
          <p:nvPr/>
        </p:nvSpPr>
        <p:spPr>
          <a:xfrm>
            <a:off x="221518" y="5094625"/>
            <a:ext cx="8541482" cy="1458575"/>
          </a:xfrm>
          <a:prstGeom prst="flowChartProcess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bn-BD" sz="3200" b="1" dirty="0">
              <a:solidFill>
                <a:srgbClr val="FF0000"/>
              </a:solidFill>
            </a:endParaRPr>
          </a:p>
          <a:p>
            <a:pPr algn="ctr"/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গাছ</a:t>
            </a:r>
            <a:r>
              <a:rPr lang="bn-BD" sz="3200" b="1" dirty="0">
                <a:solidFill>
                  <a:srgbClr val="C00000"/>
                </a:solidFill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 পারিপার্শ্বিকের সাপেক্ষে নীল ও লাল দুটি গাড়িই স্থির ।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4970" y="59960"/>
            <a:ext cx="8991600" cy="6705600"/>
          </a:xfrm>
          <a:prstGeom prst="rect">
            <a:avLst/>
          </a:prstGeom>
          <a:noFill/>
          <a:ln w="76200"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ree"/>
          <p:cNvSpPr>
            <a:spLocks noEditPoints="1" noChangeArrowheads="1"/>
          </p:cNvSpPr>
          <p:nvPr/>
        </p:nvSpPr>
        <p:spPr bwMode="auto">
          <a:xfrm>
            <a:off x="747010" y="2529840"/>
            <a:ext cx="904875" cy="2118360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619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8" grpId="0" animBg="1"/>
      <p:bldP spid="30" grpId="0" animBg="1"/>
      <p:bldP spid="1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686" y="1373124"/>
            <a:ext cx="1589314" cy="2458810"/>
          </a:xfrm>
          <a:prstGeom prst="rect">
            <a:avLst/>
          </a:prstGeom>
          <a:ln>
            <a:noFill/>
          </a:ln>
        </p:spPr>
      </p:pic>
      <p:grpSp>
        <p:nvGrpSpPr>
          <p:cNvPr id="42" name="Group 41"/>
          <p:cNvGrpSpPr/>
          <p:nvPr/>
        </p:nvGrpSpPr>
        <p:grpSpPr>
          <a:xfrm>
            <a:off x="1948180" y="2739628"/>
            <a:ext cx="2014220" cy="1101386"/>
            <a:chOff x="1948180" y="2739628"/>
            <a:chExt cx="2014220" cy="1101386"/>
          </a:xfrm>
        </p:grpSpPr>
        <p:pic>
          <p:nvPicPr>
            <p:cNvPr id="40" name="Picture 3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48180" y="3214744"/>
              <a:ext cx="2014220" cy="626270"/>
            </a:xfrm>
            <a:prstGeom prst="rect">
              <a:avLst/>
            </a:prstGeom>
          </p:spPr>
        </p:pic>
        <p:sp>
          <p:nvSpPr>
            <p:cNvPr id="41" name="TextBox 40"/>
            <p:cNvSpPr txBox="1"/>
            <p:nvPr/>
          </p:nvSpPr>
          <p:spPr>
            <a:xfrm>
              <a:off x="2209800" y="2739628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>
                  <a:solidFill>
                    <a:srgbClr val="FF0000"/>
                  </a:solidFill>
                </a:rPr>
                <a:t>2 kmh</a:t>
              </a:r>
              <a:r>
                <a:rPr lang="en-US" sz="2400" b="1" baseline="30000" dirty="0">
                  <a:solidFill>
                    <a:srgbClr val="FF0000"/>
                  </a:solidFill>
                </a:rPr>
                <a:t>-1</a:t>
              </a:r>
            </a:p>
          </p:txBody>
        </p:sp>
      </p:grpSp>
      <p:cxnSp>
        <p:nvCxnSpPr>
          <p:cNvPr id="21" name="Straight Connector 20"/>
          <p:cNvCxnSpPr/>
          <p:nvPr/>
        </p:nvCxnSpPr>
        <p:spPr>
          <a:xfrm flipV="1">
            <a:off x="304800" y="3770974"/>
            <a:ext cx="8610600" cy="6096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  <a:scene3d>
            <a:camera prst="perspectiveLeft"/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029" y="4505616"/>
            <a:ext cx="3674171" cy="2106692"/>
          </a:xfrm>
          <a:prstGeom prst="rect">
            <a:avLst/>
          </a:prstGeom>
        </p:spPr>
      </p:pic>
      <p:sp>
        <p:nvSpPr>
          <p:cNvPr id="44" name="TextBox 43"/>
          <p:cNvSpPr txBox="1"/>
          <p:nvPr/>
        </p:nvSpPr>
        <p:spPr>
          <a:xfrm>
            <a:off x="152400" y="2693320"/>
            <a:ext cx="121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পশ্চিম</a:t>
            </a:r>
            <a:endParaRPr lang="en-US" sz="20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8001000" y="272796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পূর্ব</a:t>
            </a:r>
            <a:endParaRPr lang="en-US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8229600" y="3897868"/>
            <a:ext cx="838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cs typeface="NikoshBAN" pitchFamily="2" charset="0"/>
              </a:rPr>
              <a:t>40 km</a:t>
            </a:r>
          </a:p>
        </p:txBody>
      </p:sp>
      <p:sp>
        <p:nvSpPr>
          <p:cNvPr id="50" name="Rectangular Callout 49"/>
          <p:cNvSpPr/>
          <p:nvPr/>
        </p:nvSpPr>
        <p:spPr>
          <a:xfrm>
            <a:off x="4846820" y="1185950"/>
            <a:ext cx="3992380" cy="1526982"/>
          </a:xfrm>
          <a:prstGeom prst="wedgeRectCallout">
            <a:avLst>
              <a:gd name="adj1" fmla="val -42548"/>
              <a:gd name="adj2" fmla="val 47495"/>
            </a:avLst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সরণ, বেগ  এদের মানের সাথে দিক প্রকাশ করতে হয় - এরা ভেক্টর  রাশি 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304800" y="152400"/>
            <a:ext cx="8534400" cy="838200"/>
          </a:xfrm>
          <a:prstGeom prst="rect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ভেক্টর ও স্কেলার রাশি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4610100" y="4419600"/>
            <a:ext cx="4305300" cy="2133600"/>
          </a:xfrm>
          <a:prstGeom prst="wedgeRectCallout">
            <a:avLst>
              <a:gd name="adj1" fmla="val -48545"/>
              <a:gd name="adj2" fmla="val -1322"/>
            </a:avLst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>
              <a:buFont typeface="Wingdings" pitchFamily="2" charset="2"/>
              <a:buChar char="Ø"/>
            </a:pPr>
            <a:r>
              <a:rPr lang="bn-BD" sz="2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কাজ, ক্ষেত্রফল, সময় এদের শুধু মাত্র মান প্রকাশ করলেই চলে - এরা স্কেলার রাশি।</a:t>
            </a:r>
            <a:endParaRPr lang="en-US" sz="24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endParaRPr lang="en-US" sz="1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95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64162E-6 L 0.54167 -0.0020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083" y="-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50" grpId="0" animBg="1"/>
      <p:bldP spid="51" grpId="0" animBg="1"/>
      <p:bldP spid="5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462</Words>
  <Application>Microsoft Office PowerPoint</Application>
  <PresentationFormat>On-screen Show (4:3)</PresentationFormat>
  <Paragraphs>110</Paragraphs>
  <Slides>16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NikoshBAN</vt:lpstr>
      <vt:lpstr>Wingdings</vt:lpstr>
      <vt:lpstr>Office Theme</vt:lpstr>
      <vt:lpstr>স্বাগতম </vt:lpstr>
      <vt:lpstr>PowerPoint Presentation</vt:lpstr>
      <vt:lpstr>পাঠ পরিচিতি </vt:lpstr>
      <vt:lpstr>PowerPoint Presentation</vt:lpstr>
      <vt:lpstr>আজকের পাঠ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গতি সংক্রান্ত রাশিসমূহ</vt:lpstr>
      <vt:lpstr>PowerPoint Presentation</vt:lpstr>
      <vt:lpstr>PowerPoint Presentation</vt:lpstr>
      <vt:lpstr>সবাইকে  ধন্যবাদ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TAJUL ISLAM</cp:lastModifiedBy>
  <cp:revision>19</cp:revision>
  <dcterms:created xsi:type="dcterms:W3CDTF">2014-03-11T08:27:55Z</dcterms:created>
  <dcterms:modified xsi:type="dcterms:W3CDTF">2021-01-23T18:42:47Z</dcterms:modified>
</cp:coreProperties>
</file>