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71" r:id="rId3"/>
    <p:sldId id="272" r:id="rId4"/>
    <p:sldId id="273" r:id="rId5"/>
    <p:sldId id="324" r:id="rId6"/>
    <p:sldId id="274" r:id="rId7"/>
    <p:sldId id="321" r:id="rId8"/>
    <p:sldId id="322" r:id="rId9"/>
    <p:sldId id="270" r:id="rId10"/>
    <p:sldId id="295" r:id="rId11"/>
    <p:sldId id="294" r:id="rId12"/>
    <p:sldId id="281" r:id="rId13"/>
    <p:sldId id="301" r:id="rId14"/>
    <p:sldId id="302" r:id="rId15"/>
    <p:sldId id="303" r:id="rId16"/>
    <p:sldId id="304" r:id="rId17"/>
    <p:sldId id="314" r:id="rId18"/>
    <p:sldId id="305" r:id="rId19"/>
    <p:sldId id="306" r:id="rId20"/>
    <p:sldId id="307" r:id="rId21"/>
    <p:sldId id="285" r:id="rId22"/>
    <p:sldId id="286" r:id="rId23"/>
    <p:sldId id="288" r:id="rId24"/>
    <p:sldId id="290" r:id="rId25"/>
    <p:sldId id="308" r:id="rId26"/>
    <p:sldId id="323" r:id="rId27"/>
    <p:sldId id="320" r:id="rId28"/>
    <p:sldId id="292" r:id="rId29"/>
    <p:sldId id="315" r:id="rId30"/>
    <p:sldId id="282" r:id="rId31"/>
    <p:sldId id="312" r:id="rId32"/>
    <p:sldId id="319" r:id="rId33"/>
    <p:sldId id="313" r:id="rId34"/>
    <p:sldId id="316" r:id="rId35"/>
    <p:sldId id="284" r:id="rId36"/>
    <p:sldId id="317" r:id="rId37"/>
  </p:sldIdLst>
  <p:sldSz cx="12801600" cy="73152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3" autoAdjust="0"/>
    <p:restoredTop sz="94660"/>
  </p:normalViewPr>
  <p:slideViewPr>
    <p:cSldViewPr>
      <p:cViewPr varScale="1">
        <p:scale>
          <a:sx n="62" d="100"/>
          <a:sy n="62" d="100"/>
        </p:scale>
        <p:origin x="894" y="90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4"/>
            <a:ext cx="1088136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313267"/>
            <a:ext cx="4031615" cy="665649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13267"/>
            <a:ext cx="11885930" cy="66564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4"/>
            <a:ext cx="10881360" cy="1452880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820334"/>
            <a:ext cx="7958772" cy="5149426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820334"/>
            <a:ext cx="7958773" cy="5149426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637454"/>
            <a:ext cx="565848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319867"/>
            <a:ext cx="5658485" cy="421470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4"/>
            <a:ext cx="7156450" cy="624332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4"/>
            <a:ext cx="4211638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01600" cy="7315200"/>
          </a:xfrm>
          <a:prstGeom prst="rect">
            <a:avLst/>
          </a:prstGeom>
          <a:solidFill>
            <a:srgbClr val="7030A0">
              <a:alpha val="6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1"/>
            <a:ext cx="12420600" cy="69342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74075" y="304800"/>
            <a:ext cx="12039600" cy="6553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25200" y="304800"/>
            <a:ext cx="1281495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4855" y="346365"/>
            <a:ext cx="748145" cy="64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userhub-client-a2i.png"/>
          <p:cNvPicPr>
            <a:picLocks noChangeAspect="1"/>
          </p:cNvPicPr>
          <p:nvPr userDrawn="1"/>
        </p:nvPicPr>
        <p:blipFill>
          <a:blip r:embed="rId15"/>
          <a:srcRect l="18000" t="18000" r="52000" b="20000"/>
          <a:stretch>
            <a:fillRect/>
          </a:stretch>
        </p:blipFill>
        <p:spPr>
          <a:xfrm>
            <a:off x="394855" y="6220690"/>
            <a:ext cx="589935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096000"/>
            <a:ext cx="838200" cy="838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62200" y="6967536"/>
            <a:ext cx="8915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baseline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তাজিবুর রহমান, সহাকারী শিক্ষক, কালিয়া, নড়াইল। </a:t>
            </a:r>
            <a:r>
              <a:rPr lang="en-US" baseline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tajiburs.tr@gmail.com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9492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l" defTabSz="114949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l" defTabSz="114949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l" defTabSz="114949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l" defTabSz="114949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12039600" cy="6553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bb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872834"/>
            <a:ext cx="5715001" cy="4537365"/>
          </a:xfrm>
          <a:prstGeom prst="roundRect">
            <a:avLst>
              <a:gd name="adj" fmla="val 119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Bangladesh Map.jpg">
            <a:extLst>
              <a:ext uri="{FF2B5EF4-FFF2-40B4-BE49-F238E27FC236}">
                <a16:creationId xmlns:a16="http://schemas.microsoft.com/office/drawing/2014/main" id="{B841A7E1-A68B-4434-8A78-29659D23F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955" b="42628"/>
          <a:stretch>
            <a:fillRect/>
          </a:stretch>
        </p:blipFill>
        <p:spPr>
          <a:xfrm>
            <a:off x="7086600" y="685800"/>
            <a:ext cx="4876800" cy="4876800"/>
          </a:xfrm>
          <a:prstGeom prst="roundRect">
            <a:avLst>
              <a:gd name="adj" fmla="val 959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Freeform 13"/>
          <p:cNvSpPr/>
          <p:nvPr/>
        </p:nvSpPr>
        <p:spPr>
          <a:xfrm>
            <a:off x="1056806" y="3187285"/>
            <a:ext cx="2143594" cy="1079915"/>
          </a:xfrm>
          <a:custGeom>
            <a:avLst/>
            <a:gdLst>
              <a:gd name="connsiteX0" fmla="*/ 254833 w 2143594"/>
              <a:gd name="connsiteY0" fmla="*/ 659567 h 1232315"/>
              <a:gd name="connsiteX1" fmla="*/ 149902 w 2143594"/>
              <a:gd name="connsiteY1" fmla="*/ 749508 h 1232315"/>
              <a:gd name="connsiteX2" fmla="*/ 89941 w 2143594"/>
              <a:gd name="connsiteY2" fmla="*/ 629587 h 1232315"/>
              <a:gd name="connsiteX3" fmla="*/ 0 w 2143594"/>
              <a:gd name="connsiteY3" fmla="*/ 509666 h 1232315"/>
              <a:gd name="connsiteX4" fmla="*/ 0 w 2143594"/>
              <a:gd name="connsiteY4" fmla="*/ 329784 h 1232315"/>
              <a:gd name="connsiteX5" fmla="*/ 59961 w 2143594"/>
              <a:gd name="connsiteY5" fmla="*/ 239843 h 1232315"/>
              <a:gd name="connsiteX6" fmla="*/ 89941 w 2143594"/>
              <a:gd name="connsiteY6" fmla="*/ 134912 h 1232315"/>
              <a:gd name="connsiteX7" fmla="*/ 134912 w 2143594"/>
              <a:gd name="connsiteY7" fmla="*/ 29981 h 1232315"/>
              <a:gd name="connsiteX8" fmla="*/ 239843 w 2143594"/>
              <a:gd name="connsiteY8" fmla="*/ 0 h 1232315"/>
              <a:gd name="connsiteX9" fmla="*/ 359764 w 2143594"/>
              <a:gd name="connsiteY9" fmla="*/ 0 h 1232315"/>
              <a:gd name="connsiteX10" fmla="*/ 629587 w 2143594"/>
              <a:gd name="connsiteY10" fmla="*/ 14990 h 1232315"/>
              <a:gd name="connsiteX11" fmla="*/ 809469 w 2143594"/>
              <a:gd name="connsiteY11" fmla="*/ 14990 h 1232315"/>
              <a:gd name="connsiteX12" fmla="*/ 1019332 w 2143594"/>
              <a:gd name="connsiteY12" fmla="*/ 14990 h 1232315"/>
              <a:gd name="connsiteX13" fmla="*/ 1244184 w 2143594"/>
              <a:gd name="connsiteY13" fmla="*/ 59961 h 1232315"/>
              <a:gd name="connsiteX14" fmla="*/ 1244184 w 2143594"/>
              <a:gd name="connsiteY14" fmla="*/ 209862 h 1232315"/>
              <a:gd name="connsiteX15" fmla="*/ 1244184 w 2143594"/>
              <a:gd name="connsiteY15" fmla="*/ 344774 h 1232315"/>
              <a:gd name="connsiteX16" fmla="*/ 1259174 w 2143594"/>
              <a:gd name="connsiteY16" fmla="*/ 464695 h 1232315"/>
              <a:gd name="connsiteX17" fmla="*/ 1499017 w 2143594"/>
              <a:gd name="connsiteY17" fmla="*/ 569626 h 1232315"/>
              <a:gd name="connsiteX18" fmla="*/ 1633928 w 2143594"/>
              <a:gd name="connsiteY18" fmla="*/ 614597 h 1232315"/>
              <a:gd name="connsiteX19" fmla="*/ 1783830 w 2143594"/>
              <a:gd name="connsiteY19" fmla="*/ 704538 h 1232315"/>
              <a:gd name="connsiteX20" fmla="*/ 1828800 w 2143594"/>
              <a:gd name="connsiteY20" fmla="*/ 749508 h 1232315"/>
              <a:gd name="connsiteX21" fmla="*/ 1873771 w 2143594"/>
              <a:gd name="connsiteY21" fmla="*/ 764499 h 1232315"/>
              <a:gd name="connsiteX22" fmla="*/ 1963712 w 2143594"/>
              <a:gd name="connsiteY22" fmla="*/ 809469 h 1232315"/>
              <a:gd name="connsiteX23" fmla="*/ 1978702 w 2143594"/>
              <a:gd name="connsiteY23" fmla="*/ 704538 h 1232315"/>
              <a:gd name="connsiteX24" fmla="*/ 2038663 w 2143594"/>
              <a:gd name="connsiteY24" fmla="*/ 659567 h 1232315"/>
              <a:gd name="connsiteX25" fmla="*/ 2083633 w 2143594"/>
              <a:gd name="connsiteY25" fmla="*/ 884420 h 1232315"/>
              <a:gd name="connsiteX26" fmla="*/ 2143594 w 2143594"/>
              <a:gd name="connsiteY26" fmla="*/ 1049312 h 1232315"/>
              <a:gd name="connsiteX27" fmla="*/ 2143594 w 2143594"/>
              <a:gd name="connsiteY27" fmla="*/ 1169233 h 1232315"/>
              <a:gd name="connsiteX28" fmla="*/ 2023673 w 2143594"/>
              <a:gd name="connsiteY28" fmla="*/ 1184223 h 1232315"/>
              <a:gd name="connsiteX29" fmla="*/ 1828800 w 2143594"/>
              <a:gd name="connsiteY29" fmla="*/ 1154243 h 1232315"/>
              <a:gd name="connsiteX30" fmla="*/ 1753850 w 2143594"/>
              <a:gd name="connsiteY30" fmla="*/ 1049312 h 1232315"/>
              <a:gd name="connsiteX31" fmla="*/ 1603948 w 2143594"/>
              <a:gd name="connsiteY31" fmla="*/ 1109272 h 1232315"/>
              <a:gd name="connsiteX32" fmla="*/ 1454046 w 2143594"/>
              <a:gd name="connsiteY32" fmla="*/ 1154243 h 1232315"/>
              <a:gd name="connsiteX33" fmla="*/ 1169233 w 2143594"/>
              <a:gd name="connsiteY33" fmla="*/ 1199213 h 1232315"/>
              <a:gd name="connsiteX34" fmla="*/ 1094282 w 2143594"/>
              <a:gd name="connsiteY34" fmla="*/ 1169233 h 1232315"/>
              <a:gd name="connsiteX35" fmla="*/ 1019332 w 2143594"/>
              <a:gd name="connsiteY35" fmla="*/ 1169233 h 1232315"/>
              <a:gd name="connsiteX36" fmla="*/ 929391 w 2143594"/>
              <a:gd name="connsiteY36" fmla="*/ 1229194 h 1232315"/>
              <a:gd name="connsiteX37" fmla="*/ 899410 w 2143594"/>
              <a:gd name="connsiteY37" fmla="*/ 1184223 h 1232315"/>
              <a:gd name="connsiteX38" fmla="*/ 569627 w 2143594"/>
              <a:gd name="connsiteY38" fmla="*/ 1124262 h 1232315"/>
              <a:gd name="connsiteX39" fmla="*/ 479686 w 2143594"/>
              <a:gd name="connsiteY39" fmla="*/ 944381 h 1232315"/>
              <a:gd name="connsiteX40" fmla="*/ 344774 w 2143594"/>
              <a:gd name="connsiteY40" fmla="*/ 824459 h 1232315"/>
              <a:gd name="connsiteX41" fmla="*/ 254833 w 2143594"/>
              <a:gd name="connsiteY41" fmla="*/ 719528 h 1232315"/>
              <a:gd name="connsiteX42" fmla="*/ 194873 w 2143594"/>
              <a:gd name="connsiteY42" fmla="*/ 644577 h 1232315"/>
              <a:gd name="connsiteX43" fmla="*/ 194873 w 2143594"/>
              <a:gd name="connsiteY43" fmla="*/ 644577 h 123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43594" h="1232315">
                <a:moveTo>
                  <a:pt x="254833" y="659567"/>
                </a:moveTo>
                <a:lnTo>
                  <a:pt x="149902" y="749508"/>
                </a:lnTo>
                <a:lnTo>
                  <a:pt x="89941" y="629587"/>
                </a:lnTo>
                <a:lnTo>
                  <a:pt x="0" y="509666"/>
                </a:lnTo>
                <a:lnTo>
                  <a:pt x="0" y="329784"/>
                </a:lnTo>
                <a:lnTo>
                  <a:pt x="59961" y="239843"/>
                </a:lnTo>
                <a:lnTo>
                  <a:pt x="89941" y="134912"/>
                </a:lnTo>
                <a:lnTo>
                  <a:pt x="134912" y="29981"/>
                </a:lnTo>
                <a:lnTo>
                  <a:pt x="239843" y="0"/>
                </a:lnTo>
                <a:lnTo>
                  <a:pt x="359764" y="0"/>
                </a:lnTo>
                <a:lnTo>
                  <a:pt x="629587" y="14990"/>
                </a:lnTo>
                <a:lnTo>
                  <a:pt x="809469" y="14990"/>
                </a:lnTo>
                <a:lnTo>
                  <a:pt x="1019332" y="14990"/>
                </a:lnTo>
                <a:lnTo>
                  <a:pt x="1244184" y="59961"/>
                </a:lnTo>
                <a:lnTo>
                  <a:pt x="1244184" y="209862"/>
                </a:lnTo>
                <a:lnTo>
                  <a:pt x="1244184" y="344774"/>
                </a:lnTo>
                <a:lnTo>
                  <a:pt x="1259174" y="464695"/>
                </a:lnTo>
                <a:lnTo>
                  <a:pt x="1499017" y="569626"/>
                </a:lnTo>
                <a:lnTo>
                  <a:pt x="1633928" y="614597"/>
                </a:lnTo>
                <a:cubicBezTo>
                  <a:pt x="1766491" y="680878"/>
                  <a:pt x="1722248" y="642956"/>
                  <a:pt x="1783830" y="704538"/>
                </a:cubicBezTo>
                <a:cubicBezTo>
                  <a:pt x="1798820" y="719528"/>
                  <a:pt x="1811161" y="737749"/>
                  <a:pt x="1828800" y="749508"/>
                </a:cubicBezTo>
                <a:cubicBezTo>
                  <a:pt x="1841947" y="758273"/>
                  <a:pt x="1873771" y="764499"/>
                  <a:pt x="1873771" y="764499"/>
                </a:cubicBezTo>
                <a:lnTo>
                  <a:pt x="1963712" y="809469"/>
                </a:lnTo>
                <a:lnTo>
                  <a:pt x="1978702" y="704538"/>
                </a:lnTo>
                <a:lnTo>
                  <a:pt x="2038663" y="659567"/>
                </a:lnTo>
                <a:lnTo>
                  <a:pt x="2083633" y="884420"/>
                </a:lnTo>
                <a:lnTo>
                  <a:pt x="2143594" y="1049312"/>
                </a:lnTo>
                <a:lnTo>
                  <a:pt x="2143594" y="1169233"/>
                </a:lnTo>
                <a:cubicBezTo>
                  <a:pt x="2033717" y="1184930"/>
                  <a:pt x="2073995" y="1184223"/>
                  <a:pt x="2023673" y="1184223"/>
                </a:cubicBezTo>
                <a:lnTo>
                  <a:pt x="1828800" y="1154243"/>
                </a:lnTo>
                <a:lnTo>
                  <a:pt x="1753850" y="1049312"/>
                </a:lnTo>
                <a:cubicBezTo>
                  <a:pt x="1614372" y="1111301"/>
                  <a:pt x="1668150" y="1109272"/>
                  <a:pt x="1603948" y="1109272"/>
                </a:cubicBezTo>
                <a:lnTo>
                  <a:pt x="1454046" y="1154243"/>
                </a:lnTo>
                <a:cubicBezTo>
                  <a:pt x="1189372" y="1200950"/>
                  <a:pt x="1285470" y="1199213"/>
                  <a:pt x="1169233" y="1199213"/>
                </a:cubicBezTo>
                <a:lnTo>
                  <a:pt x="1094282" y="1169233"/>
                </a:lnTo>
                <a:lnTo>
                  <a:pt x="1019332" y="1169233"/>
                </a:lnTo>
                <a:cubicBezTo>
                  <a:pt x="940479" y="1232315"/>
                  <a:pt x="976376" y="1229194"/>
                  <a:pt x="929391" y="1229194"/>
                </a:cubicBezTo>
                <a:lnTo>
                  <a:pt x="899410" y="1184223"/>
                </a:lnTo>
                <a:lnTo>
                  <a:pt x="569627" y="1124262"/>
                </a:lnTo>
                <a:lnTo>
                  <a:pt x="479686" y="944381"/>
                </a:lnTo>
                <a:lnTo>
                  <a:pt x="344774" y="824459"/>
                </a:lnTo>
                <a:lnTo>
                  <a:pt x="254833" y="719528"/>
                </a:lnTo>
                <a:lnTo>
                  <a:pt x="194873" y="644577"/>
                </a:lnTo>
                <a:lnTo>
                  <a:pt x="194873" y="644577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3200400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তিব্বত </a:t>
            </a:r>
            <a:endParaRPr lang="en-US" sz="3200" b="1" dirty="0"/>
          </a:p>
        </p:txBody>
      </p:sp>
      <p:sp>
        <p:nvSpPr>
          <p:cNvPr id="13" name="Right Arrow 12"/>
          <p:cNvSpPr/>
          <p:nvPr/>
        </p:nvSpPr>
        <p:spPr>
          <a:xfrm rot="21359630">
            <a:off x="2147978" y="3506223"/>
            <a:ext cx="517497" cy="429699"/>
          </a:xfrm>
          <a:prstGeom prst="rightArrow">
            <a:avLst>
              <a:gd name="adj1" fmla="val 50000"/>
              <a:gd name="adj2" fmla="val 434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1359630">
            <a:off x="2071681" y="3855900"/>
            <a:ext cx="596839" cy="429699"/>
          </a:xfrm>
          <a:prstGeom prst="rightArrow">
            <a:avLst>
              <a:gd name="adj1" fmla="val 50000"/>
              <a:gd name="adj2" fmla="val 434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63000" y="2133600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9737" y="152400"/>
            <a:ext cx="3409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5562600"/>
            <a:ext cx="1089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করা হয় গারো জনগোষ্ঠী প্রায় ৪০০ বছর পূর্বে তিব্বত থেকে এসে বাংলাদেশের বিভিন্ন স্থানে বসবাস শুরু করেন।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-3.75E-6 L 0.46726 -0.17317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87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7 -8.33333E-7 L 0.49405 -0.11719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3" grpId="1" animBg="1"/>
      <p:bldP spid="15" grpId="0" animBg="1"/>
      <p:bldP spid="15" grpId="1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1400" y="533400"/>
            <a:ext cx="50193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600200"/>
            <a:ext cx="10073592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করা হয় গারো জনগোষ্ঠী </a:t>
            </a:r>
          </a:p>
          <a:p>
            <a:pPr algn="just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 ৪০০ বছর পূর্বে তিব্বত </a:t>
            </a:r>
          </a:p>
          <a:p>
            <a:pPr algn="just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এসে বাংলাদেশের বিভিন্ন </a:t>
            </a:r>
          </a:p>
          <a:p>
            <a:pPr algn="just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 বসবাস শুরু করেন।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8288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নিজস্ব ভাষার নাম </a:t>
            </a:r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ভাষা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34400" y="1524000"/>
            <a:ext cx="3733800" cy="3963854"/>
            <a:chOff x="8229600" y="2173069"/>
            <a:chExt cx="3733800" cy="3963854"/>
          </a:xfrm>
        </p:grpSpPr>
        <p:sp>
          <p:nvSpPr>
            <p:cNvPr id="2" name="TextBox 1"/>
            <p:cNvSpPr txBox="1"/>
            <p:nvPr/>
          </p:nvSpPr>
          <p:spPr>
            <a:xfrm>
              <a:off x="8534400" y="2173069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গারো বর্ণমালা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2819400"/>
              <a:ext cx="3733800" cy="331752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114800" y="457200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গারোদের ভাষা </a:t>
            </a:r>
            <a:endParaRPr lang="en-US" sz="66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0"/>
            <a:ext cx="262123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</a:t>
            </a:r>
            <a:endParaRPr lang="en-US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524000"/>
            <a:ext cx="4648200" cy="3374571"/>
          </a:xfrm>
          <a:prstGeom prst="rect">
            <a:avLst/>
          </a:prstGeom>
        </p:spPr>
      </p:pic>
      <p:pic>
        <p:nvPicPr>
          <p:cNvPr id="5" name="Picture 4" descr="eeeeeeeee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4343400" cy="3374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10540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গারোদের ধর্মের নাম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সাংসারেক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।  তবে বর্তমানে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বেশিরভাগ গারো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খ্রিষ্ট ধর্মাবলম্বী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0580" y="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সমাজ ব্যবস্থা 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96050626b8293e6dfcd922527849077e58164a.jpg">
            <a:extLst>
              <a:ext uri="{FF2B5EF4-FFF2-40B4-BE49-F238E27FC236}">
                <a16:creationId xmlns:a16="http://schemas.microsoft.com/office/drawing/2014/main" id="{7AF79A6A-6F00-4731-930F-2045308A2E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2362200"/>
            <a:ext cx="4800600" cy="4047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5105400" cy="4040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86200" y="1219200"/>
            <a:ext cx="51988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পরিবারের প্রধান</a:t>
            </a:r>
            <a:endParaRPr lang="en-US" sz="8000" dirty="0"/>
          </a:p>
        </p:txBody>
      </p:sp>
      <p:sp>
        <p:nvSpPr>
          <p:cNvPr id="9" name="Rectangle 8"/>
          <p:cNvSpPr/>
          <p:nvPr/>
        </p:nvSpPr>
        <p:spPr>
          <a:xfrm>
            <a:off x="6019800" y="3276600"/>
            <a:ext cx="125707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0580" y="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সমাজ ব্যবস্থা 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600200"/>
            <a:ext cx="1173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গারো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মাতৃতান্ত্রিক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পরিবারের প্রধান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এবং মেয়েরা পারিবারিক সম্পত্তির উত্তরাধিকারী 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মায়েদের সূত্র ধরেই তাদের দল, গোত্র, বংশ গড়ে উঠে 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ATAUR\Desktop\GARO\garro10.jpg">
            <a:extLst>
              <a:ext uri="{FF2B5EF4-FFF2-40B4-BE49-F238E27FC236}">
                <a16:creationId xmlns:a16="http://schemas.microsoft.com/office/drawing/2014/main" id="{78C8AEA0-F0C1-4280-B34C-E5DB224A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7266" b="10000"/>
          <a:stretch>
            <a:fillRect/>
          </a:stretch>
        </p:blipFill>
        <p:spPr bwMode="auto">
          <a:xfrm>
            <a:off x="6553200" y="3886200"/>
            <a:ext cx="3921793" cy="2998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dava1.jpg">
            <a:extLst>
              <a:ext uri="{FF2B5EF4-FFF2-40B4-BE49-F238E27FC236}">
                <a16:creationId xmlns:a16="http://schemas.microsoft.com/office/drawing/2014/main" id="{F8A2E49E-8625-49C8-8092-2076E59AB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038600"/>
            <a:ext cx="3774407" cy="263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752600"/>
            <a:ext cx="1082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বাবা পরিবারের দেখাশোনা করেন । বিয়ের পর তিনি স্ত্রীর সাথে শ্বশুর বাড়িতে থাকেন এবং তার কর্তব্য পালন করেন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4E7E224-7E3F-487F-BF5B-E43FF6092382}"/>
              </a:ext>
            </a:extLst>
          </p:cNvPr>
          <p:cNvSpPr/>
          <p:nvPr/>
        </p:nvSpPr>
        <p:spPr>
          <a:xfrm>
            <a:off x="1981200" y="457200"/>
            <a:ext cx="9345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bn-IN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প্রশ্নটির উত্তর খাতায় লিখ।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A4716F2-DC81-4C92-B03E-5C2B3336EE14}"/>
              </a:ext>
            </a:extLst>
          </p:cNvPr>
          <p:cNvGrpSpPr/>
          <p:nvPr/>
        </p:nvGrpSpPr>
        <p:grpSpPr>
          <a:xfrm>
            <a:off x="-45361" y="0"/>
            <a:ext cx="2119613" cy="1897334"/>
            <a:chOff x="261971" y="517502"/>
            <a:chExt cx="2119613" cy="18973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0C5BC6-89EA-4D9B-AF27-06340598A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71" y="517502"/>
              <a:ext cx="1936446" cy="16357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029310-90D2-4765-AB39-34DABE9B7D67}"/>
                </a:ext>
              </a:extLst>
            </p:cNvPr>
            <p:cNvSpPr/>
            <p:nvPr/>
          </p:nvSpPr>
          <p:spPr>
            <a:xfrm>
              <a:off x="418086" y="1891616"/>
              <a:ext cx="19634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কাজঃ  </a:t>
              </a:r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4E7E224-7E3F-487F-BF5B-E43FF6092382}"/>
              </a:ext>
            </a:extLst>
          </p:cNvPr>
          <p:cNvSpPr/>
          <p:nvPr/>
        </p:nvSpPr>
        <p:spPr>
          <a:xfrm>
            <a:off x="1371600" y="3200400"/>
            <a:ext cx="9345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 ব্যাবস্থা কী রকম?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0580" y="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ZISAN\Desktop\saotal\vat1.jpg">
            <a:extLst>
              <a:ext uri="{FF2B5EF4-FFF2-40B4-BE49-F238E27FC236}">
                <a16:creationId xmlns:a16="http://schemas.microsoft.com/office/drawing/2014/main" id="{A32CB413-4A52-456D-A234-E161BE94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95961"/>
            <a:ext cx="2722236" cy="2602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ATAUR\Desktop\mach12.jpg">
            <a:extLst>
              <a:ext uri="{FF2B5EF4-FFF2-40B4-BE49-F238E27FC236}">
                <a16:creationId xmlns:a16="http://schemas.microsoft.com/office/drawing/2014/main" id="{88C5249F-172D-4375-B3A6-9ED458BC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19761"/>
            <a:ext cx="2754264" cy="2822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DPE\Downloads\MONIPURI\sssss.jpg">
            <a:extLst>
              <a:ext uri="{FF2B5EF4-FFF2-40B4-BE49-F238E27FC236}">
                <a16:creationId xmlns:a16="http://schemas.microsoft.com/office/drawing/2014/main" id="{51F54E1D-B6DB-4DD0-99CE-3861DABD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1435" y="1724562"/>
            <a:ext cx="2483932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DPE\Downloads\MONIPURI\man555.jpg">
            <a:extLst>
              <a:ext uri="{FF2B5EF4-FFF2-40B4-BE49-F238E27FC236}">
                <a16:creationId xmlns:a16="http://schemas.microsoft.com/office/drawing/2014/main" id="{9489ADBE-0F45-4071-97E7-2A7459B7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800761"/>
            <a:ext cx="259318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38200" y="4086761"/>
            <a:ext cx="15376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4076075" y="4086761"/>
            <a:ext cx="16498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মাছ 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7010400" y="4086761"/>
            <a:ext cx="21162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মাংস 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9372600" y="4162961"/>
            <a:ext cx="30219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শাকসবজি 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2133600" y="5562600"/>
            <a:ext cx="80217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গারোদের প্রধান খাবার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0580" y="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4400" y="3124200"/>
            <a:ext cx="2980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বাশেঁর কোড়ল </a:t>
            </a:r>
            <a:endParaRPr lang="en-US" sz="4400" dirty="0"/>
          </a:p>
        </p:txBody>
      </p:sp>
      <p:pic>
        <p:nvPicPr>
          <p:cNvPr id="15" name="Picture 4" descr="C:\Users\ATAUR\Desktop\GARO\বাঁশ-কোড়ল-1.jpg">
            <a:extLst>
              <a:ext uri="{FF2B5EF4-FFF2-40B4-BE49-F238E27FC236}">
                <a16:creationId xmlns:a16="http://schemas.microsoft.com/office/drawing/2014/main" id="{7DFDAD21-5499-4177-8288-BD991E66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668060" cy="556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EC4B20-9043-4198-9EA0-0200DCE7F933}"/>
              </a:ext>
            </a:extLst>
          </p:cNvPr>
          <p:cNvSpPr/>
          <p:nvPr/>
        </p:nvSpPr>
        <p:spPr>
          <a:xfrm>
            <a:off x="3991428" y="3018972"/>
            <a:ext cx="74141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99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EC4B20-9043-4198-9EA0-0200DCE7F933}"/>
              </a:ext>
            </a:extLst>
          </p:cNvPr>
          <p:cNvSpPr/>
          <p:nvPr/>
        </p:nvSpPr>
        <p:spPr>
          <a:xfrm>
            <a:off x="228600" y="943428"/>
            <a:ext cx="12115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সকলকে- </a:t>
            </a:r>
            <a:endParaRPr lang="en-US" sz="115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0580" y="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343400"/>
            <a:ext cx="2980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বাশেঁর কোড়ল 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838200" y="5181600"/>
            <a:ext cx="110706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গারোরা  ঐতিহ্যবাহী খাবার হিসেবে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বাঁশের কোড়ল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খেয়ে থাকে ।</a:t>
            </a:r>
          </a:p>
          <a:p>
            <a:pPr marL="571500" indent="-571500"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খেতে অনেক সুস্বাদু 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2847975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4" descr="C:\Users\ATAUR\Desktop\GARO\বাঁশ-কোড়ল-1.jpg">
            <a:extLst>
              <a:ext uri="{FF2B5EF4-FFF2-40B4-BE49-F238E27FC236}">
                <a16:creationId xmlns:a16="http://schemas.microsoft.com/office/drawing/2014/main" id="{7DFDAD21-5499-4177-8288-BD991E66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3048000" cy="3263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download (10).jpg"/>
          <p:cNvPicPr>
            <a:picLocks noChangeAspect="1"/>
          </p:cNvPicPr>
          <p:nvPr/>
        </p:nvPicPr>
        <p:blipFill>
          <a:blip r:embed="rId4"/>
          <a:srcRect t="13004" b="11153"/>
          <a:stretch>
            <a:fillRect/>
          </a:stretch>
        </p:blipFill>
        <p:spPr>
          <a:xfrm>
            <a:off x="8763000" y="1371600"/>
            <a:ext cx="29718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648200" y="4191000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বিক্রয়ের জন্য বাশেঁর কোড়ল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628089" y="4013616"/>
            <a:ext cx="3259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রান্না করা বাশেঁর কোড়ল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4152" y="3580700"/>
            <a:ext cx="1613296" cy="1613296"/>
            <a:chOff x="2241351" y="2103316"/>
            <a:chExt cx="1613296" cy="1613296"/>
          </a:xfrm>
        </p:grpSpPr>
        <p:sp>
          <p:nvSpPr>
            <p:cNvPr id="33" name="Oval 32"/>
            <p:cNvSpPr/>
            <p:nvPr/>
          </p:nvSpPr>
          <p:spPr>
            <a:xfrm>
              <a:off x="2241351" y="2103316"/>
              <a:ext cx="1613296" cy="16132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2477613" y="2339578"/>
              <a:ext cx="1140772" cy="1140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kern="12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endParaRPr lang="en-US" sz="6000" kern="1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90854" y="3101438"/>
            <a:ext cx="47636" cy="479354"/>
            <a:chOff x="3038053" y="1624054"/>
            <a:chExt cx="47636" cy="479354"/>
          </a:xfrm>
        </p:grpSpPr>
        <p:sp>
          <p:nvSpPr>
            <p:cNvPr id="31" name="Straight Connector 5"/>
            <p:cNvSpPr/>
            <p:nvPr/>
          </p:nvSpPr>
          <p:spPr>
            <a:xfrm rot="16245576">
              <a:off x="2822194" y="1839913"/>
              <a:ext cx="479354" cy="476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818"/>
                  </a:moveTo>
                  <a:lnTo>
                    <a:pt x="479354" y="238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Straight Connector 6"/>
            <p:cNvSpPr/>
            <p:nvPr/>
          </p:nvSpPr>
          <p:spPr>
            <a:xfrm rot="16245576">
              <a:off x="3049887" y="1851747"/>
              <a:ext cx="23967" cy="23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21895" y="1488233"/>
            <a:ext cx="1613296" cy="1613296"/>
            <a:chOff x="2269094" y="10849"/>
            <a:chExt cx="1613296" cy="1613296"/>
          </a:xfrm>
        </p:grpSpPr>
        <p:sp>
          <p:nvSpPr>
            <p:cNvPr id="29" name="Oval 28"/>
            <p:cNvSpPr/>
            <p:nvPr/>
          </p:nvSpPr>
          <p:spPr>
            <a:xfrm>
              <a:off x="2269094" y="10849"/>
              <a:ext cx="1613296" cy="16132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8"/>
            <p:cNvSpPr/>
            <p:nvPr/>
          </p:nvSpPr>
          <p:spPr>
            <a:xfrm>
              <a:off x="2505356" y="247111"/>
              <a:ext cx="1140772" cy="1140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ভাত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56033" y="4038902"/>
            <a:ext cx="487737" cy="47636"/>
            <a:chOff x="3803232" y="2561518"/>
            <a:chExt cx="487737" cy="47636"/>
          </a:xfrm>
        </p:grpSpPr>
        <p:sp>
          <p:nvSpPr>
            <p:cNvPr id="27" name="Straight Connector 9"/>
            <p:cNvSpPr/>
            <p:nvPr/>
          </p:nvSpPr>
          <p:spPr>
            <a:xfrm rot="20520000">
              <a:off x="3803232" y="2561518"/>
              <a:ext cx="487737" cy="476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818"/>
                  </a:moveTo>
                  <a:lnTo>
                    <a:pt x="487737" y="238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10"/>
            <p:cNvSpPr/>
            <p:nvPr/>
          </p:nvSpPr>
          <p:spPr>
            <a:xfrm rot="20520000">
              <a:off x="4034907" y="2573143"/>
              <a:ext cx="24386" cy="24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92354" y="2931445"/>
            <a:ext cx="1613296" cy="1613296"/>
            <a:chOff x="4239553" y="1454061"/>
            <a:chExt cx="1613296" cy="1613296"/>
          </a:xfrm>
        </p:grpSpPr>
        <p:sp>
          <p:nvSpPr>
            <p:cNvPr id="25" name="Oval 24"/>
            <p:cNvSpPr/>
            <p:nvPr/>
          </p:nvSpPr>
          <p:spPr>
            <a:xfrm>
              <a:off x="4239553" y="1454061"/>
              <a:ext cx="1613296" cy="161329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12"/>
            <p:cNvSpPr/>
            <p:nvPr/>
          </p:nvSpPr>
          <p:spPr>
            <a:xfrm>
              <a:off x="4475815" y="1690323"/>
              <a:ext cx="1140772" cy="1140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মাছ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94461" y="4993365"/>
            <a:ext cx="47636" cy="487737"/>
            <a:chOff x="3641660" y="3515981"/>
            <a:chExt cx="47636" cy="487737"/>
          </a:xfrm>
        </p:grpSpPr>
        <p:sp>
          <p:nvSpPr>
            <p:cNvPr id="23" name="Straight Connector 13"/>
            <p:cNvSpPr/>
            <p:nvPr/>
          </p:nvSpPr>
          <p:spPr>
            <a:xfrm rot="3240000">
              <a:off x="3421609" y="3736032"/>
              <a:ext cx="487737" cy="476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818"/>
                  </a:moveTo>
                  <a:lnTo>
                    <a:pt x="487737" y="238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14"/>
            <p:cNvSpPr/>
            <p:nvPr/>
          </p:nvSpPr>
          <p:spPr>
            <a:xfrm rot="3240000">
              <a:off x="3653284" y="3747657"/>
              <a:ext cx="24386" cy="24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29109" y="5280472"/>
            <a:ext cx="1613296" cy="1613296"/>
            <a:chOff x="3476308" y="3803088"/>
            <a:chExt cx="1613296" cy="1613296"/>
          </a:xfrm>
        </p:grpSpPr>
        <p:sp>
          <p:nvSpPr>
            <p:cNvPr id="21" name="Oval 20"/>
            <p:cNvSpPr/>
            <p:nvPr/>
          </p:nvSpPr>
          <p:spPr>
            <a:xfrm>
              <a:off x="3476308" y="3803088"/>
              <a:ext cx="1613296" cy="161329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6"/>
            <p:cNvSpPr/>
            <p:nvPr/>
          </p:nvSpPr>
          <p:spPr>
            <a:xfrm>
              <a:off x="3712570" y="4039350"/>
              <a:ext cx="1140772" cy="1140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মাংস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9505" y="4993365"/>
            <a:ext cx="47636" cy="487737"/>
            <a:chOff x="2406704" y="3515981"/>
            <a:chExt cx="47636" cy="487737"/>
          </a:xfrm>
        </p:grpSpPr>
        <p:sp>
          <p:nvSpPr>
            <p:cNvPr id="19" name="Straight Connector 17"/>
            <p:cNvSpPr/>
            <p:nvPr/>
          </p:nvSpPr>
          <p:spPr>
            <a:xfrm rot="7560000">
              <a:off x="2186653" y="3736032"/>
              <a:ext cx="487737" cy="476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818"/>
                  </a:moveTo>
                  <a:lnTo>
                    <a:pt x="487737" y="238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traight Connector 18"/>
            <p:cNvSpPr/>
            <p:nvPr/>
          </p:nvSpPr>
          <p:spPr>
            <a:xfrm rot="18360000">
              <a:off x="2418328" y="3747657"/>
              <a:ext cx="24386" cy="24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59195" y="5280472"/>
            <a:ext cx="1613296" cy="1613296"/>
            <a:chOff x="1006394" y="3803088"/>
            <a:chExt cx="1613296" cy="1613296"/>
          </a:xfrm>
        </p:grpSpPr>
        <p:sp>
          <p:nvSpPr>
            <p:cNvPr id="17" name="Oval 16"/>
            <p:cNvSpPr/>
            <p:nvPr/>
          </p:nvSpPr>
          <p:spPr>
            <a:xfrm>
              <a:off x="1006394" y="3803088"/>
              <a:ext cx="1613296" cy="16132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20"/>
            <p:cNvSpPr/>
            <p:nvPr/>
          </p:nvSpPr>
          <p:spPr>
            <a:xfrm>
              <a:off x="1242656" y="4039350"/>
              <a:ext cx="1140772" cy="1140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বাশেঁর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কোড়ল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57831" y="4038902"/>
            <a:ext cx="487737" cy="47636"/>
            <a:chOff x="1805030" y="2561518"/>
            <a:chExt cx="487737" cy="47636"/>
          </a:xfrm>
        </p:grpSpPr>
        <p:sp>
          <p:nvSpPr>
            <p:cNvPr id="15" name="Straight Connector 21"/>
            <p:cNvSpPr/>
            <p:nvPr/>
          </p:nvSpPr>
          <p:spPr>
            <a:xfrm rot="11880000">
              <a:off x="1805030" y="2561518"/>
              <a:ext cx="487737" cy="476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818"/>
                  </a:moveTo>
                  <a:lnTo>
                    <a:pt x="487737" y="238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traight Connector 22"/>
            <p:cNvSpPr/>
            <p:nvPr/>
          </p:nvSpPr>
          <p:spPr>
            <a:xfrm rot="22680000">
              <a:off x="2036705" y="2573143"/>
              <a:ext cx="24386" cy="24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95950" y="2931445"/>
            <a:ext cx="1613296" cy="1613296"/>
            <a:chOff x="243149" y="1454061"/>
            <a:chExt cx="1613296" cy="1613296"/>
          </a:xfrm>
        </p:grpSpPr>
        <p:sp>
          <p:nvSpPr>
            <p:cNvPr id="13" name="Oval 12"/>
            <p:cNvSpPr/>
            <p:nvPr/>
          </p:nvSpPr>
          <p:spPr>
            <a:xfrm>
              <a:off x="243149" y="1454061"/>
              <a:ext cx="1613296" cy="161329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24"/>
            <p:cNvSpPr/>
            <p:nvPr/>
          </p:nvSpPr>
          <p:spPr>
            <a:xfrm>
              <a:off x="479411" y="1690323"/>
              <a:ext cx="1140772" cy="1140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শাক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সবজি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819400" y="457200"/>
            <a:ext cx="7544053" cy="9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একনজরে গারোদের খাদ্যাভ্যাস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ro-pa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5791201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05800" y="5562600"/>
            <a:ext cx="16002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Walton\Desktop\গারো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295400"/>
            <a:ext cx="5575741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3276600" y="183630"/>
            <a:ext cx="6324600" cy="654570"/>
            <a:chOff x="3276600" y="183630"/>
            <a:chExt cx="6324600" cy="65457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6172200" y="-2590800"/>
              <a:ext cx="533400" cy="6324600"/>
            </a:xfrm>
            <a:prstGeom prst="flowChartDelay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1040" y="183630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এসো কিছু ছবি দেখি ও চিন্তা করি 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95400" y="5562600"/>
            <a:ext cx="1036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14" name="Picture 13" descr="C:\Users\Walton\Desktop\গারো\dscn2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5791200" cy="4062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C:\Users\Walton\Desktop\গারো\76871_f1 - 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295400"/>
            <a:ext cx="589476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2"/>
          <p:cNvSpPr/>
          <p:nvPr/>
        </p:nvSpPr>
        <p:spPr>
          <a:xfrm>
            <a:off x="723900" y="5254526"/>
            <a:ext cx="1120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করোগেটেড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5486400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পাহাড়ি নদী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4267200" y="228600"/>
            <a:ext cx="45544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/>
      <p:bldP spid="13" grpId="1"/>
      <p:bldP spid="16" grpId="0"/>
      <p:bldP spid="18" grpId="0"/>
      <p:bldP spid="18" grpId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rr.jpg"/>
          <p:cNvPicPr>
            <a:picLocks noChangeAspect="1"/>
          </p:cNvPicPr>
          <p:nvPr/>
        </p:nvPicPr>
        <p:blipFill>
          <a:blip r:embed="rId2"/>
          <a:srcRect l="18147" t="10554" r="16323" b="10293"/>
          <a:stretch>
            <a:fillRect/>
          </a:stretch>
        </p:blipFill>
        <p:spPr>
          <a:xfrm>
            <a:off x="457200" y="1219199"/>
            <a:ext cx="6400800" cy="4431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3276600" y="183630"/>
            <a:ext cx="6324600" cy="654570"/>
            <a:chOff x="3276600" y="183630"/>
            <a:chExt cx="6324600" cy="654570"/>
          </a:xfrm>
        </p:grpSpPr>
        <p:sp>
          <p:nvSpPr>
            <p:cNvPr id="4" name="Flowchart: Delay 3"/>
            <p:cNvSpPr/>
            <p:nvPr/>
          </p:nvSpPr>
          <p:spPr>
            <a:xfrm rot="5400000">
              <a:off x="6172200" y="-2590800"/>
              <a:ext cx="533400" cy="6324600"/>
            </a:xfrm>
            <a:prstGeom prst="flowChartDelay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1040" y="183630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এসো কিছু ছবি দেখি ও চিন্তা করি 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3"/>
          <a:srcRect l="23077" t="12727" b="15152"/>
          <a:stretch>
            <a:fillRect/>
          </a:stretch>
        </p:blipFill>
        <p:spPr>
          <a:xfrm rot="5400000">
            <a:off x="7594313" y="940087"/>
            <a:ext cx="4038600" cy="5206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creenshot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43000"/>
            <a:ext cx="4343400" cy="482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438400" y="5638800"/>
            <a:ext cx="12698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শার্ট 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8991600" y="5562600"/>
            <a:ext cx="16914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লুঙ্গি  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971800"/>
            <a:ext cx="1309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ধুতি 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4267200" y="0"/>
            <a:ext cx="4708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গারোদের পোশাক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500"/>
          <a:stretch>
            <a:fillRect/>
          </a:stretch>
        </p:blipFill>
        <p:spPr>
          <a:xfrm>
            <a:off x="1219200" y="990600"/>
            <a:ext cx="4953000" cy="4959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37338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পুরুষেরা  শার্ট, লুঙ্গি , ধুতি ইত্যাদি পরিধান করে।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371600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গারো নারীদের ঐতিহ্যবাহী পোষাকের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  দকবান্দা ও  দকসারি 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27337"/>
            <a:ext cx="4708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গারোদের পোশাক 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76600" y="183630"/>
            <a:ext cx="6477000" cy="654570"/>
            <a:chOff x="3276600" y="183630"/>
            <a:chExt cx="6477000" cy="654570"/>
          </a:xfrm>
        </p:grpSpPr>
        <p:sp>
          <p:nvSpPr>
            <p:cNvPr id="5" name="Flowchart: Delay 4"/>
            <p:cNvSpPr/>
            <p:nvPr/>
          </p:nvSpPr>
          <p:spPr>
            <a:xfrm rot="5400000">
              <a:off x="6172200" y="-2590800"/>
              <a:ext cx="533400" cy="6324600"/>
            </a:xfrm>
            <a:prstGeom prst="flowChartDelay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03360" y="183630"/>
              <a:ext cx="535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এসো একটি ভিডিও দেখি 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43600" y="32718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18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9800" y="6096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ভিডিওতে তোমরা কী দেখতে পেলে?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514600"/>
            <a:ext cx="440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হ্যা, ঠিকই বলেছ।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7432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আমরা দেখলাম গারোদের একটি উৎসব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276600" y="183630"/>
            <a:ext cx="6324600" cy="1200329"/>
            <a:chOff x="3276600" y="183630"/>
            <a:chExt cx="6324600" cy="1200329"/>
          </a:xfrm>
        </p:grpSpPr>
        <p:sp>
          <p:nvSpPr>
            <p:cNvPr id="5" name="Flowchart: Delay 4"/>
            <p:cNvSpPr/>
            <p:nvPr/>
          </p:nvSpPr>
          <p:spPr>
            <a:xfrm rot="5400000">
              <a:off x="6172200" y="-2590800"/>
              <a:ext cx="533400" cy="6324600"/>
            </a:xfrm>
            <a:prstGeom prst="flowChartDelay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17560" y="183630"/>
              <a:ext cx="535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এসো আরো কিছু ছবি দেখি ও চিন্তা করি 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143000"/>
            <a:ext cx="5486400" cy="3956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6049106" cy="3798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819400" y="5181600"/>
            <a:ext cx="72234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এগুলো কিছু উৎসবের ছবি।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3981450" y="-38100"/>
            <a:ext cx="47195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উৎসব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990600"/>
            <a:ext cx="5114262" cy="3983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Screenshot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19200"/>
            <a:ext cx="5638800" cy="38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90600" y="5410200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গারোদের ঐতিহ্যবা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হী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সবের নাম ওয়া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গালা।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181600"/>
            <a:ext cx="1043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এই সময়ে তাঁরা সুর্য দেবতা   সালজং এর নতুন শস্য উ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সর্গ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838200" y="5105400"/>
            <a:ext cx="1143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উৎসবটি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5257800"/>
            <a:ext cx="115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অর্ঘ্য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নিবেদন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বিভিন্ন ধরনের বাদ্য বাজনা বাজিয়ে উ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সবটি পালন 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573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গারোদের উৎসব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143000"/>
            <a:ext cx="1051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bn-BD" sz="6600" baseline="-2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aseline="-2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গালা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সালজং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উৎসবটি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অর্ঘ্য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নিবেদন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বাদ্য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বাজনা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বাজিয়ে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উৎসবটি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ray.jpeg"/>
          <p:cNvPicPr>
            <a:picLocks noChangeAspect="1"/>
          </p:cNvPicPr>
          <p:nvPr/>
        </p:nvPicPr>
        <p:blipFill>
          <a:blip r:embed="rId2" cstate="print"/>
          <a:srcRect r="50303"/>
          <a:stretch>
            <a:fillRect/>
          </a:stretch>
        </p:blipFill>
        <p:spPr>
          <a:xfrm>
            <a:off x="4648200" y="384630"/>
            <a:ext cx="1371600" cy="1752600"/>
          </a:xfrm>
          <a:prstGeom prst="rect">
            <a:avLst/>
          </a:prstGeom>
        </p:spPr>
      </p:pic>
      <p:pic>
        <p:nvPicPr>
          <p:cNvPr id="5" name="Picture 4" descr="joray.jpeg"/>
          <p:cNvPicPr>
            <a:picLocks noChangeAspect="1"/>
          </p:cNvPicPr>
          <p:nvPr/>
        </p:nvPicPr>
        <p:blipFill>
          <a:blip r:embed="rId2" cstate="print"/>
          <a:srcRect l="49697"/>
          <a:stretch>
            <a:fillRect/>
          </a:stretch>
        </p:blipFill>
        <p:spPr>
          <a:xfrm>
            <a:off x="6019800" y="381000"/>
            <a:ext cx="1388327" cy="175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E7E224-7E3F-487F-BF5B-E43FF6092382}"/>
              </a:ext>
            </a:extLst>
          </p:cNvPr>
          <p:cNvSpPr/>
          <p:nvPr/>
        </p:nvSpPr>
        <p:spPr>
          <a:xfrm>
            <a:off x="1295401" y="3614678"/>
            <a:ext cx="510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গারোদের উৎসব </a:t>
            </a:r>
          </a:p>
          <a:p>
            <a:pPr marL="571500" indent="-571500"/>
            <a:endParaRPr lang="bn-BD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গারোদের ভাষা </a:t>
            </a:r>
          </a:p>
          <a:p>
            <a:pPr marL="571500" indent="-571500"/>
            <a:endParaRPr lang="en-US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গারোদের বাড়ী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3767078"/>
            <a:ext cx="1905000" cy="457200"/>
          </a:xfrm>
          <a:prstGeom prst="rightArrow">
            <a:avLst/>
          </a:prstGeom>
          <a:gradFill>
            <a:gsLst>
              <a:gs pos="0">
                <a:srgbClr val="FF0000">
                  <a:alpha val="97000"/>
                </a:srgbClr>
              </a:gs>
              <a:gs pos="84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029200" y="4695992"/>
            <a:ext cx="1905000" cy="457200"/>
          </a:xfrm>
          <a:prstGeom prst="rightArrow">
            <a:avLst/>
          </a:prstGeom>
          <a:gradFill>
            <a:gsLst>
              <a:gs pos="0">
                <a:srgbClr val="FF0000">
                  <a:alpha val="97000"/>
                </a:srgbClr>
              </a:gs>
              <a:gs pos="84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29200" y="5711992"/>
            <a:ext cx="1905000" cy="457200"/>
          </a:xfrm>
          <a:prstGeom prst="rightArrow">
            <a:avLst/>
          </a:prstGeom>
          <a:gradFill>
            <a:gsLst>
              <a:gs pos="0">
                <a:srgbClr val="FF0000">
                  <a:alpha val="97000"/>
                </a:srgbClr>
              </a:gs>
              <a:gs pos="84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3538478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আচিক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543800" y="4529078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ওয়ানগালা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543800" y="5595878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নকমান্দি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1173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আলোচনা করে বাম পাশের কথাগুলোর সাথে ডান পাশের কথা গুলো মিল করো এবং খাতায় লিখ।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371460">
            <a:off x="739122" y="713773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731E3-BD5C-4576-8E9E-072050D040F5}"/>
              </a:ext>
            </a:extLst>
          </p:cNvPr>
          <p:cNvSpPr txBox="1"/>
          <p:nvPr/>
        </p:nvSpPr>
        <p:spPr>
          <a:xfrm>
            <a:off x="9906000" y="304800"/>
            <a:ext cx="20894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ও বি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8 -0.1378 L -0.00298 -0.00239 " pathEditMode="relative" rAng="0" ptsTypes="AA">
                                      <p:cBhvr>
                                        <p:cTn id="41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722E-6 L 3.33333E-6 -0.137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39 L -0.00224 0.262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1"/>
      <p:bldP spid="13" grpId="0"/>
      <p:bldP spid="13" grpId="1"/>
      <p:bldP spid="14" grpId="0"/>
      <p:bldP spid="14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304800"/>
            <a:ext cx="12039600" cy="655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533400"/>
            <a:ext cx="4717958" cy="1200329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angle"/>
          </a:sp3d>
        </p:spPr>
        <p:txBody>
          <a:bodyPr wrap="non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43464" y="1828800"/>
            <a:ext cx="4895536" cy="4729396"/>
            <a:chOff x="2343464" y="1828800"/>
            <a:chExt cx="4895536" cy="4729396"/>
          </a:xfrm>
        </p:grpSpPr>
        <p:sp>
          <p:nvSpPr>
            <p:cNvPr id="8" name="5-Point Star 7"/>
            <p:cNvSpPr/>
            <p:nvPr/>
          </p:nvSpPr>
          <p:spPr>
            <a:xfrm>
              <a:off x="3482715" y="49317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092315" y="43221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4636958" y="3837482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159115" y="32553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5716249" y="2788171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195935" y="232347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705600" y="1828800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2943070" y="5531370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2343464" y="610099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362200"/>
            <a:ext cx="11771087" cy="3291721"/>
            <a:chOff x="609600" y="2362200"/>
            <a:chExt cx="11771087" cy="3291721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2362200"/>
              <a:ext cx="2895600" cy="3124200"/>
              <a:chOff x="685800" y="1981200"/>
              <a:chExt cx="2895600" cy="31242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85800" y="1981200"/>
                <a:ext cx="2895600" cy="3124200"/>
              </a:xfrm>
              <a:prstGeom prst="roundRect">
                <a:avLst>
                  <a:gd name="adj" fmla="val 15228"/>
                </a:avLst>
              </a:prstGeom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180" y="2103620"/>
                <a:ext cx="2408420" cy="283068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638800" y="2514600"/>
              <a:ext cx="6741887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54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তাজিবুর রহমান</a:t>
              </a:r>
              <a:endParaRPr lang="bn-IN" sz="54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</a:p>
            <a:p>
              <a:pPr algn="ctr"/>
              <a:r>
                <a:rPr lang="bn-BD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 কেকানিয়া স</a:t>
              </a:r>
              <a:r>
                <a:rPr lang="en-US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</a:t>
              </a:r>
              <a:endParaRPr lang="bn-IN" sz="48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কালিয়া, নড়াইল। </a:t>
              </a:r>
              <a:endParaRPr lang="en-US" sz="48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-762000"/>
            <a:ext cx="10948925" cy="4729396"/>
            <a:chOff x="1488939" y="-715003"/>
            <a:chExt cx="10948925" cy="4729396"/>
          </a:xfrm>
        </p:grpSpPr>
        <p:grpSp>
          <p:nvGrpSpPr>
            <p:cNvPr id="21" name="Group 20"/>
            <p:cNvGrpSpPr/>
            <p:nvPr/>
          </p:nvGrpSpPr>
          <p:grpSpPr>
            <a:xfrm rot="2670404">
              <a:off x="1488939" y="-715003"/>
              <a:ext cx="4895536" cy="4729396"/>
              <a:chOff x="2343464" y="1828800"/>
              <a:chExt cx="4895536" cy="4729396"/>
            </a:xfrm>
          </p:grpSpPr>
          <p:sp>
            <p:nvSpPr>
              <p:cNvPr id="22" name="5-Point Star 21"/>
              <p:cNvSpPr/>
              <p:nvPr/>
            </p:nvSpPr>
            <p:spPr>
              <a:xfrm>
                <a:off x="3482715" y="4931764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4092315" y="4322164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4636958" y="3837482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5159115" y="3255364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5716249" y="2788171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6195935" y="2323476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5-Point Star 27"/>
              <p:cNvSpPr/>
              <p:nvPr/>
            </p:nvSpPr>
            <p:spPr>
              <a:xfrm>
                <a:off x="6705600" y="1828800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2943070" y="5531370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2343464" y="6100996"/>
                <a:ext cx="533400" cy="4572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5-Point Star 31"/>
            <p:cNvSpPr/>
            <p:nvPr/>
          </p:nvSpPr>
          <p:spPr>
            <a:xfrm rot="2670404">
              <a:off x="7430849" y="145652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 rot="2670404">
              <a:off x="8292922" y="1449105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 rot="2670404">
              <a:off x="9021102" y="148523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 rot="2670404">
              <a:off x="9801549" y="143611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 rot="2670404">
              <a:off x="10526378" y="149347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 rot="2670404">
              <a:off x="11194223" y="1498327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 rot="2670404">
              <a:off x="11904464" y="1502812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own Arrow 69"/>
          <p:cNvSpPr/>
          <p:nvPr/>
        </p:nvSpPr>
        <p:spPr>
          <a:xfrm>
            <a:off x="6125029" y="2427514"/>
            <a:ext cx="199571" cy="39188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81600" y="1143000"/>
            <a:ext cx="1981200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গারো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219200" y="3052572"/>
            <a:ext cx="1508682" cy="1271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ভাষা </a:t>
            </a:r>
            <a:endParaRPr lang="en-US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1295400" y="45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 নজরে গারোদের জীবন ব্যাবস্থা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6"/>
          <p:cNvSpPr/>
          <p:nvPr/>
        </p:nvSpPr>
        <p:spPr>
          <a:xfrm>
            <a:off x="3276600" y="3052572"/>
            <a:ext cx="1508682" cy="1271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উৎসব </a:t>
            </a:r>
            <a:endParaRPr lang="en-US" sz="4400" dirty="0"/>
          </a:p>
        </p:txBody>
      </p:sp>
      <p:sp>
        <p:nvSpPr>
          <p:cNvPr id="38" name="Oval 6"/>
          <p:cNvSpPr/>
          <p:nvPr/>
        </p:nvSpPr>
        <p:spPr>
          <a:xfrm>
            <a:off x="5425518" y="3071622"/>
            <a:ext cx="1508682" cy="1271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প্রধান ধর্ম </a:t>
            </a:r>
            <a:endParaRPr lang="en-US" sz="4000" dirty="0"/>
          </a:p>
        </p:txBody>
      </p:sp>
      <p:sp>
        <p:nvSpPr>
          <p:cNvPr id="40" name="Oval 6"/>
          <p:cNvSpPr/>
          <p:nvPr/>
        </p:nvSpPr>
        <p:spPr>
          <a:xfrm>
            <a:off x="7391400" y="3071622"/>
            <a:ext cx="2057400" cy="1271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সমাজ ব্যাবস্থা </a:t>
            </a:r>
            <a:endParaRPr lang="en-US" sz="3600" dirty="0"/>
          </a:p>
        </p:txBody>
      </p:sp>
      <p:sp>
        <p:nvSpPr>
          <p:cNvPr id="42" name="Oval 6"/>
          <p:cNvSpPr/>
          <p:nvPr/>
        </p:nvSpPr>
        <p:spPr>
          <a:xfrm>
            <a:off x="10226118" y="3052572"/>
            <a:ext cx="1508682" cy="1271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পোষাক 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1905000" y="2819400"/>
            <a:ext cx="92202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1843314" y="2833914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828800" y="3878942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3860800" y="2833914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3860800" y="3878942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6125029" y="2833914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6125029" y="3878942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8360229" y="2833914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8360229" y="3878942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958286" y="2833914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0958286" y="3878942"/>
            <a:ext cx="2286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933700" y="4343400"/>
            <a:ext cx="2247900" cy="1600199"/>
            <a:chOff x="2933700" y="4267201"/>
            <a:chExt cx="2247900" cy="1600199"/>
          </a:xfrm>
        </p:grpSpPr>
        <p:sp>
          <p:nvSpPr>
            <p:cNvPr id="37" name="Oval 36"/>
            <p:cNvSpPr/>
            <p:nvPr/>
          </p:nvSpPr>
          <p:spPr>
            <a:xfrm>
              <a:off x="2933700" y="4267201"/>
              <a:ext cx="2247900" cy="160019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24200" y="4724400"/>
              <a:ext cx="19014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ওয়ানগালা </a:t>
              </a:r>
              <a:endParaRPr lang="en-US" sz="4000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57800" y="4362450"/>
            <a:ext cx="2038350" cy="1600199"/>
            <a:chOff x="5334000" y="4286251"/>
            <a:chExt cx="2038350" cy="1600199"/>
          </a:xfrm>
        </p:grpSpPr>
        <p:sp>
          <p:nvSpPr>
            <p:cNvPr id="39" name="Oval 38"/>
            <p:cNvSpPr/>
            <p:nvPr/>
          </p:nvSpPr>
          <p:spPr>
            <a:xfrm>
              <a:off x="5334000" y="4286251"/>
              <a:ext cx="2038350" cy="160019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10200" y="4648200"/>
              <a:ext cx="19399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সাংসারেক </a:t>
              </a:r>
              <a:endParaRPr lang="en-US" sz="40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48550" y="4362450"/>
            <a:ext cx="2247900" cy="1600199"/>
            <a:chOff x="7448550" y="4286251"/>
            <a:chExt cx="2247900" cy="1600199"/>
          </a:xfrm>
        </p:grpSpPr>
        <p:sp>
          <p:nvSpPr>
            <p:cNvPr id="41" name="Oval 40"/>
            <p:cNvSpPr/>
            <p:nvPr/>
          </p:nvSpPr>
          <p:spPr>
            <a:xfrm>
              <a:off x="7448550" y="4286251"/>
              <a:ext cx="2247900" cy="16001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96200" y="4648200"/>
              <a:ext cx="17459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মাতৃতান্ত্রিক</a:t>
              </a:r>
              <a:endParaRPr lang="en-US" sz="3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906000" y="4362450"/>
            <a:ext cx="2323073" cy="1600199"/>
            <a:chOff x="9791700" y="4286251"/>
            <a:chExt cx="2323073" cy="1600199"/>
          </a:xfrm>
        </p:grpSpPr>
        <p:sp>
          <p:nvSpPr>
            <p:cNvPr id="43" name="Oval 42"/>
            <p:cNvSpPr/>
            <p:nvPr/>
          </p:nvSpPr>
          <p:spPr>
            <a:xfrm>
              <a:off x="9791700" y="4286251"/>
              <a:ext cx="2247900" cy="160019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800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791700" y="4572000"/>
              <a:ext cx="232307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দকবান্দা , দকসারি</a:t>
              </a:r>
            </a:p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শার্ট, লুঙ্গি, ধুতি </a:t>
              </a:r>
              <a:endParaRPr lang="en-US" sz="2800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90600" y="4343400"/>
            <a:ext cx="1828800" cy="1600199"/>
            <a:chOff x="990600" y="4267201"/>
            <a:chExt cx="1828800" cy="1600199"/>
          </a:xfrm>
        </p:grpSpPr>
        <p:sp>
          <p:nvSpPr>
            <p:cNvPr id="6" name="Oval 5"/>
            <p:cNvSpPr/>
            <p:nvPr/>
          </p:nvSpPr>
          <p:spPr>
            <a:xfrm>
              <a:off x="990600" y="4267201"/>
              <a:ext cx="1828800" cy="160019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2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93634" y="4716959"/>
              <a:ext cx="162576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আচিক </a:t>
              </a:r>
              <a:r>
                <a:rPr lang="bn-BD" sz="4400" b="1" dirty="0" smtClean="0"/>
                <a:t> </a:t>
              </a:r>
              <a:endParaRPr lang="en-US" sz="4400" b="1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57731E3-BD5C-4576-8E9E-072050D040F5}"/>
              </a:ext>
            </a:extLst>
          </p:cNvPr>
          <p:cNvSpPr txBox="1"/>
          <p:nvPr/>
        </p:nvSpPr>
        <p:spPr>
          <a:xfrm>
            <a:off x="10254945" y="598438"/>
            <a:ext cx="20894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ও বি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" grpId="0"/>
      <p:bldP spid="35" grpId="0"/>
      <p:bldP spid="36" grpId="0"/>
      <p:bldP spid="38" grpId="0"/>
      <p:bldP spid="40" grpId="0"/>
      <p:bldP spid="4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609600" y="685800"/>
            <a:ext cx="11562736" cy="5334000"/>
            <a:chOff x="850416" y="1427240"/>
            <a:chExt cx="9613881" cy="4255404"/>
          </a:xfrm>
        </p:grpSpPr>
        <p:grpSp>
          <p:nvGrpSpPr>
            <p:cNvPr id="6" name="Group 9"/>
            <p:cNvGrpSpPr/>
            <p:nvPr/>
          </p:nvGrpSpPr>
          <p:grpSpPr>
            <a:xfrm>
              <a:off x="850416" y="1427240"/>
              <a:ext cx="9613881" cy="4255404"/>
              <a:chOff x="850416" y="1427240"/>
              <a:chExt cx="9613881" cy="42554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50416" y="1429148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40843" y="1427240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72098" y="1482506"/>
                <a:ext cx="4222813" cy="40896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5740843" y="16453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40843" y="20684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40843" y="248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40843" y="29066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40843" y="33217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40843" y="37448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40843" y="41599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740843" y="45830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40843" y="502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5199529" y="16453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flipH="1">
                <a:off x="5199529" y="20684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>
                <a:off x="5199529" y="248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flipH="1">
                <a:off x="5199529" y="29066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199529" y="33217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>
                <a:off x="5199529" y="41599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5199529" y="45830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5199529" y="502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5199529" y="37448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83401" y="1732589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296873" y="21616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96873" y="256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296873" y="299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296873" y="34189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296873" y="383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296873" y="426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296873" y="4650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96873" y="50953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911" y="1548078"/>
              <a:ext cx="4434974" cy="39085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3" name="Rounded Rectangle 42"/>
          <p:cNvSpPr/>
          <p:nvPr/>
        </p:nvSpPr>
        <p:spPr>
          <a:xfrm>
            <a:off x="7086600" y="4191000"/>
            <a:ext cx="4648200" cy="3048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667000" y="6027003"/>
            <a:ext cx="6824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৮২-৮৩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নং পৃষ্ঠা দেখো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0D66C6C7-5A8D-4F12-8904-F103D192650A}"/>
              </a:ext>
            </a:extLst>
          </p:cNvPr>
          <p:cNvGrpSpPr/>
          <p:nvPr/>
        </p:nvGrpSpPr>
        <p:grpSpPr>
          <a:xfrm>
            <a:off x="545690" y="235974"/>
            <a:ext cx="11562736" cy="6872712"/>
            <a:chOff x="545690" y="575187"/>
            <a:chExt cx="11562736" cy="6524349"/>
          </a:xfrm>
        </p:grpSpPr>
        <p:grpSp>
          <p:nvGrpSpPr>
            <p:cNvPr id="5" name="Group 8"/>
            <p:cNvGrpSpPr/>
            <p:nvPr/>
          </p:nvGrpSpPr>
          <p:grpSpPr>
            <a:xfrm>
              <a:off x="545690" y="575187"/>
              <a:ext cx="11562736" cy="6352966"/>
              <a:chOff x="850416" y="1427240"/>
              <a:chExt cx="9613881" cy="4255404"/>
            </a:xfrm>
          </p:grpSpPr>
          <p:grpSp>
            <p:nvGrpSpPr>
              <p:cNvPr id="6" name="Group 9"/>
              <p:cNvGrpSpPr/>
              <p:nvPr/>
            </p:nvGrpSpPr>
            <p:grpSpPr>
              <a:xfrm>
                <a:off x="850416" y="1427240"/>
                <a:ext cx="9613881" cy="4255404"/>
                <a:chOff x="850416" y="1427240"/>
                <a:chExt cx="9613881" cy="425540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850416" y="1429148"/>
                  <a:ext cx="4723454" cy="425349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5740843" y="1427240"/>
                  <a:ext cx="4723454" cy="425349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72097" y="1567913"/>
                  <a:ext cx="4371617" cy="394246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5" name="Oval 14"/>
                <p:cNvSpPr/>
                <p:nvPr/>
              </p:nvSpPr>
              <p:spPr>
                <a:xfrm>
                  <a:off x="5740843" y="1645367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740843" y="2068406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740843" y="2483567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740843" y="2906606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740843" y="3321767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740843" y="3744806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740843" y="4159967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740843" y="4583006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740843" y="5023567"/>
                  <a:ext cx="373086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flipH="1">
                  <a:off x="5199529" y="1645367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flipH="1">
                  <a:off x="5199529" y="2068406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flipH="1">
                  <a:off x="5199529" y="2483567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flipH="1">
                  <a:off x="5199529" y="2906606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flipH="1">
                  <a:off x="5199529" y="3321767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flipH="1">
                  <a:off x="5199529" y="4159967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 flipH="1">
                  <a:off x="5199529" y="4583006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 flipH="1">
                  <a:off x="5199529" y="5023567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 flipH="1">
                  <a:off x="5199529" y="3744806"/>
                  <a:ext cx="384094" cy="373086"/>
                </a:xfrm>
                <a:prstGeom prst="ellipse">
                  <a:avLst/>
                </a:prstGeom>
                <a:gradFill>
                  <a:gsLst>
                    <a:gs pos="94690">
                      <a:schemeClr val="tx1">
                        <a:lumMod val="50000"/>
                        <a:lumOff val="50000"/>
                      </a:schemeClr>
                    </a:gs>
                    <a:gs pos="19000">
                      <a:schemeClr val="tx1"/>
                    </a:gs>
                    <a:gs pos="65000">
                      <a:schemeClr val="bg2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5283401" y="1732589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5296873" y="2161687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5296873" y="2568087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5296873" y="2999887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5296873" y="3418987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5296873" y="3838087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5296873" y="4269887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5296873" y="4650887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5296873" y="5095387"/>
                  <a:ext cx="720196" cy="218361"/>
                </a:xfrm>
                <a:prstGeom prst="roundRect">
                  <a:avLst>
                    <a:gd name="adj" fmla="val 49156"/>
                  </a:avLst>
                </a:prstGeom>
                <a:gradFill>
                  <a:gsLst>
                    <a:gs pos="94690">
                      <a:schemeClr val="tx1"/>
                    </a:gs>
                    <a:gs pos="11000">
                      <a:schemeClr val="tx1"/>
                    </a:gs>
                    <a:gs pos="67000">
                      <a:schemeClr val="bg2"/>
                    </a:gs>
                    <a:gs pos="86000">
                      <a:schemeClr val="tx1"/>
                    </a:gs>
                    <a:gs pos="37000">
                      <a:schemeClr val="tx1">
                        <a:lumMod val="50000"/>
                        <a:lumOff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911" y="1548078"/>
                <a:ext cx="4308261" cy="390854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C9D3CB7-0EBE-4973-837A-2A8404AAB568}"/>
                </a:ext>
              </a:extLst>
            </p:cNvPr>
            <p:cNvSpPr/>
            <p:nvPr/>
          </p:nvSpPr>
          <p:spPr>
            <a:xfrm>
              <a:off x="2819400" y="6427531"/>
              <a:ext cx="679994" cy="672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0F67F0-120B-472C-829F-E41BF0FA1418}"/>
                </a:ext>
              </a:extLst>
            </p:cNvPr>
            <p:cNvSpPr/>
            <p:nvPr/>
          </p:nvSpPr>
          <p:spPr>
            <a:xfrm>
              <a:off x="8991600" y="6355193"/>
              <a:ext cx="668773" cy="613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৮৩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-work-together-group-illustration-57328684.jpg"/>
          <p:cNvPicPr>
            <a:picLocks noChangeAspect="1"/>
          </p:cNvPicPr>
          <p:nvPr/>
        </p:nvPicPr>
        <p:blipFill rotWithShape="1">
          <a:blip r:embed="rId2" cstate="print"/>
          <a:srcRect b="16406"/>
          <a:stretch/>
        </p:blipFill>
        <p:spPr>
          <a:xfrm>
            <a:off x="609600" y="1676400"/>
            <a:ext cx="19812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lowchart: Stored Data 16">
            <a:extLst>
              <a:ext uri="{FF2B5EF4-FFF2-40B4-BE49-F238E27FC236}">
                <a16:creationId xmlns:a16="http://schemas.microsoft.com/office/drawing/2014/main" id="{DAB629EE-93F2-4405-96C3-469816867F7E}"/>
              </a:ext>
            </a:extLst>
          </p:cNvPr>
          <p:cNvSpPr/>
          <p:nvPr/>
        </p:nvSpPr>
        <p:spPr>
          <a:xfrm rot="10800000">
            <a:off x="846048" y="184769"/>
            <a:ext cx="4487952" cy="640083"/>
          </a:xfrm>
          <a:prstGeom prst="flowChartOnlineStorag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4DAB03-C110-4E92-8D0B-922C8854D1C8}"/>
              </a:ext>
            </a:extLst>
          </p:cNvPr>
          <p:cNvSpPr/>
          <p:nvPr/>
        </p:nvSpPr>
        <p:spPr>
          <a:xfrm>
            <a:off x="5334000" y="228600"/>
            <a:ext cx="5322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খাতায় লিখ।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Stored Data 18">
            <a:extLst>
              <a:ext uri="{FF2B5EF4-FFF2-40B4-BE49-F238E27FC236}">
                <a16:creationId xmlns:a16="http://schemas.microsoft.com/office/drawing/2014/main" id="{306A9EC8-5478-4449-B553-5E245CADAD88}"/>
              </a:ext>
            </a:extLst>
          </p:cNvPr>
          <p:cNvSpPr/>
          <p:nvPr/>
        </p:nvSpPr>
        <p:spPr>
          <a:xfrm rot="10800000" flipH="1" flipV="1">
            <a:off x="457200" y="195416"/>
            <a:ext cx="4343400" cy="629434"/>
          </a:xfrm>
          <a:prstGeom prst="flowChartOnlineStorag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2057400"/>
            <a:ext cx="8666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দল-১- গারোদের সমাজ ব্যাবস্থা সম্পর্কে লিখ।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2971800" y="3218543"/>
            <a:ext cx="7415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দল-২- গারোদের উৎসব সম্পর্কে লিখ।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4234543"/>
            <a:ext cx="7744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দল-৩- গারোদের পোষাক সম্পর্কে লিখ।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099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94DAB03-C110-4E92-8D0B-922C8854D1C8}"/>
              </a:ext>
            </a:extLst>
          </p:cNvPr>
          <p:cNvSpPr/>
          <p:nvPr/>
        </p:nvSpPr>
        <p:spPr>
          <a:xfrm>
            <a:off x="533400" y="1357086"/>
            <a:ext cx="1165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সম্পর্কে নিচের ছকটি নিজেদের খাতায় একে পূরন করো।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590800"/>
          <a:ext cx="11887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80571" y="28448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খাবার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5029" y="28448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উৎসব 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6531429" y="28448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ব্যাবস্থা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50401" y="2844800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পোষাক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543" y="4180114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ভাত,মাছ, মাংস 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3585028" y="4180114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ওয়ানগালা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6531428" y="4180114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endParaRPr lang="en-US" sz="4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586686" y="3962400"/>
            <a:ext cx="2757714" cy="1393555"/>
            <a:chOff x="9586686" y="3962400"/>
            <a:chExt cx="2757714" cy="1393555"/>
          </a:xfrm>
        </p:grpSpPr>
        <p:sp>
          <p:nvSpPr>
            <p:cNvPr id="22" name="Rectangle 21"/>
            <p:cNvSpPr/>
            <p:nvPr/>
          </p:nvSpPr>
          <p:spPr>
            <a:xfrm>
              <a:off x="9601200" y="3962400"/>
              <a:ext cx="27432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দকবান্দা </a:t>
              </a:r>
              <a:endParaRPr lang="en-US" sz="4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86686" y="4586514"/>
              <a:ext cx="27432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দকসারি  </a:t>
              </a:r>
              <a:endParaRPr lang="en-US" sz="4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6300" y="228600"/>
            <a:ext cx="2971800" cy="1143000"/>
            <a:chOff x="4686300" y="228600"/>
            <a:chExt cx="2971800" cy="1143000"/>
          </a:xfrm>
        </p:grpSpPr>
        <p:sp>
          <p:nvSpPr>
            <p:cNvPr id="30" name="Rounded Rectangle 29"/>
            <p:cNvSpPr/>
            <p:nvPr/>
          </p:nvSpPr>
          <p:spPr>
            <a:xfrm>
              <a:off x="4686300" y="609600"/>
              <a:ext cx="2971800" cy="381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62600" y="228600"/>
              <a:ext cx="1295400" cy="1143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686425" y="304800"/>
              <a:ext cx="1066800" cy="990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5581650" y="4953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21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85800" y="617324"/>
            <a:ext cx="3658549" cy="592347"/>
          </a:xfrm>
          <a:prstGeom prst="triangle">
            <a:avLst>
              <a:gd name="adj" fmla="val 50000"/>
            </a:avLst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9110" y="1213028"/>
            <a:ext cx="3016338" cy="103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9983" y="1568892"/>
            <a:ext cx="486595" cy="6070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2413" y="1540387"/>
            <a:ext cx="1535687" cy="529975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grpSp>
        <p:nvGrpSpPr>
          <p:cNvPr id="6" name="Group 15"/>
          <p:cNvGrpSpPr/>
          <p:nvPr/>
        </p:nvGrpSpPr>
        <p:grpSpPr>
          <a:xfrm>
            <a:off x="1533516" y="1641199"/>
            <a:ext cx="1365730" cy="341269"/>
            <a:chOff x="4572379" y="3007117"/>
            <a:chExt cx="1867989" cy="1120745"/>
          </a:xfrm>
        </p:grpSpPr>
        <p:sp>
          <p:nvSpPr>
            <p:cNvPr id="7" name="Rectangle 6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33515" y="728740"/>
            <a:ext cx="2810834" cy="663792"/>
          </a:xfrm>
          <a:prstGeom prst="rect">
            <a:avLst/>
          </a:prstGeom>
          <a:noFill/>
        </p:spPr>
        <p:txBody>
          <a:bodyPr wrap="square" lIns="108731" tIns="54366" rIns="108731" bIns="54366" rtlCol="0">
            <a:spAutoFit/>
          </a:bodyPr>
          <a:lstStyle/>
          <a:p>
            <a:r>
              <a:rPr lang="bn-BD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30BEB-055E-4FB1-A3D2-F3BCA9DF29FA}"/>
              </a:ext>
            </a:extLst>
          </p:cNvPr>
          <p:cNvSpPr/>
          <p:nvPr/>
        </p:nvSpPr>
        <p:spPr>
          <a:xfrm>
            <a:off x="1066800" y="3124200"/>
            <a:ext cx="11295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ইতিহাস সম্পর্কে বাড়ী থেকে লিখে আনবে। 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731E3-BD5C-4576-8E9E-072050D040F5}"/>
              </a:ext>
            </a:extLst>
          </p:cNvPr>
          <p:cNvSpPr txBox="1"/>
          <p:nvPr/>
        </p:nvSpPr>
        <p:spPr>
          <a:xfrm>
            <a:off x="10133880" y="980853"/>
            <a:ext cx="20894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ও বি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1" grpId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180713_051755_7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276599" cy="3919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0" y="1905000"/>
            <a:ext cx="83058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568" y="838200"/>
            <a:ext cx="5117477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105400" y="235803"/>
            <a:ext cx="266290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25327" y="867697"/>
            <a:ext cx="1001567" cy="5816196"/>
            <a:chOff x="5199529" y="1645367"/>
            <a:chExt cx="914400" cy="3751286"/>
          </a:xfrm>
        </p:grpSpPr>
        <p:sp>
          <p:nvSpPr>
            <p:cNvPr id="5" name="Oval 4"/>
            <p:cNvSpPr/>
            <p:nvPr/>
          </p:nvSpPr>
          <p:spPr>
            <a:xfrm>
              <a:off x="5740843" y="16453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40843" y="20684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740843" y="24835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40843" y="29066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40843" y="33217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40843" y="37448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40843" y="41599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40843" y="45830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40843" y="50235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199529" y="16453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199529" y="20684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199529" y="24835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199529" y="29066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199529" y="33217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199529" y="41599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5199529" y="45830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5199529" y="50235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5199529" y="37448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283401" y="1732589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296873" y="21616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296873" y="25680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96873" y="2999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96873" y="34189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296873" y="38380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296873" y="4269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296873" y="4650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296873" y="50953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E2D7991-539C-4825-A6EF-913BDDA8D235}"/>
              </a:ext>
            </a:extLst>
          </p:cNvPr>
          <p:cNvSpPr/>
          <p:nvPr/>
        </p:nvSpPr>
        <p:spPr>
          <a:xfrm>
            <a:off x="5141563" y="838200"/>
            <a:ext cx="1019221" cy="5995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609600" y="762000"/>
            <a:ext cx="11562736" cy="5715000"/>
            <a:chOff x="850416" y="1427240"/>
            <a:chExt cx="9613881" cy="4255404"/>
          </a:xfrm>
        </p:grpSpPr>
        <p:grpSp>
          <p:nvGrpSpPr>
            <p:cNvPr id="6" name="Group 9"/>
            <p:cNvGrpSpPr/>
            <p:nvPr/>
          </p:nvGrpSpPr>
          <p:grpSpPr>
            <a:xfrm>
              <a:off x="850416" y="1427240"/>
              <a:ext cx="9613881" cy="4255404"/>
              <a:chOff x="850416" y="1427240"/>
              <a:chExt cx="9613881" cy="42554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50416" y="1429148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40843" y="1427240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72098" y="1482506"/>
                <a:ext cx="4222813" cy="40896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5740843" y="16453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40843" y="20684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40843" y="248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40843" y="29066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40843" y="33217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40843" y="37448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40843" y="41599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740843" y="45830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40843" y="502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5199529" y="16453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flipH="1">
                <a:off x="5199529" y="20684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>
                <a:off x="5199529" y="248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flipH="1">
                <a:off x="5199529" y="29066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199529" y="33217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>
                <a:off x="5199529" y="41599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5199529" y="45830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5199529" y="502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5199529" y="37448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83401" y="1732589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296873" y="21616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96873" y="256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296873" y="299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296873" y="34189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296873" y="383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296873" y="426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296873" y="4650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96873" y="50953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911" y="1548078"/>
              <a:ext cx="4434974" cy="39085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3" name="Rounded Rectangle 42"/>
          <p:cNvSpPr/>
          <p:nvPr/>
        </p:nvSpPr>
        <p:spPr>
          <a:xfrm>
            <a:off x="7086600" y="4495800"/>
            <a:ext cx="4648200" cy="3048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8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5420110" y="641903"/>
            <a:ext cx="2157413" cy="1828800"/>
            <a:chOff x="5420110" y="220955"/>
            <a:chExt cx="2157413" cy="1828800"/>
          </a:xfrm>
        </p:grpSpPr>
        <p:sp>
          <p:nvSpPr>
            <p:cNvPr id="3" name="Oval 2"/>
            <p:cNvSpPr/>
            <p:nvPr/>
          </p:nvSpPr>
          <p:spPr>
            <a:xfrm>
              <a:off x="5420110" y="220955"/>
              <a:ext cx="2157413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628301" y="390741"/>
              <a:ext cx="1741029" cy="147583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520642" y="1246474"/>
            <a:ext cx="6400800" cy="5639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5964" y="1163888"/>
            <a:ext cx="19415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FC78EF-45D5-49EF-82DA-DBEC2CF8297D}"/>
              </a:ext>
            </a:extLst>
          </p:cNvPr>
          <p:cNvSpPr/>
          <p:nvPr/>
        </p:nvSpPr>
        <p:spPr>
          <a:xfrm>
            <a:off x="609601" y="2709208"/>
            <a:ext cx="11510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2.1.7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জাতি,শ্রেনি,ধর্ম,বর্ন,গোষ্ঠী,ছোট-বড় নির্বিশেষে সবাইকে সমান মর্যাদা দিবে ও লেমিশে চলবে।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2.1.8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সংস্কৃতি বর্ননা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276600" y="183630"/>
            <a:ext cx="6477000" cy="654570"/>
            <a:chOff x="3276600" y="183630"/>
            <a:chExt cx="6477000" cy="654570"/>
          </a:xfrm>
        </p:grpSpPr>
        <p:sp>
          <p:nvSpPr>
            <p:cNvPr id="5" name="Flowchart: Delay 4"/>
            <p:cNvSpPr/>
            <p:nvPr/>
          </p:nvSpPr>
          <p:spPr>
            <a:xfrm rot="5400000">
              <a:off x="6172200" y="-2590800"/>
              <a:ext cx="533400" cy="6324600"/>
            </a:xfrm>
            <a:prstGeom prst="flowChartDelay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03360" y="183630"/>
              <a:ext cx="535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এসো একটি ভিডিও দেখি 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384374"/>
              </p:ext>
            </p:extLst>
          </p:nvPr>
        </p:nvGraphicFramePr>
        <p:xfrm>
          <a:off x="5903913" y="3438525"/>
          <a:ext cx="993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3" imgW="993600" imgH="437760" progId="Package">
                  <p:embed/>
                </p:oleObj>
              </mc:Choice>
              <mc:Fallback>
                <p:oleObj name="Packager Shell Object" showAsIcon="1" r:id="rId3" imgW="993600" imgH="437760" progId="Packag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3438525"/>
                        <a:ext cx="9937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9800" y="6096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ভিডিওতে তোমরা কী দেখতে পেলে?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514600"/>
            <a:ext cx="440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হ্যা, ঠিকই বলেছ।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7432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আমরা দেখলাম গারোদের জীবন যাত্রা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>
            <a:extLst>
              <a:ext uri="{FF2B5EF4-FFF2-40B4-BE49-F238E27FC236}">
                <a16:creationId xmlns:a16="http://schemas.microsoft.com/office/drawing/2014/main" id="{6332963F-B57B-49B8-8568-A0B674BF2B91}"/>
              </a:ext>
            </a:extLst>
          </p:cNvPr>
          <p:cNvSpPr/>
          <p:nvPr/>
        </p:nvSpPr>
        <p:spPr>
          <a:xfrm rot="10800000" flipV="1">
            <a:off x="1614315" y="2383941"/>
            <a:ext cx="3673223" cy="1816100"/>
          </a:xfrm>
          <a:prstGeom prst="flowChartOnlineStorage">
            <a:avLst/>
          </a:prstGeom>
          <a:gradFill>
            <a:gsLst>
              <a:gs pos="0">
                <a:srgbClr val="00B0F0"/>
              </a:gs>
              <a:gs pos="2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0FEA4-7C55-4B3F-8A65-CB9876462E1E}"/>
              </a:ext>
            </a:extLst>
          </p:cNvPr>
          <p:cNvSpPr/>
          <p:nvPr/>
        </p:nvSpPr>
        <p:spPr>
          <a:xfrm>
            <a:off x="6477000" y="2590800"/>
            <a:ext cx="25124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spc="59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Flowchart: Stored Data 3"/>
          <p:cNvSpPr/>
          <p:nvPr/>
        </p:nvSpPr>
        <p:spPr>
          <a:xfrm rot="10800000" flipH="1" flipV="1">
            <a:off x="381001" y="2383941"/>
            <a:ext cx="4175207" cy="1816100"/>
          </a:xfrm>
          <a:prstGeom prst="flowChartOnlineStorage">
            <a:avLst/>
          </a:prstGeom>
          <a:gradFill>
            <a:gsLst>
              <a:gs pos="0">
                <a:srgbClr val="00B0F0"/>
              </a:gs>
              <a:gs pos="25000">
                <a:schemeClr val="accent1">
                  <a:lumMod val="40000"/>
                  <a:lumOff val="6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pc="59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bn-BD" sz="3600" spc="59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9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 </a:t>
            </a:r>
            <a:endParaRPr lang="en-US" sz="4400" spc="59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643</Words>
  <Application>Microsoft Office PowerPoint</Application>
  <PresentationFormat>Custom</PresentationFormat>
  <Paragraphs>148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 KEKANIA GPS</dc:creator>
  <cp:lastModifiedBy>Md. Tajibur Rahman</cp:lastModifiedBy>
  <cp:revision>87</cp:revision>
  <dcterms:created xsi:type="dcterms:W3CDTF">2020-08-19T00:32:32Z</dcterms:created>
  <dcterms:modified xsi:type="dcterms:W3CDTF">2021-01-24T06:52:39Z</dcterms:modified>
</cp:coreProperties>
</file>