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69" r:id="rId19"/>
    <p:sldId id="270" r:id="rId20"/>
    <p:sldId id="275" r:id="rId21"/>
    <p:sldId id="279" r:id="rId22"/>
    <p:sldId id="280" r:id="rId23"/>
    <p:sldId id="281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A82B-15A3-464F-AC0A-EA6451B513E9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3153-4077-424A-9323-B562FD4F8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7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A82B-15A3-464F-AC0A-EA6451B513E9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3153-4077-424A-9323-B562FD4F8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9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A82B-15A3-464F-AC0A-EA6451B513E9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3153-4077-424A-9323-B562FD4F8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0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A82B-15A3-464F-AC0A-EA6451B513E9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3153-4077-424A-9323-B562FD4F8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7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A82B-15A3-464F-AC0A-EA6451B513E9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3153-4077-424A-9323-B562FD4F8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4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A82B-15A3-464F-AC0A-EA6451B513E9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3153-4077-424A-9323-B562FD4F8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6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A82B-15A3-464F-AC0A-EA6451B513E9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3153-4077-424A-9323-B562FD4F8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2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A82B-15A3-464F-AC0A-EA6451B513E9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3153-4077-424A-9323-B562FD4F8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6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A82B-15A3-464F-AC0A-EA6451B513E9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3153-4077-424A-9323-B562FD4F8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9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A82B-15A3-464F-AC0A-EA6451B513E9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3153-4077-424A-9323-B562FD4F8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5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A82B-15A3-464F-AC0A-EA6451B513E9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3153-4077-424A-9323-B562FD4F8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7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0A82B-15A3-464F-AC0A-EA6451B513E9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73153-4077-424A-9323-B562FD4F8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1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microsoft.com/office/2007/relationships/hdphoto" Target="../media/hdphoto7.wdp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6727174"/>
            <a:ext cx="9144000" cy="13082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163683"/>
            <a:chOff x="0" y="0"/>
            <a:chExt cx="9144000" cy="285752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5333999" y="1146191"/>
            <a:ext cx="3706457" cy="7556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</a:rPr>
              <a:t>পাঠ</a:t>
            </a:r>
            <a:r>
              <a:rPr lang="en-US" sz="3600" b="1" spc="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</a:rPr>
              <a:t> </a:t>
            </a:r>
            <a:r>
              <a:rPr lang="en-US" sz="3600" b="1" spc="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1364" y="1901808"/>
            <a:ext cx="304800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3200" b="1" spc="-150" dirty="0">
                <a:latin typeface="NikoshBAN" pitchFamily="2" charset="0"/>
                <a:cs typeface="NikoshBAN" pitchFamily="2" charset="0"/>
              </a:rPr>
              <a:t>জীববিজ্ঞান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bn-BD" sz="3200" b="1" spc="-150" dirty="0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200" b="1" spc="-15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৮ম 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1901809"/>
            <a:ext cx="5728854" cy="4708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এম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আবু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নোমান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বাটাখালী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নূরীয়া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দাখিল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মাদ্রাসা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চকরিয়া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কক্সবাজার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হ্য়ালো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০১৮১৮৫৪১৪৫৪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anomanck24434@gmail.com</a:t>
            </a:r>
          </a:p>
          <a:p>
            <a:pPr algn="ctr"/>
            <a:endParaRPr lang="en-US" sz="3200" b="1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200" b="1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200" b="1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2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32412" y="169878"/>
            <a:ext cx="9011587" cy="820722"/>
          </a:xfrm>
          <a:solidFill>
            <a:schemeClr val="bg1"/>
          </a:solidFill>
        </p:spPr>
        <p:txBody>
          <a:bodyPr>
            <a:normAutofit fontScale="90000"/>
            <a:scene3d>
              <a:camera prst="perspectiveRelaxed"/>
              <a:lightRig rig="threePt" dir="t"/>
            </a:scene3d>
          </a:bodyPr>
          <a:lstStyle/>
          <a:p>
            <a:r>
              <a:rPr lang="bn-BD" sz="8000" b="1" spc="6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8000" b="1" spc="6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684016"/>
            <a:ext cx="2303942" cy="184776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715000" y="1901808"/>
            <a:ext cx="346364" cy="4402941"/>
            <a:chOff x="4271856" y="2438400"/>
            <a:chExt cx="452544" cy="3886200"/>
          </a:xfrm>
          <a:solidFill>
            <a:schemeClr val="tx1"/>
          </a:solidFill>
        </p:grpSpPr>
        <p:sp>
          <p:nvSpPr>
            <p:cNvPr id="21" name="Rectangle 20"/>
            <p:cNvSpPr/>
            <p:nvPr/>
          </p:nvSpPr>
          <p:spPr>
            <a:xfrm>
              <a:off x="4435187" y="2438400"/>
              <a:ext cx="121226" cy="3886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52856" y="2821442"/>
              <a:ext cx="71544" cy="312215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71856" y="2820421"/>
              <a:ext cx="71544" cy="312215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400"/>
            <a:ext cx="548639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5" y="3963912"/>
            <a:ext cx="2978729" cy="2646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81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33 -0.1341 C -0.43333 0.03723 -0.33611 0.17757 -0.21736 0.17757 C -0.07708 0.17757 -0.02674 0.02151 -0.00521 -0.07167 L 0.01667 -0.1963 C 0.03854 -0.28994 0.09201 -0.44393 0.25017 -0.44393 C 0.35139 -0.44393 0.46667 -0.3052 0.46667 -0.1341 C 0.46667 0.03723 0.35139 0.17757 0.25017 0.17757 C 0.09201 0.17757 0.03854 0.02151 0.01667 -0.07167 L -0.00521 -0.1963 C -0.02674 -0.28994 -0.07708 -0.44393 -0.21736 -0.44393 C -0.33611 -0.44393 -0.43333 -0.3052 -0.43333 -0.1341 Z " pathEditMode="relative" rAng="0" ptsTypes="ffFffffFfff">
                                      <p:cBhvr>
                                        <p:cTn id="9" dur="10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3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E:\Animal diversity\cnidaria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6683"/>
            <a:ext cx="4038600" cy="350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:\Animal diversity\cnidaria\Obelia_geniculata,I_MWS9539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72" y="1527389"/>
            <a:ext cx="3556000" cy="34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5333998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400" b="1" i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Hydra </a:t>
            </a:r>
            <a:r>
              <a:rPr lang="en-US" sz="2400" b="1" i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viridis</a:t>
            </a:r>
            <a:endParaRPr lang="en-US" sz="2400" b="1" i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1272" y="533399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400" b="1" i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Obelia</a:t>
            </a:r>
            <a:r>
              <a:rPr lang="en-US" sz="2400" b="1" i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geniculata</a:t>
            </a:r>
            <a:endParaRPr lang="en-US" sz="2400" b="1" i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157295"/>
            <a:chOff x="0" y="0"/>
            <a:chExt cx="9144000" cy="285752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0" y="6690224"/>
            <a:ext cx="9144000" cy="1677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Animal diversity\platyhelminthes\flatworm-are-phylum-platyhelminth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97" y="3048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81000" y="304800"/>
            <a:ext cx="8458200" cy="2057400"/>
            <a:chOff x="381000" y="304800"/>
            <a:chExt cx="8458200" cy="2057400"/>
          </a:xfrm>
        </p:grpSpPr>
        <p:pic>
          <p:nvPicPr>
            <p:cNvPr id="4" name="Picture 2" descr="E:\Animal diversity\platyhelminthes\tumblr_lyf9seherf1qc6j5yo1_5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04800"/>
              <a:ext cx="27432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E:\Animal diversity\platyhelminthes\88524-004-91B180F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37"/>
            <a:stretch/>
          </p:blipFill>
          <p:spPr bwMode="auto">
            <a:xfrm>
              <a:off x="5885597" y="304800"/>
              <a:ext cx="2953603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6" descr="E:\Animal diversity\platyhelminthes\800px-Prostheceraeus_giesbrechtii_Schmarda,_1859_4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47" y="4572000"/>
            <a:ext cx="274774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67352" y="4531056"/>
            <a:ext cx="8366646" cy="2022144"/>
            <a:chOff x="367352" y="4531056"/>
            <a:chExt cx="8366646" cy="2022144"/>
          </a:xfrm>
        </p:grpSpPr>
        <p:pic>
          <p:nvPicPr>
            <p:cNvPr id="8" name="Picture 5" descr="E:\Animal diversity\platyhelminthes\dugesia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52" y="4572000"/>
              <a:ext cx="2743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E:\Animal diversity\platyhelminthes\110781-004-E88A0AA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0798" y="4531056"/>
              <a:ext cx="2743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828800" y="26670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Platyhelminthes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3429000"/>
            <a:ext cx="6705600" cy="660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(Gr. Platys=flat +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helminth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=worm)</a:t>
            </a:r>
            <a:endParaRPr lang="bn-BD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157295"/>
            <a:chOff x="0" y="0"/>
            <a:chExt cx="9144000" cy="285752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0" y="6690224"/>
            <a:ext cx="9144000" cy="1677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7800" y="2057400"/>
            <a:ext cx="38862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ত্রিস্তরী বা ট্রিপ্লোব্লাস্টিক প্রাণী এবংঅ্যাসিলোমেট।</a:t>
            </a:r>
          </a:p>
        </p:txBody>
      </p:sp>
      <p:pic>
        <p:nvPicPr>
          <p:cNvPr id="3" name="Picture 2" descr="E:\Animal diversity\platyhelminthes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72" t="15146" r="20448" b="16509"/>
          <a:stretch/>
        </p:blipFill>
        <p:spPr bwMode="auto">
          <a:xfrm>
            <a:off x="749231" y="1446663"/>
            <a:ext cx="3124368" cy="17537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200400" y="2165866"/>
            <a:ext cx="673199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200400" y="2590800"/>
            <a:ext cx="673199" cy="4572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29000" y="2590800"/>
            <a:ext cx="46409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93094" y="1981200"/>
            <a:ext cx="13452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এক্টোডার্ম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3094" y="2967335"/>
            <a:ext cx="13051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এন্ডোডার্ম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893094" y="2484520"/>
            <a:ext cx="117371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মেসোডার্ম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37018" y="3818364"/>
            <a:ext cx="38100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দেহ নরম, লম্বা, পৃষ্ঠীয়-</a:t>
            </a:r>
            <a:r>
              <a:rPr lang="en-US" sz="2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অঙ্কীয় তল বরাবর পাতা বা ফিতার মত চ্যাপ্টা।</a:t>
            </a:r>
          </a:p>
        </p:txBody>
      </p:sp>
      <p:pic>
        <p:nvPicPr>
          <p:cNvPr id="15" name="Picture 3" descr="E:\Animal diversity\platyhelminthes\tapewo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31" y="3719924"/>
            <a:ext cx="2629578" cy="201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:\Animal diversity\platyhelminthes\88524-004-91B180F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5"/>
          <a:stretch/>
        </p:blipFill>
        <p:spPr bwMode="auto">
          <a:xfrm rot="5400000">
            <a:off x="3236123" y="3989004"/>
            <a:ext cx="2012760" cy="1474603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9144000" cy="157295"/>
            <a:chOff x="0" y="0"/>
            <a:chExt cx="9144000" cy="285752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0" y="6690224"/>
            <a:ext cx="9144000" cy="1677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0" y="1529632"/>
            <a:ext cx="408316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0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রেচনতন্ত্র শিখা কোষ নিয়ে গঠিত।</a:t>
            </a:r>
          </a:p>
        </p:txBody>
      </p:sp>
      <p:pic>
        <p:nvPicPr>
          <p:cNvPr id="3" name="Picture 2" descr="E:\Animal diversity\platyhelminthes\Figure_28_03_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22"/>
          <a:stretch/>
        </p:blipFill>
        <p:spPr bwMode="auto">
          <a:xfrm>
            <a:off x="1763574" y="609600"/>
            <a:ext cx="2934234" cy="2024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943600" y="4114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28600" y="1842449"/>
            <a:ext cx="1787669" cy="461665"/>
            <a:chOff x="323889" y="4692134"/>
            <a:chExt cx="1787669" cy="4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771689" y="4920734"/>
              <a:ext cx="247689" cy="74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323889" y="4692134"/>
              <a:ext cx="1787669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sz="24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শিখা কোষ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6312" y="2743200"/>
            <a:ext cx="5687288" cy="509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3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E:\Animal diversity\platyhelminthes\taenia solium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29" y="3352800"/>
            <a:ext cx="2820589" cy="2520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Animal diversity\platyhelminthes\fig_025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54" y="3330684"/>
            <a:ext cx="3061200" cy="2460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8200" y="6019800"/>
            <a:ext cx="3657600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i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Taenia</a:t>
            </a:r>
            <a:r>
              <a:rPr lang="en-US" sz="2400" b="1" i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solium</a:t>
            </a:r>
            <a:endParaRPr lang="en-US" sz="2400" b="1" i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6019800"/>
            <a:ext cx="3707210" cy="475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i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Fasciola</a:t>
            </a:r>
            <a:r>
              <a:rPr lang="en-US" sz="2400" b="1" i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hepatica</a:t>
            </a:r>
          </a:p>
          <a:p>
            <a:endParaRPr lang="en-US" sz="2400" b="1" i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9144000" cy="157295"/>
            <a:chOff x="0" y="0"/>
            <a:chExt cx="9144000" cy="285752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0" y="6690224"/>
            <a:ext cx="9144000" cy="1677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Animal diversity\nematod\nematoda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8917"/>
            <a:ext cx="2695575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a_loa_ey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281317"/>
            <a:ext cx="29718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 rot="19424548">
            <a:off x="2175857" y="2456336"/>
            <a:ext cx="40892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NEMATODA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4963180"/>
            <a:ext cx="769473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Gr. </a:t>
            </a:r>
            <a:r>
              <a:rPr lang="en-US" sz="28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nematos</a:t>
            </a:r>
            <a:r>
              <a:rPr lang="en-US" sz="2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=thread + </a:t>
            </a:r>
            <a:r>
              <a:rPr lang="en-US" sz="28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helminth</a:t>
            </a:r>
            <a:r>
              <a:rPr lang="en-US" sz="2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worm)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157295"/>
            <a:chOff x="0" y="0"/>
            <a:chExt cx="9144000" cy="285752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0" y="6690224"/>
            <a:ext cx="9144000" cy="1677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8114" y="1447800"/>
            <a:ext cx="3706285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 নলাকার, দ্বি-পার্শ্বীয় প্রতিসম ও দুদিক সুচালো।</a:t>
            </a:r>
          </a:p>
        </p:txBody>
      </p:sp>
      <p:pic>
        <p:nvPicPr>
          <p:cNvPr id="3" name="Picture 2" descr="E:\Animal diversity\nematod\2404034908_037c5e9a8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1" y="759994"/>
            <a:ext cx="3315269" cy="2440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4316077"/>
            <a:ext cx="4191000" cy="20621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পৌষ্টিকনালী সোজা ও শাখাহীন এবং মুখ থেকে পায়ু পর্যন্ত বিস্তৃত।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4744" y="3773977"/>
            <a:ext cx="3836256" cy="2322023"/>
            <a:chOff x="1526751" y="1432543"/>
            <a:chExt cx="6166698" cy="499776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2" t="2442" r="42399" b="4764"/>
            <a:stretch/>
          </p:blipFill>
          <p:spPr bwMode="auto">
            <a:xfrm>
              <a:off x="1526751" y="1464918"/>
              <a:ext cx="6166698" cy="496539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505200" y="1828800"/>
              <a:ext cx="1104900" cy="38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05150" y="5410200"/>
              <a:ext cx="9525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81600" y="2286000"/>
              <a:ext cx="457200" cy="685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181600" y="4495800"/>
              <a:ext cx="289731" cy="10287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517853" y="1432543"/>
              <a:ext cx="1331682" cy="11261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28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মুখ</a:t>
              </a:r>
              <a:endParaRPr lang="en-US" sz="280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17093" y="5040713"/>
              <a:ext cx="1861497" cy="11261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28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পায়ু </a:t>
              </a:r>
              <a:endParaRPr lang="en-US" sz="280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0"/>
            <a:ext cx="9144000" cy="157295"/>
            <a:chOff x="0" y="0"/>
            <a:chExt cx="9144000" cy="285752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0" y="6690224"/>
            <a:ext cx="9144000" cy="1677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1174402"/>
            <a:ext cx="4495800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দেহগহ্বর মেসোডার্ম আবৃত নয় বলে একে </a:t>
            </a:r>
            <a:r>
              <a:rPr lang="en-US" sz="28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Pseudocoelom</a:t>
            </a:r>
            <a:r>
              <a:rPr lang="en-US" sz="2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406" b="6781"/>
          <a:stretch/>
        </p:blipFill>
        <p:spPr bwMode="auto">
          <a:xfrm>
            <a:off x="581166" y="533400"/>
            <a:ext cx="3478088" cy="2667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E:\Animal diversity\nematod\urlk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"/>
          <a:stretch/>
        </p:blipFill>
        <p:spPr bwMode="auto">
          <a:xfrm>
            <a:off x="596394" y="3875120"/>
            <a:ext cx="2667677" cy="2220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6167735"/>
            <a:ext cx="3491661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i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Ascaris</a:t>
            </a:r>
            <a:r>
              <a:rPr lang="en-US" sz="2400" b="1" i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lumbricoides</a:t>
            </a:r>
            <a:r>
              <a:rPr lang="en-US" sz="2400" b="1" i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4" descr="loa_loa_ey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2987" y="3733800"/>
            <a:ext cx="2673826" cy="235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096000" y="6172200"/>
            <a:ext cx="137569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i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Loa </a:t>
            </a:r>
            <a:r>
              <a:rPr lang="en-US" sz="2400" b="1" i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loa</a:t>
            </a:r>
            <a:r>
              <a:rPr lang="en-US" sz="2400" b="1" i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3337058"/>
            <a:ext cx="1600200" cy="4551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2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157295"/>
            <a:chOff x="0" y="0"/>
            <a:chExt cx="9144000" cy="285752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0" y="6690224"/>
            <a:ext cx="9144000" cy="1677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Animal diversity\Annelida\nereis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1624">
            <a:off x="316808" y="1166796"/>
            <a:ext cx="2360938" cy="1775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Animal diversity\Annelida\phylum-annelid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2936">
            <a:off x="1212262" y="2587761"/>
            <a:ext cx="2409722" cy="1542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Animal diversity\Annelida\Nerr03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5322">
            <a:off x="6172200" y="930326"/>
            <a:ext cx="25146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Animal diversity\Annelida\bch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7968">
            <a:off x="5088511" y="2030988"/>
            <a:ext cx="2558017" cy="160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3200" y="4153564"/>
            <a:ext cx="3505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Annelida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2200" y="5034614"/>
            <a:ext cx="432362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(L. annulus= </a:t>
            </a:r>
            <a:r>
              <a:rPr lang="en-US" sz="28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smal</a:t>
            </a:r>
            <a:r>
              <a:rPr lang="en-US" sz="2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ring)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157295"/>
            <a:chOff x="0" y="0"/>
            <a:chExt cx="9144000" cy="285752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0" y="6690224"/>
            <a:ext cx="9144000" cy="1677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41" y="304800"/>
            <a:ext cx="899160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 লম্বা, নলাকার, দ্বিপার্শ্বীয় প্রতিসম, কিউটিকল দিয়ে আবৃত এবং প্রকৃত সিলোমযুক্ত।</a:t>
            </a:r>
          </a:p>
        </p:txBody>
      </p:sp>
      <p:pic>
        <p:nvPicPr>
          <p:cNvPr id="3" name="Picture 6" descr="E:\Animal diversity\Annelida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359"/>
          <a:stretch/>
        </p:blipFill>
        <p:spPr bwMode="auto">
          <a:xfrm>
            <a:off x="681975" y="2079723"/>
            <a:ext cx="3124790" cy="4610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E:\Animal diversity\platyhelminthes\Untitledq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95" b="36063"/>
          <a:stretch/>
        </p:blipFill>
        <p:spPr bwMode="auto">
          <a:xfrm>
            <a:off x="4267200" y="2532207"/>
            <a:ext cx="2918393" cy="2801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486400" y="2837008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469875" y="2650551"/>
            <a:ext cx="1059906" cy="359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এক্টোডার্ম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33448" y="3340839"/>
            <a:ext cx="14887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7558582" y="3154382"/>
            <a:ext cx="1173719" cy="35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মেসোডার্ম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726396" y="3966948"/>
            <a:ext cx="17434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487483" y="3842845"/>
            <a:ext cx="1125629" cy="359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এন্ডোডার্ম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157295"/>
            <a:chOff x="0" y="0"/>
            <a:chExt cx="9144000" cy="285752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0" y="6690224"/>
            <a:ext cx="9144000" cy="1677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3209" y="1354230"/>
            <a:ext cx="4895910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নেফ্রিডিয়া নামের প্যাচানো নালিকা প্রধান রেচন অঙ্গ হিসাবে কাজ করে।</a:t>
            </a:r>
          </a:p>
        </p:txBody>
      </p:sp>
      <p:pic>
        <p:nvPicPr>
          <p:cNvPr id="3" name="Picture 3" descr="E:\Animal diversity\Annelida\Untitledq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254"/>
          <a:stretch/>
        </p:blipFill>
        <p:spPr bwMode="auto">
          <a:xfrm>
            <a:off x="546079" y="893057"/>
            <a:ext cx="3111521" cy="2459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451079" y="1031543"/>
            <a:ext cx="0" cy="10151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192504" y="650543"/>
            <a:ext cx="1903186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নেফ্রিডিয়া</a:t>
            </a:r>
            <a:endParaRPr lang="en-US" sz="24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4767755"/>
            <a:ext cx="4419600" cy="138499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800" b="1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 সিটা অথবা প্যারাপোডিয়া নামক অঙ্গ চলনে সহায়তা করে।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3354" y="3624380"/>
            <a:ext cx="1897725" cy="2870375"/>
            <a:chOff x="914399" y="1577454"/>
            <a:chExt cx="3166873" cy="4648199"/>
          </a:xfrm>
        </p:grpSpPr>
        <p:pic>
          <p:nvPicPr>
            <p:cNvPr id="8" name="Picture 2" descr="E:\Animal diversity\Annelida\Nerr032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4299" y="2377554"/>
              <a:ext cx="4648199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2286000" y="2819400"/>
              <a:ext cx="839337" cy="609600"/>
              <a:chOff x="2286000" y="2819400"/>
              <a:chExt cx="839337" cy="6096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>
                <a:off x="2286000" y="2819400"/>
                <a:ext cx="839337" cy="9052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667001" y="2819400"/>
                <a:ext cx="458336" cy="609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2948969" y="2505144"/>
              <a:ext cx="1132303" cy="134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b="1" dirty="0">
                  <a:ln w="11430"/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সিটা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13903" y="3446755"/>
            <a:ext cx="1781896" cy="3106445"/>
            <a:chOff x="5105398" y="1337653"/>
            <a:chExt cx="3606114" cy="4888001"/>
          </a:xfrm>
        </p:grpSpPr>
        <p:pic>
          <p:nvPicPr>
            <p:cNvPr id="14" name="Picture 3" descr="E:\Animal diversity\Annelida\Filo-anelido-Nereis-succinea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95799" y="2187054"/>
              <a:ext cx="4648199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7342496" y="2864661"/>
              <a:ext cx="741528" cy="609600"/>
              <a:chOff x="7342496" y="2864661"/>
              <a:chExt cx="741528" cy="6096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7342496" y="2908785"/>
                <a:ext cx="741528" cy="27114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7620569" y="2864661"/>
                <a:ext cx="458336" cy="609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 rot="16200000">
              <a:off x="6516707" y="2722735"/>
              <a:ext cx="3579888" cy="809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b="1" dirty="0">
                  <a:ln w="11430"/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প্যারাপোডিয়া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0"/>
            <a:ext cx="9144000" cy="157295"/>
            <a:chOff x="0" y="0"/>
            <a:chExt cx="9144000" cy="285752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0" y="6690224"/>
            <a:ext cx="9144000" cy="1677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4823A1A6-6FB3-463E-B344-D3F07D3AB6A2}"/>
              </a:ext>
            </a:extLst>
          </p:cNvPr>
          <p:cNvSpPr txBox="1">
            <a:spLocks/>
          </p:cNvSpPr>
          <p:nvPr/>
        </p:nvSpPr>
        <p:spPr>
          <a:xfrm>
            <a:off x="990600" y="1143000"/>
            <a:ext cx="73152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itchFamily="2" charset="2"/>
              <a:buChar char="q"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17">
            <a:extLst>
              <a:ext uri="{FF2B5EF4-FFF2-40B4-BE49-F238E27FC236}">
                <a16:creationId xmlns="" xmlns:a16="http://schemas.microsoft.com/office/drawing/2014/main" id="{9A9411F6-E9B9-4765-AEDB-27D3B1268B1A}"/>
              </a:ext>
            </a:extLst>
          </p:cNvPr>
          <p:cNvSpPr/>
          <p:nvPr/>
        </p:nvSpPr>
        <p:spPr>
          <a:xfrm>
            <a:off x="533400" y="2286000"/>
            <a:ext cx="8458200" cy="3429000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প্রাণিজগতের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নন-কর্ডেট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প্রাণিপর্বের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নন-কর্ডেট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প্রাণিবৈচিত্য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E0FE1FE-A2B8-46BB-BFB6-8363F33AA1D2}"/>
              </a:ext>
            </a:extLst>
          </p:cNvPr>
          <p:cNvSpPr txBox="1">
            <a:spLocks/>
          </p:cNvSpPr>
          <p:nvPr/>
        </p:nvSpPr>
        <p:spPr>
          <a:xfrm>
            <a:off x="0" y="6727174"/>
            <a:ext cx="9144000" cy="13082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0E047EC-672F-4301-B3F8-E9E30D84DD38}"/>
              </a:ext>
            </a:extLst>
          </p:cNvPr>
          <p:cNvGrpSpPr/>
          <p:nvPr/>
        </p:nvGrpSpPr>
        <p:grpSpPr>
          <a:xfrm>
            <a:off x="0" y="0"/>
            <a:ext cx="9144000" cy="163683"/>
            <a:chOff x="0" y="0"/>
            <a:chExt cx="9144000" cy="285752"/>
          </a:xfrm>
        </p:grpSpPr>
        <p:sp>
          <p:nvSpPr>
            <p:cNvPr id="12" name="Title 1">
              <a:extLst>
                <a:ext uri="{FF2B5EF4-FFF2-40B4-BE49-F238E27FC236}">
                  <a16:creationId xmlns="" xmlns:a16="http://schemas.microsoft.com/office/drawing/2014/main" id="{8B54503F-EDAF-4938-9271-7F7383B2FE29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3" name="Title 1">
              <a:extLst>
                <a:ext uri="{FF2B5EF4-FFF2-40B4-BE49-F238E27FC236}">
                  <a16:creationId xmlns="" xmlns:a16="http://schemas.microsoft.com/office/drawing/2014/main" id="{21644AAE-600F-4A61-84BE-7DAEEE951D26}"/>
                </a:ext>
              </a:extLst>
            </p:cNvPr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4" name="Title 1">
              <a:extLst>
                <a:ext uri="{FF2B5EF4-FFF2-40B4-BE49-F238E27FC236}">
                  <a16:creationId xmlns="" xmlns:a16="http://schemas.microsoft.com/office/drawing/2014/main" id="{7A733E8F-DFBF-452D-BAA4-76B229E6E306}"/>
                </a:ext>
              </a:extLst>
            </p:cNvPr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49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6157" r="3881" b="1804"/>
          <a:stretch/>
        </p:blipFill>
        <p:spPr>
          <a:xfrm>
            <a:off x="457200" y="1066800"/>
            <a:ext cx="4358744" cy="24922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23286" r="6716" b="15819"/>
          <a:stretch/>
        </p:blipFill>
        <p:spPr>
          <a:xfrm>
            <a:off x="457200" y="3886200"/>
            <a:ext cx="4371796" cy="24922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76800" y="1636693"/>
            <a:ext cx="411480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i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Metaphire</a:t>
            </a:r>
            <a:r>
              <a:rPr lang="en-US" sz="2800" b="1" i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posthuma</a:t>
            </a:r>
            <a:endParaRPr lang="bn-BD" sz="2800" b="1" i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0" y="4800600"/>
            <a:ext cx="411480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i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Hirudu</a:t>
            </a:r>
            <a:r>
              <a:rPr lang="en-US" sz="2800" b="1" i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i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medicinalis</a:t>
            </a:r>
            <a:endParaRPr lang="bn-BD" sz="2800" b="1" i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000" cy="157295"/>
            <a:chOff x="0" y="0"/>
            <a:chExt cx="9144000" cy="285752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0" y="6690224"/>
            <a:ext cx="9144000" cy="1677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52600" y="152400"/>
            <a:ext cx="5565922" cy="1600200"/>
            <a:chOff x="1752600" y="152400"/>
            <a:chExt cx="5565922" cy="1600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90" b="19105"/>
            <a:stretch/>
          </p:blipFill>
          <p:spPr>
            <a:xfrm>
              <a:off x="1752600" y="152400"/>
              <a:ext cx="5565922" cy="160020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2782961" y="838200"/>
              <a:ext cx="3505200" cy="762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pc="200" dirty="0">
                  <a:latin typeface="NikoshBAN" pitchFamily="2" charset="0"/>
                  <a:cs typeface="NikoshBAN" pitchFamily="2" charset="0"/>
                </a:rPr>
                <a:t>য</a:t>
              </a:r>
              <a:r>
                <a:rPr lang="as-IN" sz="3200" b="1" spc="200" dirty="0">
                  <a:latin typeface="NikoshBAN" pitchFamily="2" charset="0"/>
                  <a:cs typeface="NikoshBAN" pitchFamily="2" charset="0"/>
                </a:rPr>
                <a:t>ৌ</a:t>
              </a:r>
              <a:r>
                <a:rPr lang="en-US" sz="3200" b="1" spc="200" dirty="0">
                  <a:latin typeface="NikoshBAN" pitchFamily="2" charset="0"/>
                  <a:cs typeface="NikoshBAN" pitchFamily="2" charset="0"/>
                </a:rPr>
                <a:t>থ</a:t>
              </a:r>
              <a:r>
                <a:rPr lang="bn-BD" sz="3200" b="1" spc="200" dirty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3200" b="1" spc="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Subtitle 2"/>
          <p:cNvSpPr txBox="1">
            <a:spLocks/>
          </p:cNvSpPr>
          <p:nvPr/>
        </p:nvSpPr>
        <p:spPr>
          <a:xfrm>
            <a:off x="611645" y="5486400"/>
            <a:ext cx="8456155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itchFamily="2" charset="2"/>
              <a:buChar char="q"/>
            </a:pP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304800" y="5295900"/>
            <a:ext cx="8381999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উল্লিখিত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as-IN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্বগত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AD4EB7A-51EE-4A79-965A-1102574574A9}"/>
              </a:ext>
            </a:extLst>
          </p:cNvPr>
          <p:cNvGrpSpPr/>
          <p:nvPr/>
        </p:nvGrpSpPr>
        <p:grpSpPr>
          <a:xfrm>
            <a:off x="0" y="0"/>
            <a:ext cx="9144000" cy="117868"/>
            <a:chOff x="0" y="0"/>
            <a:chExt cx="9144000" cy="285752"/>
          </a:xfrm>
        </p:grpSpPr>
        <p:sp>
          <p:nvSpPr>
            <p:cNvPr id="27" name="Title 1">
              <a:extLst>
                <a:ext uri="{FF2B5EF4-FFF2-40B4-BE49-F238E27FC236}">
                  <a16:creationId xmlns="" xmlns:a16="http://schemas.microsoft.com/office/drawing/2014/main" id="{42689B5B-7D69-4C66-8B68-AAEAAA50DB6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28" name="Title 1">
              <a:extLst>
                <a:ext uri="{FF2B5EF4-FFF2-40B4-BE49-F238E27FC236}">
                  <a16:creationId xmlns="" xmlns:a16="http://schemas.microsoft.com/office/drawing/2014/main" id="{858A3B50-2CE9-4D91-A943-090D7AE89429}"/>
                </a:ext>
              </a:extLst>
            </p:cNvPr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30" name="Title 1">
              <a:extLst>
                <a:ext uri="{FF2B5EF4-FFF2-40B4-BE49-F238E27FC236}">
                  <a16:creationId xmlns="" xmlns:a16="http://schemas.microsoft.com/office/drawing/2014/main" id="{4FC8B2F1-F2F7-472C-B543-FF5A4C8AEA0D}"/>
                </a:ext>
              </a:extLst>
            </p:cNvPr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="" xmlns:a16="http://schemas.microsoft.com/office/drawing/2014/main" id="{0DF8855D-865D-4EB6-8D2E-81F19623F134}"/>
              </a:ext>
            </a:extLst>
          </p:cNvPr>
          <p:cNvSpPr txBox="1">
            <a:spLocks/>
          </p:cNvSpPr>
          <p:nvPr/>
        </p:nvSpPr>
        <p:spPr>
          <a:xfrm>
            <a:off x="0" y="6701512"/>
            <a:ext cx="9144000" cy="15648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01F9D77-02E7-4FDE-A8E4-93C85E2C08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6157" r="3881" b="1804"/>
          <a:stretch/>
        </p:blipFill>
        <p:spPr>
          <a:xfrm>
            <a:off x="5207614" y="1852211"/>
            <a:ext cx="2924252" cy="1429166"/>
          </a:xfrm>
          <a:prstGeom prst="rect">
            <a:avLst/>
          </a:prstGeom>
        </p:spPr>
      </p:pic>
      <p:pic>
        <p:nvPicPr>
          <p:cNvPr id="36" name="Picture 2" descr="E:\Animal diversity\Annelida\Nerr0328.jpg">
            <a:extLst>
              <a:ext uri="{FF2B5EF4-FFF2-40B4-BE49-F238E27FC236}">
                <a16:creationId xmlns="" xmlns:a16="http://schemas.microsoft.com/office/drawing/2014/main" id="{B220A296-1187-4EEF-A872-23BA20047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7690" y="2210840"/>
            <a:ext cx="1972249" cy="125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E:\Animal diversity\nematod\urlkk.jpg">
            <a:extLst>
              <a:ext uri="{FF2B5EF4-FFF2-40B4-BE49-F238E27FC236}">
                <a16:creationId xmlns="" xmlns:a16="http://schemas.microsoft.com/office/drawing/2014/main" id="{B4F8D97B-F0D9-4622-A5F0-F816E3117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"/>
          <a:stretch/>
        </p:blipFill>
        <p:spPr bwMode="auto">
          <a:xfrm>
            <a:off x="2513082" y="1931154"/>
            <a:ext cx="2287518" cy="1350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E:\Animal diversity\platyhelminthes\tapeworm.jpg">
            <a:extLst>
              <a:ext uri="{FF2B5EF4-FFF2-40B4-BE49-F238E27FC236}">
                <a16:creationId xmlns="" xmlns:a16="http://schemas.microsoft.com/office/drawing/2014/main" id="{DCD3FDD8-7E74-4F09-8A61-8BEB4FA7E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87" y="3433776"/>
            <a:ext cx="2026513" cy="160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412" y="304800"/>
            <a:ext cx="1271588" cy="1344879"/>
          </a:xfrm>
          <a:prstGeom prst="rect">
            <a:avLst/>
          </a:prstGeom>
        </p:spPr>
      </p:pic>
      <p:sp>
        <p:nvSpPr>
          <p:cNvPr id="5" name="Flowchart: Magnetic Disk 4"/>
          <p:cNvSpPr/>
          <p:nvPr/>
        </p:nvSpPr>
        <p:spPr>
          <a:xfrm>
            <a:off x="609600" y="457200"/>
            <a:ext cx="2667000" cy="931959"/>
          </a:xfrm>
          <a:prstGeom prst="flowChartMagneticDisk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347302" y="2362200"/>
            <a:ext cx="8644298" cy="3637815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নালীতন্ত্র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পরিফেরা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indent="-457200"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নিডারিয়া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indent="-457200"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প্লাটিহেলমিন্থিস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indent="-457200" algn="just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ঙ.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117868"/>
            <a:chOff x="0" y="0"/>
            <a:chExt cx="9144000" cy="285752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0" y="6701512"/>
            <a:ext cx="9144000" cy="15648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4800"/>
            <a:ext cx="9144000" cy="1219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0" y="471055"/>
            <a:ext cx="3924300" cy="90054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122879"/>
            <a:ext cx="9024188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ড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বৈচিত্র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35484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0"/>
            <a:ext cx="9297988" cy="67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3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2230">
            <a:off x="470387" y="1482648"/>
            <a:ext cx="5615531" cy="20768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2" y="2790825"/>
            <a:ext cx="1666875" cy="1276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419600"/>
            <a:ext cx="1666875" cy="12763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2057400"/>
            <a:ext cx="1666875" cy="1276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200"/>
            <a:ext cx="1666875" cy="12763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124200"/>
            <a:ext cx="1666875" cy="12763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2514600"/>
            <a:ext cx="1666875" cy="1276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3429000"/>
            <a:ext cx="1666875" cy="12763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057650"/>
            <a:ext cx="1666875" cy="12763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10050"/>
            <a:ext cx="1666875" cy="12763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62" y="2895600"/>
            <a:ext cx="1666875" cy="12763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5" y="4972050"/>
            <a:ext cx="1666875" cy="12763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953000"/>
            <a:ext cx="1666875" cy="12763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600450"/>
            <a:ext cx="1666875" cy="12763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772025"/>
            <a:ext cx="1666875" cy="12763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62" y="1676400"/>
            <a:ext cx="1666875" cy="12763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4133850"/>
            <a:ext cx="1666875" cy="12763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3810000"/>
            <a:ext cx="1666875" cy="1276350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="" xmlns:a16="http://schemas.microsoft.com/office/drawing/2014/main" id="{88A35B19-BD11-4B34-8F72-9DEAC6C36CB4}"/>
              </a:ext>
            </a:extLst>
          </p:cNvPr>
          <p:cNvSpPr txBox="1">
            <a:spLocks/>
          </p:cNvSpPr>
          <p:nvPr/>
        </p:nvSpPr>
        <p:spPr>
          <a:xfrm>
            <a:off x="0" y="6727174"/>
            <a:ext cx="9144000" cy="13082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11293108-8179-4B0E-B86E-1E60DE2D8F02}"/>
              </a:ext>
            </a:extLst>
          </p:cNvPr>
          <p:cNvGrpSpPr/>
          <p:nvPr/>
        </p:nvGrpSpPr>
        <p:grpSpPr>
          <a:xfrm>
            <a:off x="0" y="0"/>
            <a:ext cx="9144000" cy="163683"/>
            <a:chOff x="0" y="0"/>
            <a:chExt cx="9144000" cy="285752"/>
          </a:xfrm>
        </p:grpSpPr>
        <p:sp>
          <p:nvSpPr>
            <p:cNvPr id="37" name="Title 1">
              <a:extLst>
                <a:ext uri="{FF2B5EF4-FFF2-40B4-BE49-F238E27FC236}">
                  <a16:creationId xmlns="" xmlns:a16="http://schemas.microsoft.com/office/drawing/2014/main" id="{B2E92322-E165-4C51-841A-8ED01DEC3BA0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38" name="Title 1">
              <a:extLst>
                <a:ext uri="{FF2B5EF4-FFF2-40B4-BE49-F238E27FC236}">
                  <a16:creationId xmlns="" xmlns:a16="http://schemas.microsoft.com/office/drawing/2014/main" id="{169DBC18-F767-4450-8B64-31A7D7E3A00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39" name="Title 1">
              <a:extLst>
                <a:ext uri="{FF2B5EF4-FFF2-40B4-BE49-F238E27FC236}">
                  <a16:creationId xmlns="" xmlns:a16="http://schemas.microsoft.com/office/drawing/2014/main" id="{5D057E02-219B-45BB-80EB-66B584F20D83}"/>
                </a:ext>
              </a:extLst>
            </p:cNvPr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7653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প্রাণিজগতের পর্বসমূহ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নন-কর্ডাটা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0" y="2286000"/>
            <a:ext cx="8000999" cy="4192250"/>
            <a:chOff x="1752600" y="2360950"/>
            <a:chExt cx="5426121" cy="3659800"/>
          </a:xfrm>
        </p:grpSpPr>
        <p:pic>
          <p:nvPicPr>
            <p:cNvPr id="6" name="Picture 2" descr="E:\Animal diversity\cora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360950"/>
              <a:ext cx="1752600" cy="1309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E:\Animal diversity\Annelida\imag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827" y="3670110"/>
              <a:ext cx="1603840" cy="1130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E:\Animal diversity\platyhelminthes\88524-004-91B180F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32"/>
            <a:stretch/>
          </p:blipFill>
          <p:spPr bwMode="auto">
            <a:xfrm>
              <a:off x="5105400" y="2360950"/>
              <a:ext cx="1981200" cy="1309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E:\Animal diversity\nematod\2404034908_037c5e9a8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670110"/>
              <a:ext cx="1722120" cy="1130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E:\Animal diversity\Cerianthus14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94"/>
            <a:stretch/>
          </p:blipFill>
          <p:spPr bwMode="auto">
            <a:xfrm>
              <a:off x="5105400" y="3670110"/>
              <a:ext cx="2035179" cy="1130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E:\Animal diversity\porifera4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800600"/>
              <a:ext cx="1645920" cy="118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 descr="E:\Animal diversity\platyhelminthes\tumblr_lyf9seherf1qc6j5yo1_50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800600"/>
              <a:ext cx="1722120" cy="118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E:\Animal diversity\cnidaria\Mikrofoto.de-Hydra_15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256" y="4800600"/>
              <a:ext cx="2026465" cy="1220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0" y="0"/>
            <a:ext cx="9144000" cy="157295"/>
            <a:chOff x="0" y="0"/>
            <a:chExt cx="9144000" cy="285752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0" y="6690224"/>
            <a:ext cx="9144000" cy="1677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98" y="1869856"/>
            <a:ext cx="2445410" cy="191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8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Animal diversity\dsc00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31" y="304800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96922" y="304800"/>
            <a:ext cx="8366078" cy="2301922"/>
            <a:chOff x="396922" y="304800"/>
            <a:chExt cx="8366078" cy="2301922"/>
          </a:xfrm>
        </p:grpSpPr>
        <p:pic>
          <p:nvPicPr>
            <p:cNvPr id="6" name="Picture 3" descr="E:\Animal diversity\cora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22" y="304800"/>
              <a:ext cx="27432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E:\Animal diversity\sponges_picasa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912" y="357615"/>
              <a:ext cx="2883088" cy="2249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96922" y="4462818"/>
            <a:ext cx="8369348" cy="2107762"/>
            <a:chOff x="396922" y="4462818"/>
            <a:chExt cx="8369348" cy="2107762"/>
          </a:xfrm>
        </p:grpSpPr>
        <p:pic>
          <p:nvPicPr>
            <p:cNvPr id="9" name="Picture 6" descr="E:\Animal diversity\Sycon-gelatinosum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070" y="4495800"/>
              <a:ext cx="2743200" cy="2074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E:\Animal diversity\porifera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22" y="4462818"/>
              <a:ext cx="2743200" cy="2107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E:\Animal diversity\450px-Spongillidae.edge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966" y="4502967"/>
              <a:ext cx="2851103" cy="206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600200" y="2702257"/>
            <a:ext cx="579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PORIFERA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8523" y="3489994"/>
            <a:ext cx="513681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(L.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Porus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Pore +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Ferre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to bear)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9144000" cy="157295"/>
            <a:chOff x="0" y="0"/>
            <a:chExt cx="9144000" cy="285752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0" y="6690224"/>
            <a:ext cx="9144000" cy="1677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6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63041" y="1915180"/>
            <a:ext cx="4371710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000" b="1" dirty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 প্রাচীর অস্টিয়া নামক ছিদ্রযুক্ত।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12859" y="759862"/>
            <a:ext cx="4473541" cy="2851088"/>
            <a:chOff x="3810000" y="1169032"/>
            <a:chExt cx="3065064" cy="2032748"/>
          </a:xfrm>
        </p:grpSpPr>
        <p:pic>
          <p:nvPicPr>
            <p:cNvPr id="5" name="Picture 2" descr="E:\Animal diversity\picture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447800"/>
              <a:ext cx="2333591" cy="17539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265780" y="1169032"/>
              <a:ext cx="1609284" cy="1116968"/>
              <a:chOff x="5265780" y="1169032"/>
              <a:chExt cx="1609284" cy="1116968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5265780" y="1428938"/>
                <a:ext cx="677820" cy="85706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/>
              <p:cNvSpPr/>
              <p:nvPr/>
            </p:nvSpPr>
            <p:spPr>
              <a:xfrm>
                <a:off x="5901721" y="1169032"/>
                <a:ext cx="973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800" b="1" dirty="0">
                    <a:ln w="11430"/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অস্টিয়া</a:t>
                </a:r>
                <a:endParaRPr lang="en-US" sz="2800" dirty="0">
                  <a:solidFill>
                    <a:schemeClr val="tx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457200" y="2145268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19599" y="4800600"/>
            <a:ext cx="4724401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800" b="1" dirty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 বিশেষ নালিকাতন্ত্র আছে যা দ্বারা দেহের আভ্যন্তরীন পরিবহন সংঘটিত হয়।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51397" y="3894122"/>
            <a:ext cx="4101603" cy="2582878"/>
            <a:chOff x="622797" y="3733800"/>
            <a:chExt cx="4101603" cy="2582878"/>
          </a:xfrm>
        </p:grpSpPr>
        <p:pic>
          <p:nvPicPr>
            <p:cNvPr id="12" name="Picture 2" descr="E:\Animal diversity\canal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8" r="5847"/>
            <a:stretch/>
          </p:blipFill>
          <p:spPr bwMode="auto">
            <a:xfrm>
              <a:off x="622797" y="3733800"/>
              <a:ext cx="3492003" cy="2582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2971801" y="3733800"/>
              <a:ext cx="1752599" cy="2133600"/>
              <a:chOff x="5533030" y="2094552"/>
              <a:chExt cx="2167345" cy="2719696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533030" y="2463884"/>
                <a:ext cx="1422778" cy="2350364"/>
                <a:chOff x="5867401" y="2195478"/>
                <a:chExt cx="1422778" cy="2350364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5867401" y="2195478"/>
                  <a:ext cx="1422778" cy="108112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6628265" y="2195478"/>
                  <a:ext cx="661914" cy="235036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Rectangle 15"/>
              <p:cNvSpPr/>
              <p:nvPr/>
            </p:nvSpPr>
            <p:spPr>
              <a:xfrm>
                <a:off x="6432079" y="2094552"/>
                <a:ext cx="12682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নালিকাতন্ত্র </a:t>
                </a: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304800" y="5029200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0"/>
            <a:ext cx="9144000" cy="157295"/>
            <a:chOff x="0" y="0"/>
            <a:chExt cx="9144000" cy="285752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0" y="6690224"/>
            <a:ext cx="9144000" cy="1677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1053405"/>
            <a:ext cx="4877937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800" b="1" dirty="0">
                <a:ln w="1143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 ভিতর স্পঞ্জোসিল নামক এক ধরনের প্রশস্ত গহ্বর থাকে যা দেহের বাইরে অস্কুলাম নামক ছিদ্রপথে উন্মুক্ত হয়।</a:t>
            </a:r>
            <a:endParaRPr lang="en-US" sz="2800" b="1" dirty="0">
              <a:ln w="11430">
                <a:solidFill>
                  <a:schemeClr val="bg2">
                    <a:lumMod val="10000"/>
                  </a:schemeClr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0" y="671914"/>
            <a:ext cx="3332232" cy="2363981"/>
            <a:chOff x="762000" y="1738714"/>
            <a:chExt cx="3332232" cy="2363981"/>
          </a:xfrm>
        </p:grpSpPr>
        <p:grpSp>
          <p:nvGrpSpPr>
            <p:cNvPr id="5" name="Group 4"/>
            <p:cNvGrpSpPr/>
            <p:nvPr/>
          </p:nvGrpSpPr>
          <p:grpSpPr>
            <a:xfrm>
              <a:off x="762000" y="1738714"/>
              <a:ext cx="2959374" cy="2363981"/>
              <a:chOff x="1752600" y="1814866"/>
              <a:chExt cx="4833102" cy="4695631"/>
            </a:xfrm>
          </p:grpSpPr>
          <p:pic>
            <p:nvPicPr>
              <p:cNvPr id="6" name="Picture 3" descr="E:\Animal diversity\0574bl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41" t="9198" r="50000" b="3265"/>
              <a:stretch/>
            </p:blipFill>
            <p:spPr bwMode="auto">
              <a:xfrm>
                <a:off x="3228352" y="1814866"/>
                <a:ext cx="3357350" cy="4266575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E:\Animal diversity\bonaire-purple-tube-spong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4132999"/>
                <a:ext cx="1600199" cy="237749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01600" cap="sq">
                <a:solidFill>
                  <a:schemeClr val="accent2">
                    <a:lumMod val="75000"/>
                  </a:schemeClr>
                </a:solidFill>
                <a:miter lim="800000"/>
              </a:ln>
              <a:effectLst>
                <a:outerShdw blurRad="57150" dist="37500" dir="7560000" sy="98000" kx="110000" ky="200000" algn="tl" rotWithShape="0">
                  <a:srgbClr val="000000">
                    <a:alpha val="20000"/>
                  </a:srgbClr>
                </a:outerShdw>
              </a:effectLst>
              <a:scene3d>
                <a:camera prst="perspectiveRelaxed">
                  <a:rot lat="18960000" lon="0" rev="0"/>
                </a:camera>
                <a:lightRig rig="twoPt" dir="t">
                  <a:rot lat="0" lon="0" rev="7200000"/>
                </a:lightRig>
              </a:scene3d>
              <a:sp3d prstMaterial="matte">
                <a:bevelT w="22860" h="12700"/>
                <a:contourClr>
                  <a:srgbClr val="FFFFFF"/>
                </a:contourClr>
              </a:sp3d>
              <a:extLst/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3348515" y="1738714"/>
              <a:ext cx="745717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bn-BD" b="1" dirty="0">
                  <a:ln w="50800"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অস্কুলাম</a:t>
              </a:r>
              <a:endParaRPr lang="en-US" b="1" dirty="0">
                <a:ln w="50800">
                  <a:solidFill>
                    <a:schemeClr val="bg2">
                      <a:lumMod val="10000"/>
                    </a:schemeClr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81200" y="2726286"/>
              <a:ext cx="941283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bn-BD" b="1" dirty="0">
                  <a:ln w="50800"/>
                  <a:latin typeface="NikoshBAN" panose="02000000000000000000" pitchFamily="2" charset="0"/>
                  <a:cs typeface="NikoshBAN" panose="02000000000000000000" pitchFamily="2" charset="0"/>
                </a:rPr>
                <a:t>স্পঞ্জোসিল</a:t>
              </a:r>
              <a:endParaRPr lang="en-US" b="1" dirty="0">
                <a:ln w="5080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66800" y="6089122"/>
            <a:ext cx="3166251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i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Sycon</a:t>
            </a:r>
            <a:r>
              <a:rPr lang="en-US" sz="2400" b="1" i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gelatinosum</a:t>
            </a:r>
            <a:r>
              <a:rPr lang="en-US" sz="2400" b="1" i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6089122"/>
            <a:ext cx="305083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i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Spongilla</a:t>
            </a:r>
            <a:r>
              <a:rPr lang="en-US" sz="2400" b="1" i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locustris</a:t>
            </a:r>
            <a:endParaRPr lang="en-US" sz="2400" b="1" i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4" descr="E:\Animal diversity\450px-Spongillidae.ed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33" y="3726922"/>
            <a:ext cx="3030532" cy="2220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57400" y="3035895"/>
            <a:ext cx="2345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32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2" descr="E:\Animal diversity\Iansponge1_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20" y="3803122"/>
            <a:ext cx="3025960" cy="2130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9144000" cy="157295"/>
            <a:chOff x="0" y="0"/>
            <a:chExt cx="9144000" cy="285752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0" y="6690224"/>
            <a:ext cx="9144000" cy="1677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228600"/>
            <a:ext cx="8347881" cy="2200701"/>
            <a:chOff x="457200" y="228600"/>
            <a:chExt cx="8347881" cy="1861265"/>
          </a:xfrm>
        </p:grpSpPr>
        <p:pic>
          <p:nvPicPr>
            <p:cNvPr id="3" name="Picture 2" descr="E:\Animal diversity\cnidaria\9_11-seeanemone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28600"/>
              <a:ext cx="2743200" cy="1819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E:\Animal diversity\cnidaria\208463image01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91545"/>
              <a:ext cx="2743200" cy="1798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E:\Animal diversity\cnidaria\maxresdefaul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297633"/>
              <a:ext cx="2175681" cy="1681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07643" y="4419296"/>
            <a:ext cx="8223914" cy="2213516"/>
            <a:chOff x="457199" y="4419296"/>
            <a:chExt cx="8223914" cy="2213516"/>
          </a:xfrm>
        </p:grpSpPr>
        <p:pic>
          <p:nvPicPr>
            <p:cNvPr id="7" name="Picture 5" descr="E:\Animal diversity\cnidaria\Obelia_geniculata,I_MWS9539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" y="4419296"/>
              <a:ext cx="2737513" cy="2182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E:\Animal diversity\cnidaria\jelly0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713" y="4419296"/>
              <a:ext cx="2743200" cy="2182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E:\Animal diversity\cnidaria\Ccolorat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913" y="4419296"/>
              <a:ext cx="2743200" cy="221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048000" y="2666999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Cnidaria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3497997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5153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Gr.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Knide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nettle + L. aria = connected with)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157295"/>
            <a:chOff x="0" y="0"/>
            <a:chExt cx="9144000" cy="285752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0" y="6690224"/>
            <a:ext cx="9144000" cy="1677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009346"/>
            <a:ext cx="883920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দ্বিস্তরী প্রাণী। এসব প্রাণির ভ্রুণদেহে এক্টোডার্ম ও এন্ডোডার্ম নামক দুটো কোষস্তর থাকে। স্তরদুটোর মধ্যবর্তী স্থানে মেসোগ্লিয়া উপস্থিত।</a:t>
            </a:r>
            <a:endParaRPr lang="en-US" sz="2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E:\Animal diversity\cnidaria\dn9131-1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23431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 flipV="1">
            <a:off x="1483055" y="3362558"/>
            <a:ext cx="56197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flipV="1">
            <a:off x="2085975" y="2660176"/>
            <a:ext cx="2281309" cy="883452"/>
          </a:xfrm>
          <a:prstGeom prst="curvedConnector3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E:\Animal diversity\cnidaria\kebo104_page2_image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09" r="53614" b="12673"/>
          <a:stretch/>
        </p:blipFill>
        <p:spPr bwMode="auto">
          <a:xfrm>
            <a:off x="4367284" y="914400"/>
            <a:ext cx="2795516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829300" y="1183943"/>
            <a:ext cx="1714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72200" y="25146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29300" y="1828800"/>
            <a:ext cx="1714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543800" y="999277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এক্টোডার্ম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31289" y="2363632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এন্ডোডার্ম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40772" y="1644134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মেসোগ্লিয়া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157295"/>
            <a:chOff x="0" y="0"/>
            <a:chExt cx="9144000" cy="285752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0" y="6690224"/>
            <a:ext cx="9144000" cy="1677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0654" y="553187"/>
            <a:ext cx="4253345" cy="267765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 অভ্যন্তরে সিলেন্টরন বা গ্যাস্ট্রোভাস্কুলার গহ্বর রয়েছে যা একটি মাত্র ছিদ্রের মাধ্যমে দেহের বাইরে উন্মুক্ত।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9600" y="762000"/>
            <a:ext cx="4393053" cy="2558626"/>
            <a:chOff x="1750325" y="3687500"/>
            <a:chExt cx="4393053" cy="2558626"/>
          </a:xfrm>
        </p:grpSpPr>
        <p:grpSp>
          <p:nvGrpSpPr>
            <p:cNvPr id="11" name="Group 10"/>
            <p:cNvGrpSpPr/>
            <p:nvPr/>
          </p:nvGrpSpPr>
          <p:grpSpPr>
            <a:xfrm>
              <a:off x="1750325" y="3687500"/>
              <a:ext cx="4393053" cy="2558626"/>
              <a:chOff x="1750325" y="3687500"/>
              <a:chExt cx="4393053" cy="2558626"/>
            </a:xfrm>
          </p:grpSpPr>
          <p:pic>
            <p:nvPicPr>
              <p:cNvPr id="3" name="Picture 3" descr="E:\Animal diversity\cnidaria\f31.4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65" t="1839" r="3513"/>
              <a:stretch/>
            </p:blipFill>
            <p:spPr bwMode="auto">
              <a:xfrm>
                <a:off x="1750325" y="3687500"/>
                <a:ext cx="2593075" cy="255862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" name="Straight Arrow Connector 4"/>
              <p:cNvCxnSpPr/>
              <p:nvPr/>
            </p:nvCxnSpPr>
            <p:spPr>
              <a:xfrm flipH="1">
                <a:off x="3124200" y="4078225"/>
                <a:ext cx="58003" cy="14081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3276600" y="4038600"/>
                <a:ext cx="1251" cy="646691"/>
              </a:xfrm>
              <a:prstGeom prst="straightConnector1">
                <a:avLst/>
              </a:prstGeom>
              <a:ln w="38100">
                <a:solidFill>
                  <a:schemeClr val="tx2">
                    <a:lumMod val="1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/>
              <p:cNvSpPr/>
              <p:nvPr/>
            </p:nvSpPr>
            <p:spPr>
              <a:xfrm>
                <a:off x="4724400" y="4888468"/>
                <a:ext cx="14189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000" b="1" dirty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সিলেন্টরন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3339548" y="5105400"/>
              <a:ext cx="1384852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5638800" y="3998893"/>
            <a:ext cx="3505200" cy="224676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দেহত্বকে অসংখ্য নিডোব্লাস্ট কোষ থাকে যা নিমাটোসিস্ট বহন করে।</a:t>
            </a:r>
          </a:p>
        </p:txBody>
      </p:sp>
      <p:pic>
        <p:nvPicPr>
          <p:cNvPr id="13" name="Picture 2" descr="E:\Animal diversity\cnidaria\33_06HydraCnidocyte-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7" t="2034" r="-1635" b="7262"/>
          <a:stretch/>
        </p:blipFill>
        <p:spPr bwMode="auto">
          <a:xfrm>
            <a:off x="609600" y="3522764"/>
            <a:ext cx="4589263" cy="3013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362200" y="3352800"/>
            <a:ext cx="188718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16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নিডোব্লাস্ট কোষ </a:t>
            </a:r>
            <a:endParaRPr lang="en-US" sz="1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492294" y="3810000"/>
            <a:ext cx="946106" cy="202391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5400000">
            <a:off x="4604373" y="5744182"/>
            <a:ext cx="146371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16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নিমাটোসিস্ট</a:t>
            </a:r>
            <a:endParaRPr lang="en-US" sz="1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33800" y="5963951"/>
            <a:ext cx="135295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0" y="0"/>
            <a:ext cx="9144000" cy="157295"/>
            <a:chOff x="0" y="0"/>
            <a:chExt cx="9144000" cy="285752"/>
          </a:xfrm>
        </p:grpSpPr>
        <p:sp>
          <p:nvSpPr>
            <p:cNvPr id="23" name="Title 1"/>
            <p:cNvSpPr txBox="1">
              <a:spLocks/>
            </p:cNvSpPr>
            <p:nvPr/>
          </p:nvSpPr>
          <p:spPr>
            <a:xfrm>
              <a:off x="0" y="2"/>
              <a:ext cx="9144000" cy="28575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0" y="0"/>
              <a:ext cx="4648200" cy="95249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648200" y="228600"/>
              <a:ext cx="4495800" cy="5376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0" y="6690224"/>
            <a:ext cx="9144000" cy="1677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426</Words>
  <Application>Microsoft Office PowerPoint</Application>
  <PresentationFormat>On-screen Show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সবাইকে শুভেচ্ছা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</dc:creator>
  <cp:lastModifiedBy>M.Abu Noman</cp:lastModifiedBy>
  <cp:revision>36</cp:revision>
  <dcterms:created xsi:type="dcterms:W3CDTF">2017-02-28T04:43:33Z</dcterms:created>
  <dcterms:modified xsi:type="dcterms:W3CDTF">2020-02-22T14:44:21Z</dcterms:modified>
</cp:coreProperties>
</file>