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258" r:id="rId3"/>
    <p:sldId id="342" r:id="rId4"/>
    <p:sldId id="344" r:id="rId5"/>
    <p:sldId id="345" r:id="rId6"/>
    <p:sldId id="346" r:id="rId7"/>
    <p:sldId id="261" r:id="rId8"/>
    <p:sldId id="366" r:id="rId9"/>
    <p:sldId id="367" r:id="rId10"/>
    <p:sldId id="349" r:id="rId11"/>
    <p:sldId id="365" r:id="rId12"/>
    <p:sldId id="350" r:id="rId13"/>
    <p:sldId id="358" r:id="rId14"/>
    <p:sldId id="368" r:id="rId15"/>
    <p:sldId id="370" r:id="rId16"/>
    <p:sldId id="351" r:id="rId17"/>
    <p:sldId id="360" r:id="rId18"/>
    <p:sldId id="363" r:id="rId19"/>
    <p:sldId id="369" r:id="rId20"/>
    <p:sldId id="266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291" autoAdjust="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18FF2-4EB8-4292-9E5A-01B57BCCEF3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6EBE4D-F0E6-4C39-A29C-80484020EE24}">
      <dgm:prSet phldrT="[Text]" custT="1"/>
      <dgm:spPr/>
      <dgm:t>
        <a:bodyPr/>
        <a:lstStyle/>
        <a:p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ইতিবাচক ও নেতিবাচক বিচারে </a:t>
          </a:r>
          <a:r>
            <a: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</a:t>
          </a:r>
          <a:r>
            <a: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এর প্রকার </a:t>
          </a:r>
          <a:endParaRPr lang="en-US" sz="4400" dirty="0"/>
        </a:p>
      </dgm:t>
    </dgm:pt>
    <dgm:pt modelId="{FF99C37F-F103-4A40-9786-A0C2807AC7EA}" type="parTrans" cxnId="{FF689B0C-6B36-444A-91A1-B70BCFC0CB51}">
      <dgm:prSet/>
      <dgm:spPr/>
      <dgm:t>
        <a:bodyPr/>
        <a:lstStyle/>
        <a:p>
          <a:endParaRPr lang="en-US"/>
        </a:p>
      </dgm:t>
    </dgm:pt>
    <dgm:pt modelId="{7B8E8CF2-983D-44D8-B323-56F9B85D2BA6}" type="sibTrans" cxnId="{FF689B0C-6B36-444A-91A1-B70BCFC0CB51}">
      <dgm:prSet/>
      <dgm:spPr/>
      <dgm:t>
        <a:bodyPr/>
        <a:lstStyle/>
        <a:p>
          <a:endParaRPr lang="en-US"/>
        </a:p>
      </dgm:t>
    </dgm:pt>
    <dgm:pt modelId="{0B9FDC48-9AAF-464C-8B2A-220EBEF5AEB4}">
      <dgm:prSet phldrT="[Text]" custT="1"/>
      <dgm:spPr/>
      <dgm:t>
        <a:bodyPr/>
        <a:lstStyle/>
        <a:p>
          <a:r>
            <a:rPr lang="ar-SA" sz="7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المثبت</a:t>
          </a:r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5DC4353-1734-4429-B945-369EA3C3345C}" type="parTrans" cxnId="{95198257-D4C6-48A7-9D91-4026EAAE669D}">
      <dgm:prSet/>
      <dgm:spPr/>
      <dgm:t>
        <a:bodyPr/>
        <a:lstStyle/>
        <a:p>
          <a:endParaRPr lang="en-US"/>
        </a:p>
      </dgm:t>
    </dgm:pt>
    <dgm:pt modelId="{C400ED4C-1BDD-4BF8-99B0-8AD2C4BD985F}" type="sibTrans" cxnId="{95198257-D4C6-48A7-9D91-4026EAAE669D}">
      <dgm:prSet/>
      <dgm:spPr/>
      <dgm:t>
        <a:bodyPr/>
        <a:lstStyle/>
        <a:p>
          <a:endParaRPr lang="en-US"/>
        </a:p>
      </dgm:t>
    </dgm:pt>
    <dgm:pt modelId="{59B06750-C769-41BB-B688-BB36F5565C79}">
      <dgm:prSet phldrT="[Text]" custT="1"/>
      <dgm:spPr/>
      <dgm:t>
        <a:bodyPr/>
        <a:lstStyle/>
        <a:p>
          <a:r>
            <a:rPr lang="ar-SA" sz="7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المنفي</a:t>
          </a:r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9FF629C-9D9E-45BA-BBBB-70BA2CE65FAD}" type="parTrans" cxnId="{8E851661-37D2-48D5-8693-37F533B16D95}">
      <dgm:prSet/>
      <dgm:spPr/>
      <dgm:t>
        <a:bodyPr/>
        <a:lstStyle/>
        <a:p>
          <a:endParaRPr lang="en-US"/>
        </a:p>
      </dgm:t>
    </dgm:pt>
    <dgm:pt modelId="{099F4894-DACB-496A-8D5B-0DD0B0727922}" type="sibTrans" cxnId="{8E851661-37D2-48D5-8693-37F533B16D95}">
      <dgm:prSet/>
      <dgm:spPr/>
      <dgm:t>
        <a:bodyPr/>
        <a:lstStyle/>
        <a:p>
          <a:endParaRPr lang="en-US"/>
        </a:p>
      </dgm:t>
    </dgm:pt>
    <dgm:pt modelId="{F4F78D55-5C63-4537-9918-62A9BA2E12B3}" type="pres">
      <dgm:prSet presAssocID="{3F318FF2-4EB8-4292-9E5A-01B57BCCEF3D}" presName="Name0" presStyleCnt="0">
        <dgm:presLayoutVars>
          <dgm:dir/>
          <dgm:resizeHandles val="exact"/>
        </dgm:presLayoutVars>
      </dgm:prSet>
      <dgm:spPr/>
    </dgm:pt>
    <dgm:pt modelId="{12FAC333-7C44-4002-819C-EC91C08B16B1}" type="pres">
      <dgm:prSet presAssocID="{BE6EBE4D-F0E6-4C39-A29C-80484020EE24}" presName="node" presStyleLbl="node1" presStyleIdx="0" presStyleCnt="3" custScaleX="263455">
        <dgm:presLayoutVars>
          <dgm:bulletEnabled val="1"/>
        </dgm:presLayoutVars>
      </dgm:prSet>
      <dgm:spPr/>
    </dgm:pt>
    <dgm:pt modelId="{0FF76740-0391-45FF-B4C6-44E1CCEBA6E9}" type="pres">
      <dgm:prSet presAssocID="{7B8E8CF2-983D-44D8-B323-56F9B85D2BA6}" presName="sibTrans" presStyleLbl="sibTrans2D1" presStyleIdx="0" presStyleCnt="3"/>
      <dgm:spPr/>
    </dgm:pt>
    <dgm:pt modelId="{D139FFFC-4EC4-452B-AB85-6FCBBC5EDC62}" type="pres">
      <dgm:prSet presAssocID="{7B8E8CF2-983D-44D8-B323-56F9B85D2BA6}" presName="connectorText" presStyleLbl="sibTrans2D1" presStyleIdx="0" presStyleCnt="3"/>
      <dgm:spPr/>
    </dgm:pt>
    <dgm:pt modelId="{5650E53F-4140-4D7F-BE4A-E6B23F51D4FC}" type="pres">
      <dgm:prSet presAssocID="{0B9FDC48-9AAF-464C-8B2A-220EBEF5AEB4}" presName="node" presStyleLbl="node1" presStyleIdx="1" presStyleCnt="3">
        <dgm:presLayoutVars>
          <dgm:bulletEnabled val="1"/>
        </dgm:presLayoutVars>
      </dgm:prSet>
      <dgm:spPr/>
    </dgm:pt>
    <dgm:pt modelId="{D058C660-BB12-47F2-8263-63A8DD1B3CB0}" type="pres">
      <dgm:prSet presAssocID="{C400ED4C-1BDD-4BF8-99B0-8AD2C4BD985F}" presName="sibTrans" presStyleLbl="sibTrans2D1" presStyleIdx="1" presStyleCnt="3"/>
      <dgm:spPr/>
    </dgm:pt>
    <dgm:pt modelId="{309C19C1-DCC4-48AC-AAC1-32840E217D8B}" type="pres">
      <dgm:prSet presAssocID="{C400ED4C-1BDD-4BF8-99B0-8AD2C4BD985F}" presName="connectorText" presStyleLbl="sibTrans2D1" presStyleIdx="1" presStyleCnt="3"/>
      <dgm:spPr/>
    </dgm:pt>
    <dgm:pt modelId="{6AF24607-9553-49A7-A4F4-3FF068E6911E}" type="pres">
      <dgm:prSet presAssocID="{59B06750-C769-41BB-B688-BB36F5565C79}" presName="node" presStyleLbl="node1" presStyleIdx="2" presStyleCnt="3">
        <dgm:presLayoutVars>
          <dgm:bulletEnabled val="1"/>
        </dgm:presLayoutVars>
      </dgm:prSet>
      <dgm:spPr/>
    </dgm:pt>
    <dgm:pt modelId="{8FBA4A1F-6302-400A-9507-32B26BE166AA}" type="pres">
      <dgm:prSet presAssocID="{099F4894-DACB-496A-8D5B-0DD0B0727922}" presName="sibTrans" presStyleLbl="sibTrans2D1" presStyleIdx="2" presStyleCnt="3"/>
      <dgm:spPr/>
    </dgm:pt>
    <dgm:pt modelId="{855EE5E4-8093-4C3C-AB44-0C771D57B4BA}" type="pres">
      <dgm:prSet presAssocID="{099F4894-DACB-496A-8D5B-0DD0B0727922}" presName="connectorText" presStyleLbl="sibTrans2D1" presStyleIdx="2" presStyleCnt="3"/>
      <dgm:spPr/>
    </dgm:pt>
  </dgm:ptLst>
  <dgm:cxnLst>
    <dgm:cxn modelId="{FF996007-8651-45A0-8C22-F8F0B3244CFC}" type="presOf" srcId="{59B06750-C769-41BB-B688-BB36F5565C79}" destId="{6AF24607-9553-49A7-A4F4-3FF068E6911E}" srcOrd="0" destOrd="0" presId="urn:microsoft.com/office/officeart/2005/8/layout/cycle7"/>
    <dgm:cxn modelId="{FF689B0C-6B36-444A-91A1-B70BCFC0CB51}" srcId="{3F318FF2-4EB8-4292-9E5A-01B57BCCEF3D}" destId="{BE6EBE4D-F0E6-4C39-A29C-80484020EE24}" srcOrd="0" destOrd="0" parTransId="{FF99C37F-F103-4A40-9786-A0C2807AC7EA}" sibTransId="{7B8E8CF2-983D-44D8-B323-56F9B85D2BA6}"/>
    <dgm:cxn modelId="{8E851661-37D2-48D5-8693-37F533B16D95}" srcId="{3F318FF2-4EB8-4292-9E5A-01B57BCCEF3D}" destId="{59B06750-C769-41BB-B688-BB36F5565C79}" srcOrd="2" destOrd="0" parTransId="{C9FF629C-9D9E-45BA-BBBB-70BA2CE65FAD}" sibTransId="{099F4894-DACB-496A-8D5B-0DD0B0727922}"/>
    <dgm:cxn modelId="{8251A155-0497-4EB5-99FE-4372FED9E872}" type="presOf" srcId="{0B9FDC48-9AAF-464C-8B2A-220EBEF5AEB4}" destId="{5650E53F-4140-4D7F-BE4A-E6B23F51D4FC}" srcOrd="0" destOrd="0" presId="urn:microsoft.com/office/officeart/2005/8/layout/cycle7"/>
    <dgm:cxn modelId="{95198257-D4C6-48A7-9D91-4026EAAE669D}" srcId="{3F318FF2-4EB8-4292-9E5A-01B57BCCEF3D}" destId="{0B9FDC48-9AAF-464C-8B2A-220EBEF5AEB4}" srcOrd="1" destOrd="0" parTransId="{75DC4353-1734-4429-B945-369EA3C3345C}" sibTransId="{C400ED4C-1BDD-4BF8-99B0-8AD2C4BD985F}"/>
    <dgm:cxn modelId="{F7BB1678-DEA9-485D-A1B2-36DD06EBC272}" type="presOf" srcId="{7B8E8CF2-983D-44D8-B323-56F9B85D2BA6}" destId="{D139FFFC-4EC4-452B-AB85-6FCBBC5EDC62}" srcOrd="1" destOrd="0" presId="urn:microsoft.com/office/officeart/2005/8/layout/cycle7"/>
    <dgm:cxn modelId="{07773C7F-E769-481B-BB77-54C02FB6CFE6}" type="presOf" srcId="{C400ED4C-1BDD-4BF8-99B0-8AD2C4BD985F}" destId="{D058C660-BB12-47F2-8263-63A8DD1B3CB0}" srcOrd="0" destOrd="0" presId="urn:microsoft.com/office/officeart/2005/8/layout/cycle7"/>
    <dgm:cxn modelId="{59BEDD97-99F6-4F6F-9781-888B93AE389C}" type="presOf" srcId="{099F4894-DACB-496A-8D5B-0DD0B0727922}" destId="{855EE5E4-8093-4C3C-AB44-0C771D57B4BA}" srcOrd="1" destOrd="0" presId="urn:microsoft.com/office/officeart/2005/8/layout/cycle7"/>
    <dgm:cxn modelId="{98E12DC3-45AF-4301-AB4B-81C873FA1A0F}" type="presOf" srcId="{3F318FF2-4EB8-4292-9E5A-01B57BCCEF3D}" destId="{F4F78D55-5C63-4537-9918-62A9BA2E12B3}" srcOrd="0" destOrd="0" presId="urn:microsoft.com/office/officeart/2005/8/layout/cycle7"/>
    <dgm:cxn modelId="{F7A89BDA-0C72-4B8F-B7B7-5E76BBCBAAD5}" type="presOf" srcId="{099F4894-DACB-496A-8D5B-0DD0B0727922}" destId="{8FBA4A1F-6302-400A-9507-32B26BE166AA}" srcOrd="0" destOrd="0" presId="urn:microsoft.com/office/officeart/2005/8/layout/cycle7"/>
    <dgm:cxn modelId="{15E22ADD-CAA9-4E1E-B571-81C8905E60E9}" type="presOf" srcId="{BE6EBE4D-F0E6-4C39-A29C-80484020EE24}" destId="{12FAC333-7C44-4002-819C-EC91C08B16B1}" srcOrd="0" destOrd="0" presId="urn:microsoft.com/office/officeart/2005/8/layout/cycle7"/>
    <dgm:cxn modelId="{84527DED-34A2-4D6D-B2DD-65D4D27BFDCF}" type="presOf" srcId="{C400ED4C-1BDD-4BF8-99B0-8AD2C4BD985F}" destId="{309C19C1-DCC4-48AC-AAC1-32840E217D8B}" srcOrd="1" destOrd="0" presId="urn:microsoft.com/office/officeart/2005/8/layout/cycle7"/>
    <dgm:cxn modelId="{62A735FB-3855-42D4-A92C-18DB242092E7}" type="presOf" srcId="{7B8E8CF2-983D-44D8-B323-56F9B85D2BA6}" destId="{0FF76740-0391-45FF-B4C6-44E1CCEBA6E9}" srcOrd="0" destOrd="0" presId="urn:microsoft.com/office/officeart/2005/8/layout/cycle7"/>
    <dgm:cxn modelId="{57E0B803-9ADE-4F51-98D4-85BE4C29ADDE}" type="presParOf" srcId="{F4F78D55-5C63-4537-9918-62A9BA2E12B3}" destId="{12FAC333-7C44-4002-819C-EC91C08B16B1}" srcOrd="0" destOrd="0" presId="urn:microsoft.com/office/officeart/2005/8/layout/cycle7"/>
    <dgm:cxn modelId="{6337FF76-F970-4CDA-A6A7-428E163B8D8B}" type="presParOf" srcId="{F4F78D55-5C63-4537-9918-62A9BA2E12B3}" destId="{0FF76740-0391-45FF-B4C6-44E1CCEBA6E9}" srcOrd="1" destOrd="0" presId="urn:microsoft.com/office/officeart/2005/8/layout/cycle7"/>
    <dgm:cxn modelId="{F08FDC0B-6F61-4706-8A04-EC63F94B2C26}" type="presParOf" srcId="{0FF76740-0391-45FF-B4C6-44E1CCEBA6E9}" destId="{D139FFFC-4EC4-452B-AB85-6FCBBC5EDC62}" srcOrd="0" destOrd="0" presId="urn:microsoft.com/office/officeart/2005/8/layout/cycle7"/>
    <dgm:cxn modelId="{D66FA593-FEBE-4AB7-ACC9-039AD66BC8E0}" type="presParOf" srcId="{F4F78D55-5C63-4537-9918-62A9BA2E12B3}" destId="{5650E53F-4140-4D7F-BE4A-E6B23F51D4FC}" srcOrd="2" destOrd="0" presId="urn:microsoft.com/office/officeart/2005/8/layout/cycle7"/>
    <dgm:cxn modelId="{8700B578-22F1-4D59-B641-C843C45D2477}" type="presParOf" srcId="{F4F78D55-5C63-4537-9918-62A9BA2E12B3}" destId="{D058C660-BB12-47F2-8263-63A8DD1B3CB0}" srcOrd="3" destOrd="0" presId="urn:microsoft.com/office/officeart/2005/8/layout/cycle7"/>
    <dgm:cxn modelId="{180FDA68-E21B-4806-9CCF-D6EAD19A0A94}" type="presParOf" srcId="{D058C660-BB12-47F2-8263-63A8DD1B3CB0}" destId="{309C19C1-DCC4-48AC-AAC1-32840E217D8B}" srcOrd="0" destOrd="0" presId="urn:microsoft.com/office/officeart/2005/8/layout/cycle7"/>
    <dgm:cxn modelId="{7B5CCC90-F470-4CF5-B17C-3D4E827D7DA9}" type="presParOf" srcId="{F4F78D55-5C63-4537-9918-62A9BA2E12B3}" destId="{6AF24607-9553-49A7-A4F4-3FF068E6911E}" srcOrd="4" destOrd="0" presId="urn:microsoft.com/office/officeart/2005/8/layout/cycle7"/>
    <dgm:cxn modelId="{87B30DE8-A7FA-4935-ABAA-C862E351263E}" type="presParOf" srcId="{F4F78D55-5C63-4537-9918-62A9BA2E12B3}" destId="{8FBA4A1F-6302-400A-9507-32B26BE166AA}" srcOrd="5" destOrd="0" presId="urn:microsoft.com/office/officeart/2005/8/layout/cycle7"/>
    <dgm:cxn modelId="{E067605E-7BED-4EF7-828D-A14E778AD14F}" type="presParOf" srcId="{8FBA4A1F-6302-400A-9507-32B26BE166AA}" destId="{855EE5E4-8093-4C3C-AB44-0C771D57B4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AC333-7C44-4002-819C-EC91C08B16B1}">
      <dsp:nvSpPr>
        <dsp:cNvPr id="0" name=""/>
        <dsp:cNvSpPr/>
      </dsp:nvSpPr>
      <dsp:spPr>
        <a:xfrm>
          <a:off x="31222" y="134271"/>
          <a:ext cx="8990114" cy="17061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ইতিবাচক ও নেতিবাচক বিচারে </a:t>
          </a:r>
          <a:r>
            <a:rPr lang="ar-SA" sz="4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</a:t>
          </a:r>
          <a:r>
            <a:rPr lang="bn-BD" sz="4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এর প্রকার </a:t>
          </a:r>
          <a:endParaRPr lang="en-US" sz="4400" kern="1200" dirty="0"/>
        </a:p>
      </dsp:txBody>
      <dsp:txXfrm>
        <a:off x="81195" y="184244"/>
        <a:ext cx="8890168" cy="1606249"/>
      </dsp:txXfrm>
    </dsp:sp>
    <dsp:sp modelId="{0FF76740-0391-45FF-B4C6-44E1CCEBA6E9}">
      <dsp:nvSpPr>
        <dsp:cNvPr id="0" name=""/>
        <dsp:cNvSpPr/>
      </dsp:nvSpPr>
      <dsp:spPr>
        <a:xfrm rot="3600000">
          <a:off x="5045430" y="3130415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224580" y="3249849"/>
        <a:ext cx="1422752" cy="358300"/>
      </dsp:txXfrm>
    </dsp:sp>
    <dsp:sp modelId="{5650E53F-4140-4D7F-BE4A-E6B23F51D4FC}">
      <dsp:nvSpPr>
        <dsp:cNvPr id="0" name=""/>
        <dsp:cNvSpPr/>
      </dsp:nvSpPr>
      <dsp:spPr>
        <a:xfrm>
          <a:off x="5639437" y="5017533"/>
          <a:ext cx="3412390" cy="1706195"/>
        </a:xfrm>
        <a:prstGeom prst="roundRect">
          <a:avLst>
            <a:gd name="adj" fmla="val 10000"/>
          </a:avLst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7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المثبت</a:t>
          </a: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689410" y="5067506"/>
        <a:ext cx="3312444" cy="1606249"/>
      </dsp:txXfrm>
    </dsp:sp>
    <dsp:sp modelId="{D058C660-BB12-47F2-8263-63A8DD1B3CB0}">
      <dsp:nvSpPr>
        <dsp:cNvPr id="0" name=""/>
        <dsp:cNvSpPr/>
      </dsp:nvSpPr>
      <dsp:spPr>
        <a:xfrm rot="10800000">
          <a:off x="3635753" y="5572047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814903" y="5691481"/>
        <a:ext cx="1422752" cy="358300"/>
      </dsp:txXfrm>
    </dsp:sp>
    <dsp:sp modelId="{6AF24607-9553-49A7-A4F4-3FF068E6911E}">
      <dsp:nvSpPr>
        <dsp:cNvPr id="0" name=""/>
        <dsp:cNvSpPr/>
      </dsp:nvSpPr>
      <dsp:spPr>
        <a:xfrm>
          <a:off x="731" y="5017533"/>
          <a:ext cx="3412390" cy="1706195"/>
        </a:xfrm>
        <a:prstGeom prst="roundRect">
          <a:avLst>
            <a:gd name="adj" fmla="val 1000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7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المنفي</a:t>
          </a: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0704" y="5067506"/>
        <a:ext cx="3312444" cy="1606249"/>
      </dsp:txXfrm>
    </dsp:sp>
    <dsp:sp modelId="{8FBA4A1F-6302-400A-9507-32B26BE166AA}">
      <dsp:nvSpPr>
        <dsp:cNvPr id="0" name=""/>
        <dsp:cNvSpPr/>
      </dsp:nvSpPr>
      <dsp:spPr>
        <a:xfrm rot="18000000">
          <a:off x="2226077" y="3130415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405227" y="3249849"/>
        <a:ext cx="1422752" cy="35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3BF-ED9C-41AB-82DE-1EF58DBBFFE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0A-F635-42B6-873E-87A10256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1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80EEB-75C7-416C-BAD9-A8730DEB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34252"/>
            <a:ext cx="5410200" cy="3462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63C82-0890-4D4E-8EAA-65011D0AF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DFCE328-81E9-414B-BB02-0082630677E5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9D99-3DAE-404F-8E21-295724C47A56}"/>
              </a:ext>
            </a:extLst>
          </p:cNvPr>
          <p:cNvSpPr txBox="1"/>
          <p:nvPr/>
        </p:nvSpPr>
        <p:spPr>
          <a:xfrm>
            <a:off x="914400" y="3429000"/>
            <a:ext cx="7162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নামকরণের কারণ লিখ।</a:t>
            </a:r>
          </a:p>
        </p:txBody>
      </p:sp>
    </p:spTree>
    <p:extLst>
      <p:ext uri="{BB962C8B-B14F-4D97-AF65-F5344CB8AC3E}">
        <p14:creationId xmlns:p14="http://schemas.microsoft.com/office/powerpoint/2010/main" val="393837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8CC32F-89FD-4A66-BCF4-8F32F1309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510687"/>
              </p:ext>
            </p:extLst>
          </p:nvPr>
        </p:nvGraphicFramePr>
        <p:xfrm>
          <a:off x="76200" y="0"/>
          <a:ext cx="90525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46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6192D-A30E-4E05-9958-97731BB60112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উদাহরণের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63869-2E00-4F44-8B12-B75FD2A21F14}"/>
              </a:ext>
            </a:extLst>
          </p:cNvPr>
          <p:cNvSpPr txBox="1"/>
          <p:nvPr/>
        </p:nvSpPr>
        <p:spPr>
          <a:xfrm>
            <a:off x="28135" y="744329"/>
            <a:ext cx="9087729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القرأن علي رسول الله.</a:t>
            </a:r>
            <a:endParaRPr lang="ar-SA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(আল্লাহ রাসুলাল্লাহ (দঃ) এর উপর কুরআন অবতীর্ণ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করেছেন।)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 ابراهيم في المسجد.</a:t>
            </a:r>
            <a:endParaRPr lang="bn-BD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(ইব্রাহীম মসজিদে উপস্থিত হয়েছে।)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DB7D-4982-48C4-BEC5-CDDDA0B6329A}"/>
              </a:ext>
            </a:extLst>
          </p:cNvPr>
          <p:cNvSpPr txBox="1"/>
          <p:nvPr/>
        </p:nvSpPr>
        <p:spPr>
          <a:xfrm>
            <a:off x="301868" y="4062407"/>
            <a:ext cx="85402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উদাহরণের নিম্নরেখাবিশিষ্ট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 ইতিবাচক অর্থ প্রদান করে । সুতরাং ইতিবাচক অর্থ প্রদান করার কারণে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9C00-7748-4462-8F2F-AC3076962B35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এর 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DE849-0B71-43DC-BDFE-1F41A0B32C28}"/>
              </a:ext>
            </a:extLst>
          </p:cNvPr>
          <p:cNvSpPr txBox="1"/>
          <p:nvPr/>
        </p:nvSpPr>
        <p:spPr>
          <a:xfrm>
            <a:off x="189034" y="2362200"/>
            <a:ext cx="87659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কোন কাজ হওয়া বা করার হ্যাঁবাচক(ইতিবাচক) সমর্থন পাওয়া যায় , তাকে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ذهب, نصر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35FB87-BE4B-43E0-B4CA-8929AA89B629}"/>
              </a:ext>
            </a:extLst>
          </p:cNvPr>
          <p:cNvSpPr txBox="1"/>
          <p:nvPr/>
        </p:nvSpPr>
        <p:spPr>
          <a:xfrm>
            <a:off x="1968598" y="300365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5FBA5-E4A6-492A-8577-7D0D34014984}"/>
              </a:ext>
            </a:extLst>
          </p:cNvPr>
          <p:cNvSpPr txBox="1"/>
          <p:nvPr/>
        </p:nvSpPr>
        <p:spPr>
          <a:xfrm>
            <a:off x="-31652" y="1371600"/>
            <a:ext cx="910590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ব্রাকেটের উল্লেখিত শব্দ থেকে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উপযুক্ত শব্দ দ্বারা খালিঘর পূরণ করঃ</a:t>
            </a:r>
            <a:endParaRPr lang="ar-SA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----(النصح) الأب ابنه.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(ب)---- (السمع) أحمد كلامي.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(ج)-----(الضرب) الناس سارقا.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(د)----(الجلوس) الطير علي الشجرة.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(ه)-----(القدوم) الأب من داكا.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14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EF5DA-ABCD-4E04-87B6-172B569B6C1E}"/>
              </a:ext>
            </a:extLst>
          </p:cNvPr>
          <p:cNvSpPr txBox="1"/>
          <p:nvPr/>
        </p:nvSpPr>
        <p:spPr>
          <a:xfrm>
            <a:off x="2667000" y="304800"/>
            <a:ext cx="4114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58F19-6040-4BD4-BC53-DC67D4C55A04}"/>
              </a:ext>
            </a:extLst>
          </p:cNvPr>
          <p:cNvSpPr txBox="1"/>
          <p:nvPr/>
        </p:nvSpPr>
        <p:spPr>
          <a:xfrm>
            <a:off x="1219200" y="2971800"/>
            <a:ext cx="731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نصح (ب) سمع (ج) ضرب  (د) جلس (ه) قدم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20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70F80-B648-49FC-A37A-4BFFC4A85543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উদাহরণের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31FD7-4B7A-40BD-AA3C-0ACA35F4BA09}"/>
              </a:ext>
            </a:extLst>
          </p:cNvPr>
          <p:cNvSpPr txBox="1"/>
          <p:nvPr/>
        </p:nvSpPr>
        <p:spPr>
          <a:xfrm>
            <a:off x="28135" y="744329"/>
            <a:ext cx="9087729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نعمان الطعام في السفرة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SA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(নোমান দস্তরখানায় খাবার খাচ্ছে না।)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 فاطمة في الامتحان.</a:t>
            </a:r>
            <a:endParaRPr lang="bn-BD" sz="40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(ফাতিমা পরীক্ষায় উত্তীর্ণ হবে না।)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402C4-58B3-4E78-8AD8-6619CBCDFEBC}"/>
              </a:ext>
            </a:extLst>
          </p:cNvPr>
          <p:cNvSpPr txBox="1"/>
          <p:nvPr/>
        </p:nvSpPr>
        <p:spPr>
          <a:xfrm>
            <a:off x="301868" y="4062407"/>
            <a:ext cx="85402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উদাহরণের নিম্নরেখাবিশিষ্ট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 নেতিবাচক অর্থ প্রদান করে । সুতরাং নেতিবাচক অর্থ প্রদান করার কারণে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6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A695A-4F6D-4145-90A5-B5253E791BA3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C6853-85E4-4084-AADE-A1029118460E}"/>
              </a:ext>
            </a:extLst>
          </p:cNvPr>
          <p:cNvSpPr txBox="1"/>
          <p:nvPr/>
        </p:nvSpPr>
        <p:spPr>
          <a:xfrm>
            <a:off x="303334" y="2667000"/>
            <a:ext cx="85373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কোন কাজ হওয়া বা করার নাবাচক(নেতিবাচক) সমর্থন পাওয়া যায় , তাকে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يذهبُ,لاينصر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9D158-7207-412D-B362-7E12FCA61131}"/>
              </a:ext>
            </a:extLst>
          </p:cNvPr>
          <p:cNvSpPr txBox="1"/>
          <p:nvPr/>
        </p:nvSpPr>
        <p:spPr>
          <a:xfrm>
            <a:off x="2019300" y="4684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88573-F62E-4B05-9B9F-2A1FA2F652FE}"/>
              </a:ext>
            </a:extLst>
          </p:cNvPr>
          <p:cNvSpPr txBox="1"/>
          <p:nvPr/>
        </p:nvSpPr>
        <p:spPr>
          <a:xfrm>
            <a:off x="38100" y="1447800"/>
            <a:ext cx="910590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ব্রাকেটের উল্লেখিত শব্দ থেকে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উপযুক্ত শব্দ দ্বারা খালিঘর পূরণ করঃ</a:t>
            </a:r>
            <a:endParaRPr lang="ar-SA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----(النصح) الأب ابنه.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(ب)---- (السمع) أحمد كلامي.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(ج)-----(الضرب) الناس سارقا.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(د)----(الجلوس) الطير علي الشجرة.</a:t>
            </a:r>
          </a:p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(ه)-----(القدوم) الأب من داكا.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5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5FF1D-8AAE-4A41-B594-E60C0F849F84}"/>
              </a:ext>
            </a:extLst>
          </p:cNvPr>
          <p:cNvSpPr txBox="1"/>
          <p:nvPr/>
        </p:nvSpPr>
        <p:spPr>
          <a:xfrm>
            <a:off x="2362200" y="228600"/>
            <a:ext cx="4114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1C390-B860-4FA2-B92D-409417757CEE}"/>
              </a:ext>
            </a:extLst>
          </p:cNvPr>
          <p:cNvSpPr txBox="1"/>
          <p:nvPr/>
        </p:nvSpPr>
        <p:spPr>
          <a:xfrm>
            <a:off x="161925" y="2685945"/>
            <a:ext cx="88201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ما نصح (ب) ما سمع (ج) ما ضرب  (د) ما جلس (ه) ما قدم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048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172329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838200" y="2577098"/>
            <a:ext cx="773840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ED0E8-30FE-4D4E-8DE1-D8F47EB6D5AA}"/>
              </a:ext>
            </a:extLst>
          </p:cNvPr>
          <p:cNvSpPr txBox="1"/>
          <p:nvPr/>
        </p:nvSpPr>
        <p:spPr>
          <a:xfrm>
            <a:off x="2268325" y="-16412"/>
            <a:ext cx="46073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7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0450-6D6A-45C0-9F9E-CC34F82AA441}"/>
              </a:ext>
            </a:extLst>
          </p:cNvPr>
          <p:cNvSpPr txBox="1"/>
          <p:nvPr/>
        </p:nvSpPr>
        <p:spPr>
          <a:xfrm>
            <a:off x="1257299" y="2145661"/>
            <a:ext cx="3771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ضرع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B5BC6-CA68-4749-8A1E-38D8BC88BDCC}"/>
              </a:ext>
            </a:extLst>
          </p:cNvPr>
          <p:cNvSpPr txBox="1"/>
          <p:nvPr/>
        </p:nvSpPr>
        <p:spPr>
          <a:xfrm>
            <a:off x="6324600" y="2145661"/>
            <a:ext cx="2590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উঃ স্তন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56FC9-4050-480A-9D7F-B1299315E0FA}"/>
              </a:ext>
            </a:extLst>
          </p:cNvPr>
          <p:cNvSpPr txBox="1"/>
          <p:nvPr/>
        </p:nvSpPr>
        <p:spPr>
          <a:xfrm>
            <a:off x="1695450" y="3620403"/>
            <a:ext cx="6057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নিচের বাক্যে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কোনটি ?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9CDC7-8E9C-456A-96E0-29283E725B5B}"/>
              </a:ext>
            </a:extLst>
          </p:cNvPr>
          <p:cNvSpPr txBox="1"/>
          <p:nvPr/>
        </p:nvSpPr>
        <p:spPr>
          <a:xfrm>
            <a:off x="1748497" y="4496547"/>
            <a:ext cx="60579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كتب أحمد في الكراسة.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2F0E0-1FEC-4485-9557-FA986EC8884B}"/>
              </a:ext>
            </a:extLst>
          </p:cNvPr>
          <p:cNvSpPr txBox="1"/>
          <p:nvPr/>
        </p:nvSpPr>
        <p:spPr>
          <a:xfrm>
            <a:off x="3733799" y="5415727"/>
            <a:ext cx="2590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كتب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9342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6AC2A-7B26-41FE-B11E-6A1359CA8DDC}"/>
              </a:ext>
            </a:extLst>
          </p:cNvPr>
          <p:cNvSpPr txBox="1"/>
          <p:nvPr/>
        </p:nvSpPr>
        <p:spPr>
          <a:xfrm>
            <a:off x="457200" y="4953000"/>
            <a:ext cx="7924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আরবি ১ম পত্র বই থেকে ৫ টি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৫ টি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0DBB76-E5AC-408A-A524-97696BC92896}"/>
              </a:ext>
            </a:extLst>
          </p:cNvPr>
          <p:cNvSpPr/>
          <p:nvPr/>
        </p:nvSpPr>
        <p:spPr>
          <a:xfrm>
            <a:off x="800100" y="1851439"/>
            <a:ext cx="7543800" cy="44783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الثامن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قواعد اللغة العربية 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علم الصرف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الثالث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الرابع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1E7E3-8495-488E-B3C5-F498CD55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4689"/>
            <a:ext cx="38862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831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3151C-27CB-4F54-B3A3-C3F13E8EFEE8}"/>
              </a:ext>
            </a:extLst>
          </p:cNvPr>
          <p:cNvSpPr txBox="1"/>
          <p:nvPr/>
        </p:nvSpPr>
        <p:spPr>
          <a:xfrm>
            <a:off x="1066800" y="0"/>
            <a:ext cx="7010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هيّا! نشاهد بعض الصور.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A256-5BD8-46B9-9F83-DD9FF50863E5}"/>
              </a:ext>
            </a:extLst>
          </p:cNvPr>
          <p:cNvSpPr txBox="1"/>
          <p:nvPr/>
        </p:nvSpPr>
        <p:spPr>
          <a:xfrm>
            <a:off x="609600" y="4721730"/>
            <a:ext cx="731520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يصلي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حامد.</a:t>
            </a:r>
            <a:endPara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হামেদ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নামাজ পড়ছে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বা পড়বে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61998-B2A4-4AAE-9809-2E3ADA5EC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5293"/>
            <a:ext cx="4957911" cy="3301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095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19ECC-91EA-4743-A40F-C7CE7FD7B16C}"/>
              </a:ext>
            </a:extLst>
          </p:cNvPr>
          <p:cNvSpPr txBox="1"/>
          <p:nvPr/>
        </p:nvSpPr>
        <p:spPr>
          <a:xfrm>
            <a:off x="1143000" y="3187602"/>
            <a:ext cx="754380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لايذهب</a:t>
            </a:r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زيد الي المكتبة.</a:t>
            </a:r>
            <a:endParaRPr lang="bn-BD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(যায়েদ লাইব্রেরীতে যাচ্ছে না বা যাবে না।)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67816-EA8D-48EE-B010-D057E9483DB1}"/>
              </a:ext>
            </a:extLst>
          </p:cNvPr>
          <p:cNvSpPr txBox="1"/>
          <p:nvPr/>
        </p:nvSpPr>
        <p:spPr>
          <a:xfrm>
            <a:off x="0" y="5181600"/>
            <a:ext cx="9144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প্রত্যকটি শব্দ দুটি কাল তথা বর্তমান ও ভবিষ্যত কালের  সাথে সম্পৃক্ত এবং হ্যাঁ বা না বাচক অর্থ নির্দেশ করছে।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73604-02CF-4A5A-B38B-A8D330F3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2" y="171996"/>
            <a:ext cx="4578815" cy="2836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206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6DEF4-1CA3-4A74-A17D-7AB29CBD8BBD}"/>
              </a:ext>
            </a:extLst>
          </p:cNvPr>
          <p:cNvSpPr txBox="1"/>
          <p:nvPr/>
        </p:nvSpPr>
        <p:spPr>
          <a:xfrm>
            <a:off x="2438400" y="304800"/>
            <a:ext cx="4038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8A76A-0CBA-4E7E-99D0-F4DF88400BA2}"/>
              </a:ext>
            </a:extLst>
          </p:cNvPr>
          <p:cNvSpPr txBox="1"/>
          <p:nvPr/>
        </p:nvSpPr>
        <p:spPr>
          <a:xfrm>
            <a:off x="381000" y="1752600"/>
            <a:ext cx="8153400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নামকরণ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ও নেতিবাচক বিচারে </a:t>
            </a:r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533400" y="1154361"/>
            <a:ext cx="7848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3328-0127-420F-9C44-14026E424A82}"/>
              </a:ext>
            </a:extLst>
          </p:cNvPr>
          <p:cNvSpPr txBox="1"/>
          <p:nvPr/>
        </p:nvSpPr>
        <p:spPr>
          <a:xfrm>
            <a:off x="0" y="2895600"/>
            <a:ext cx="9144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فعل مضارع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নামকরণ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ও নেতিবাচক বিচারে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সম্পর্কে জানতে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ও উপযুক্ত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বসিয়ে শূন্যস্থান পূরণ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2B089-1CE6-486C-B2B7-1C446CF8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57400"/>
            <a:ext cx="83058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A4699-EA7F-48B2-8C20-8556917FEB2F}"/>
              </a:ext>
            </a:extLst>
          </p:cNvPr>
          <p:cNvSpPr txBox="1"/>
          <p:nvPr/>
        </p:nvSpPr>
        <p:spPr>
          <a:xfrm>
            <a:off x="1295400" y="304800"/>
            <a:ext cx="70104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নামকরণ</a:t>
            </a:r>
          </a:p>
        </p:txBody>
      </p:sp>
    </p:spTree>
    <p:extLst>
      <p:ext uri="{BB962C8B-B14F-4D97-AF65-F5344CB8AC3E}">
        <p14:creationId xmlns:p14="http://schemas.microsoft.com/office/powerpoint/2010/main" val="216114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BFFFC-B981-4A7C-8B27-C2D2E09B9BB9}"/>
              </a:ext>
            </a:extLst>
          </p:cNvPr>
          <p:cNvSpPr txBox="1"/>
          <p:nvPr/>
        </p:nvSpPr>
        <p:spPr>
          <a:xfrm>
            <a:off x="2590800" y="304800"/>
            <a:ext cx="4038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F21A0-E5E5-427C-B94B-5BA4BDB554E1}"/>
              </a:ext>
            </a:extLst>
          </p:cNvPr>
          <p:cNvSpPr txBox="1"/>
          <p:nvPr/>
        </p:nvSpPr>
        <p:spPr>
          <a:xfrm>
            <a:off x="2438400" y="1219200"/>
            <a:ext cx="4038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</a:t>
            </a:r>
            <a:endParaRPr lang="bn-BD" sz="4400" dirty="0">
              <a:latin typeface="Arabic Typesetting" panose="03020402040406030203" pitchFamily="66" charset="-78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  সে যাচ্ছে বা যাবে।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05ADA-6661-4D47-B85D-EE58F2E510BE}"/>
              </a:ext>
            </a:extLst>
          </p:cNvPr>
          <p:cNvSpPr txBox="1"/>
          <p:nvPr/>
        </p:nvSpPr>
        <p:spPr>
          <a:xfrm>
            <a:off x="609600" y="3200400"/>
            <a:ext cx="83058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উদাহরণে শব্দ একটি কিন্তু দুই কালের অর্থ দিচ্ছে। </a:t>
            </a:r>
          </a:p>
        </p:txBody>
      </p:sp>
    </p:spTree>
    <p:extLst>
      <p:ext uri="{BB962C8B-B14F-4D97-AF65-F5344CB8AC3E}">
        <p14:creationId xmlns:p14="http://schemas.microsoft.com/office/powerpoint/2010/main" val="121921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21597857</TotalTime>
  <Words>598</Words>
  <Application>Microsoft Office PowerPoint</Application>
  <PresentationFormat>On-screen Show (4:3)</PresentationFormat>
  <Paragraphs>82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Arabic Typesetting</vt:lpstr>
      <vt:lpstr>Arial</vt:lpstr>
      <vt:lpstr>Calibri</vt:lpstr>
      <vt:lpstr>NikoshBAN</vt:lpstr>
      <vt:lpstr>Traditional Arabic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1231</cp:revision>
  <dcterms:created xsi:type="dcterms:W3CDTF">2006-08-16T00:00:00Z</dcterms:created>
  <dcterms:modified xsi:type="dcterms:W3CDTF">2021-01-24T06:06:59Z</dcterms:modified>
</cp:coreProperties>
</file>