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7" r:id="rId2"/>
    <p:sldId id="278" r:id="rId3"/>
    <p:sldId id="303" r:id="rId4"/>
    <p:sldId id="279" r:id="rId5"/>
    <p:sldId id="305" r:id="rId6"/>
    <p:sldId id="265" r:id="rId7"/>
    <p:sldId id="280" r:id="rId8"/>
    <p:sldId id="281" r:id="rId9"/>
    <p:sldId id="282" r:id="rId10"/>
    <p:sldId id="283" r:id="rId11"/>
    <p:sldId id="298" r:id="rId12"/>
    <p:sldId id="300" r:id="rId13"/>
    <p:sldId id="301" r:id="rId14"/>
    <p:sldId id="302" r:id="rId15"/>
    <p:sldId id="284" r:id="rId16"/>
    <p:sldId id="285" r:id="rId17"/>
    <p:sldId id="286" r:id="rId18"/>
    <p:sldId id="299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304" r:id="rId27"/>
    <p:sldId id="294" r:id="rId28"/>
    <p:sldId id="295" r:id="rId29"/>
    <p:sldId id="29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bon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0-11T16:35:07.647" idx="1">
    <p:pos x="10" y="10"/>
    <p:text/>
  </p:cm>
  <p:cm authorId="0" dt="2020-10-11T16:35:22.607" idx="2">
    <p:pos x="106" y="106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BFF89-90C1-4C8D-B809-726C31F4816C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GIBON DAS (ASST TEACHER).B.S.C SCHOOL,BARAKPUR,BAGERHAT.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F4583-55FE-45B1-9091-8A83DEA8F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834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E94C9-0D9A-4A0C-A092-22FB268B59A2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GIBON DAS (ASST TEACHER).B.S.C SCHOOL,BARAKPUR,BAGERHAT.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0F47A-93F0-47B6-9E3F-3659E9141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746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F47A-93F0-47B6-9E3F-3659E9141F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TEACHER).B.S.C SCHOOL,BARAKPUR,BAGERHAT.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3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F47A-93F0-47B6-9E3F-3659E9141F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TEACHER).B.S.C SCHOOL,BARAKPUR,BAGERHAT.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A250-724B-4E53-AC5F-6C3D2A8C2FE9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5DEF-6464-44FC-B811-E35E8549A0F0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57-1DB5-431E-AD5E-808EA53F416B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6A2B-AD3B-4CC0-B332-DEC4D6B4B326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2FA1-0E93-4B03-A64A-FAB5434D2396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EB3-07AA-4A71-B4EE-C12866775BC1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D5B-C36A-4E99-8AE4-EC31336C7098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CF80-D876-497B-A2D9-F0FDF6C62C73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7AE6-E731-4AC8-BF86-B79967E6710F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5F34-7ADF-490C-A3F7-DD603F89F622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8A13-0286-4A75-AD53-ABC20468CD09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3000"/>
                <a:lumOff val="97000"/>
                <a:alpha val="1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5E77-54E5-4ABF-9927-52767C7008AB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C%E0%A6%BF%E0%A6%B6%E0%A7%87%E0%A6%B7%E0%A6%A3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%E0%A6%A6%E0%A7%8D%E0%A6%AC%E0%A6%BF%E0%A6%97%E0%A7%81?source=feed_text&amp;epa=HASHTAG&amp;__xts__%5b0%5d=68.ARDiBMg3jaSoulfk5KRDUqgT-W9GOnVg7otSj2MGTFNZHkXM6aD3l4W3yjW3L2UKmLafrQV1SjFRMVMLYwI7ZMy6_8QWRR3MrU76GFU0L3cJYmBlyuv2ayHUPfVRuGUc1Ddjn3W7AVvYXKdViPMIHM8cRipdozLTP5MdJmY01GDgGa4fFaReuhqzDLzdhPrQkoTHvfzj7ee6_DJeaBHBsilGpYrioecelp5nct0yeeEyUudWmlLN_QAGsDWbajC1SQ7JuujuneRQK7zY2ouCFzGH6f8Rh_Sy7Tvdb94WxV7wublH-kQpz_9hNKhfti3h5Qyek7pURSFWlQwwMwY&amp;__tn__=*NK-R" TargetMode="External"/><Relationship Id="rId2" Type="http://schemas.openxmlformats.org/officeDocument/2006/relationships/hyperlink" Target="https://www.facebook.com/hashtag/%E0%A6%A6%E0%A7%8D%E0%A6%AC%E0%A6%A8%E0%A7%8D%E0%A6%A6%E0%A7%8D%E0%A6%AC?source=feed_text&amp;epa=HASHTAG&amp;__xts__%5b0%5d=68.ARDiBMg3jaSoulfk5KRDUqgT-W9GOnVg7otSj2MGTFNZHkXM6aD3l4W3yjW3L2UKmLafrQV1SjFRMVMLYwI7ZMy6_8QWRR3MrU76GFU0L3cJYmBlyuv2ayHUPfVRuGUc1Ddjn3W7AVvYXKdViPMIHM8cRipdozLTP5MdJmY01GDgGa4fFaReuhqzDLzdhPrQkoTHvfzj7ee6_DJeaBHBsilGpYrioecelp5nct0yeeEyUudWmlLN_QAGsDWbajC1SQ7JuujuneRQK7zY2ouCFzGH6f8Rh_Sy7Tvdb94WxV7wublH-kQpz_9hNKhfti3h5Qyek7pURSFWlQwwMwY&amp;__tn__=*NK-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hashtag/%E0%A6%85%E0%A6%AC%E0%A7%8D%E0%A6%AF%E0%A7%9F%E0%A7%80?source=feed_text&amp;epa=HASHTAG&amp;__xts__%5b0%5d=68.ARDiBMg3jaSoulfk5KRDUqgT-W9GOnVg7otSj2MGTFNZHkXM6aD3l4W3yjW3L2UKmLafrQV1SjFRMVMLYwI7ZMy6_8QWRR3MrU76GFU0L3cJYmBlyuv2ayHUPfVRuGUc1Ddjn3W7AVvYXKdViPMIHM8cRipdozLTP5MdJmY01GDgGa4fFaReuhqzDLzdhPrQkoTHvfzj7ee6_DJeaBHBsilGpYrioecelp5nct0yeeEyUudWmlLN_QAGsDWbajC1SQ7JuujuneRQK7zY2ouCFzGH6f8Rh_Sy7Tvdb94WxV7wublH-kQpz_9hNKhfti3h5Qyek7pURSFWlQwwMwY&amp;__tn__=*NK-R" TargetMode="External"/><Relationship Id="rId5" Type="http://schemas.openxmlformats.org/officeDocument/2006/relationships/hyperlink" Target="https://www.facebook.com/hashtag/%E0%A6%AC%E0%A6%B9%E0%A7%81%E0%A6%AC%E0%A7%8D%E0%A6%B0%E0%A7%80%E0%A6%B9%E0%A6%BF?source=feed_text&amp;epa=HASHTAG&amp;__xts__%5b0%5d=68.ARDiBMg3jaSoulfk5KRDUqgT-W9GOnVg7otSj2MGTFNZHkXM6aD3l4W3yjW3L2UKmLafrQV1SjFRMVMLYwI7ZMy6_8QWRR3MrU76GFU0L3cJYmBlyuv2ayHUPfVRuGUc1Ddjn3W7AVvYXKdViPMIHM8cRipdozLTP5MdJmY01GDgGa4fFaReuhqzDLzdhPrQkoTHvfzj7ee6_DJeaBHBsilGpYrioecelp5nct0yeeEyUudWmlLN_QAGsDWbajC1SQ7JuujuneRQK7zY2ouCFzGH6f8Rh_Sy7Tvdb94WxV7wublH-kQpz_9hNKhfti3h5Qyek7pURSFWlQwwMwY&amp;__tn__=*NK-R" TargetMode="External"/><Relationship Id="rId4" Type="http://schemas.openxmlformats.org/officeDocument/2006/relationships/hyperlink" Target="https://www.facebook.com/hashtag/%E0%A6%95%E0%A6%B0%E0%A7%8D%E0%A6%AE%E0%A6%A7%E0%A6%BE%E0%A6%B0%E0%A7%9F?source=feed_text&amp;epa=HASHTAG&amp;__xts__%5b0%5d=68.ARDiBMg3jaSoulfk5KRDUqgT-W9GOnVg7otSj2MGTFNZHkXM6aD3l4W3yjW3L2UKmLafrQV1SjFRMVMLYwI7ZMy6_8QWRR3MrU76GFU0L3cJYmBlyuv2ayHUPfVRuGUc1Ddjn3W7AVvYXKdViPMIHM8cRipdozLTP5MdJmY01GDgGa4fFaReuhqzDLzdhPrQkoTHvfzj7ee6_DJeaBHBsilGpYrioecelp5nct0yeeEyUudWmlLN_QAGsDWbajC1SQ7JuujuneRQK7zY2ouCFzGH6f8Rh_Sy7Tvdb94WxV7wublH-kQpz_9hNKhfti3h5Qyek7pURSFWlQwwMwY&amp;__tn__=*NK-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0E47-7BE7-4155-BD3D-05B6BD146C2F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188"/>
            <a:ext cx="9143999" cy="6477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6899" y="-229188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স্বাগতম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2701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2900" y="2022764"/>
            <a:ext cx="8610600" cy="4524315"/>
            <a:chOff x="235527" y="2022764"/>
            <a:chExt cx="8610600" cy="4524315"/>
          </a:xfrm>
        </p:grpSpPr>
        <p:sp>
          <p:nvSpPr>
            <p:cNvPr id="2" name="TextBox 1"/>
            <p:cNvSpPr txBox="1"/>
            <p:nvPr/>
          </p:nvSpPr>
          <p:spPr>
            <a:xfrm>
              <a:off x="235527" y="2022764"/>
              <a:ext cx="86106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as-IN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যেমন</a:t>
              </a:r>
              <a:r>
                <a: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just"/>
              <a:r>
                <a:rPr lang="as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as-IN" sz="3200" dirty="0" smtClean="0">
                  <a:latin typeface="NikoshBAN" pitchFamily="2" charset="0"/>
                  <a:cs typeface="NikoshBAN" pitchFamily="2" charset="0"/>
                </a:rPr>
                <a:t>বি 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(বিগত) হয়েছে 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as-IN" sz="3200" dirty="0" smtClean="0">
                  <a:latin typeface="NikoshBAN" pitchFamily="2" charset="0"/>
                  <a:cs typeface="NikoshBAN" pitchFamily="2" charset="0"/>
                </a:rPr>
                <a:t>পত্নী 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যার= </a:t>
              </a:r>
              <a:r>
                <a:rPr lang="as-IN" sz="3200" dirty="0" smtClean="0">
                  <a:latin typeface="NikoshBAN" pitchFamily="2" charset="0"/>
                  <a:cs typeface="NikoshBAN" pitchFamily="2" charset="0"/>
                </a:rPr>
                <a:t>বিপত্নীক। 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just"/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just"/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just"/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as-IN" sz="3200" dirty="0" smtClean="0">
                  <a:latin typeface="NikoshBAN" pitchFamily="2" charset="0"/>
                  <a:cs typeface="NikoshBAN" pitchFamily="2" charset="0"/>
                </a:rPr>
                <a:t>এরূপ- নদীমাতৃক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as-IN" sz="3200" dirty="0" smtClean="0">
                  <a:latin typeface="NikoshBAN" pitchFamily="2" charset="0"/>
                  <a:cs typeface="NikoshBAN" pitchFamily="2" charset="0"/>
                </a:rPr>
                <a:t>সস্ত্রীক,অপুত্রক 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ইত্যাদি।</a:t>
              </a:r>
            </a:p>
            <a:p>
              <a:pPr algn="just"/>
              <a:endParaRPr lang="en-US" sz="32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413311"/>
              <a:ext cx="2209800" cy="25439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5189" y="2413311"/>
              <a:ext cx="2619375" cy="25067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685800" y="53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বহুব্রীহি সমাসে পরপদে মাতৃ, পত্নী, পুত্র, স্ত্রী ইত্যাদি শব্দ থাকলে এ শব্দগুলোর সাথে 'ক' যুক্ত হয়।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D477-F12D-4D0B-B376-E27B7A55FB18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৫।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বহুব্রীহি সমাসে সমস্ত পদে 'অক্ষি' শব্দের স্থলে 'অক্ষ' এবং 'নাভি' শব্দের স্থলে 'নাভ' হয়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80085"/>
            <a:ext cx="5938837" cy="3264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1703388" y="5209153"/>
            <a:ext cx="65262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এরুপ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কমলাক্ষ,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ঊর্ণ্নাভ ইত্যাদি।</a:t>
            </a:r>
          </a:p>
          <a:p>
            <a:pPr lvl="0" algn="just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188" y="2971800"/>
            <a:ext cx="3200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পদ্ম নাভিতে </a:t>
            </a:r>
            <a:r>
              <a:rPr lang="as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পদ্মনাভ।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4517" y="2426027"/>
            <a:ext cx="1237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A3E-0B4F-48E9-9230-19F253AC723F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2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09" y="518086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৬।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বহুব্রীহি সমাসে পরপদে ‘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জায়া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' শব্দ স্থানে 'জানি'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এবং পূর্বপদের কিছু পরিবর্তন হ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76" y="2286000"/>
            <a:ext cx="4404442" cy="3022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2292404"/>
            <a:ext cx="37281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যুবতী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জায়া যার= যুবজানি ('যুবতী' স্থলে 'যুব' এবং ‘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জায়া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' স্থলে 'জানি'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হয়ে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ছে)।</a:t>
            </a:r>
          </a:p>
          <a:p>
            <a:pPr algn="just"/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2BA1-BFE1-4AAE-95DB-49A0663C433A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098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বিচিত্র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কর্ম যার= বিচিত্রকর্মা।</a:t>
            </a:r>
          </a:p>
          <a:p>
            <a:pPr algn="just"/>
            <a:endParaRPr lang="en-US" sz="2800" dirty="0"/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চন্দ্র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চূড়া যার=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চন্দ্রচূড়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88152"/>
            <a:ext cx="3219449" cy="2144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09600" y="6096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৭।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বহুব্রীহি সমাসে পরপদে 'চূড়া' শব্দ সমস্ত পদে 'চূড়' এবং 'কর্ম' শব্দ সমস্ত পদে 'কর্মা' হ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BEC9-12D3-4AE5-8C21-DCB52077F7B3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6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09" y="1524000"/>
            <a:ext cx="7848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সমান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কর্মী যে=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সহকর্মী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এরুপ -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সমবর্ণ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সহোদর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ইত্যাদি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95932"/>
            <a:ext cx="5908964" cy="3224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309" y="533400"/>
            <a:ext cx="8472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৮।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বহুব্রীহি সমাসে 'সমান' শব্দের স্থানে 'স'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'সহ' হ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1A75-5C50-41E5-AC68-83E0DA9B358A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2128532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মৎস্যের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ন্যায় গন্ধ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যার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= মৎস্যগ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ন্ধ্যা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রুপ -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সুগন্ধি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পদ্মগন্ধি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ইত্যাদি।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28532"/>
            <a:ext cx="3962400" cy="2392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৯।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বহুব্রীহি সমাসে পরপদে 'গন্ধ' শব্দ স্থানে 'গন্ধি' বা 'গ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ন্ধ্যা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' হ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B1B-99FC-46D5-8014-3888E29DF605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1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795" y="1345613"/>
            <a:ext cx="6238009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সমানাধিকরণ </a:t>
            </a:r>
            <a:r>
              <a:rPr lang="as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বহুব্রীহি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সমাস</a:t>
            </a:r>
            <a:endParaRPr lang="as-IN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4427879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সমান উদর (মাতৃগর্ভ) যার =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সহোদর।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এরুপ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উচ্চশির,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নীলকণ্ঠ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ইত্যাদি।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64673" y="241012"/>
            <a:ext cx="58674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বহুব্রীহি সমাসের শ্রেণি বিভাগ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073" y="878832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বহুব্রীহি সমাস ৮ প্রকার। যথা-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4185009"/>
            <a:ext cx="3124200" cy="2079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95300" y="2355273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2800" u="sng" dirty="0">
                <a:latin typeface="NikoshBAN" pitchFamily="2" charset="0"/>
                <a:cs typeface="NikoshBAN" pitchFamily="2" charset="0"/>
              </a:rPr>
              <a:t>বহুব্রীহি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সমাসে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পূর্বপদ বিশেষণ এবং পরপদ বিশেষ্য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হয় বা পূর্বপদ ও পরপদে বিষেষণ বিশেষ্য কিংবা বিশেষ্য বিশেষণ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হ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তাকে সমানাধিকরণ বহুব্রীহি সমাস বলে।</a:t>
            </a:r>
            <a:endParaRPr lang="en-US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FEC5-D8D2-4F57-A34F-5D11EFFEEF0D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6858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ব্যাধিকরণ </a:t>
            </a:r>
            <a:r>
              <a:rPr lang="as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বহুব্রীহি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সমাস</a:t>
            </a:r>
            <a:endParaRPr lang="as-IN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5" y="3494544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আশীতে 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বিষ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আশীবিষ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94" y="3124200"/>
            <a:ext cx="5028425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11430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পরপর অন্বিত দুটি বিশেষ্য পদে ব্যাধিকরণ সমাস হয়। অর্থাৎ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বহুব্রীহি সমাসের পূর্বপদ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পরপদ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বিশেষ্য হলে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এবং এর যেকোনো একটি পদ ব্যাসবাক্যে অধিকরণ সম্পর্ক বোঝালে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তাকে 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ব্যাধিকরণ বহুব্রীহি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সমাস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বলে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80F-5BBC-434E-BA3F-B6BF2C41931C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73860"/>
            <a:ext cx="8077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ধামা ধরে যে =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ধামাধরা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অনুরূপভাবে- বোঁটাখসা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ছা-পোষা,দুকানকা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পা-চাটা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, পাতা-চাটা, পাতাছেঁড়া,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ইত্যাদি।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876550" cy="287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38200" y="6096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latin typeface="NikoshBAN" pitchFamily="2" charset="0"/>
                <a:cs typeface="NikoshBAN" pitchFamily="2" charset="0"/>
              </a:rPr>
              <a:t>পরপদ </a:t>
            </a:r>
            <a:r>
              <a:rPr lang="as-IN" sz="2800" dirty="0">
                <a:latin typeface="NikoshBAN" pitchFamily="2" charset="0"/>
                <a:cs typeface="NikoshBAN" pitchFamily="2" charset="0"/>
                <a:hlinkClick r:id="rId3" tooltip="বিশেষণ"/>
              </a:rPr>
              <a:t>কৃদন্ত বিশেষণ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হলেও ব্যাধিকরণ বহুব্রীহি সমাস হয়।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2024-6304-43B1-93ED-43DCC6F26794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585787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ব্যতিহার </a:t>
            </a:r>
            <a:r>
              <a:rPr lang="as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বহুব্রীহি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সমাস</a:t>
            </a:r>
            <a:endParaRPr lang="as-IN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3" y="3250657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কোলে কোলে যে মিলন = কোলাকুলি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</a:t>
            </a: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এরূপ-কানাকানি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চুলাচুলি, কাড়াকাড়ি, গালাগালি, দেখাদেখি,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লাঠালাঠি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, হাসাহাসি, গুঁতাগুঁতি, ঘুষাঘুষি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45040"/>
            <a:ext cx="2876550" cy="159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064874"/>
            <a:ext cx="8439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বহুব্রীহি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সমাসে দুটি একরূপ বিশেষ্য দিয়ে এক জাতীয় কাজ বোঝায় তাকে ব্যতিহার বহুব্রীহি সমাস বলে। অর্থাৎ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পারস্পরিক অর্থে 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ব্যতিহার বহুব্রীহি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সমাস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। এ সমাসে পূর্বপদে 'আ' এবং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পর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পদে 'ই' যুক্ত হ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0FEC-4685-4B3E-968F-625A07241E0B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54" y="270163"/>
            <a:ext cx="2576146" cy="2514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52400" y="3124200"/>
            <a:ext cx="4076700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/>
              </a:rPr>
              <a:t>জীবন দাস</a:t>
            </a:r>
          </a:p>
          <a:p>
            <a:pPr algn="just"/>
            <a:r>
              <a:rPr lang="en-US" sz="3600" dirty="0" smtClean="0">
                <a:latin typeface="NikoshBAN"/>
              </a:rPr>
              <a:t>সহকারী 	শিক্ষক</a:t>
            </a:r>
          </a:p>
          <a:p>
            <a:r>
              <a:rPr lang="en-US" sz="3600" dirty="0" smtClean="0">
                <a:latin typeface="NikoshBAN"/>
              </a:rPr>
              <a:t>বি.এস.সি মাধ্যমিক বিদ্যালয়,বারাকপুর,বাগেরহাট।</a:t>
            </a:r>
            <a:endParaRPr lang="en-US" sz="36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856963"/>
            <a:ext cx="4191000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শ্রেণিঃ নবম-দশম</a:t>
            </a:r>
          </a:p>
          <a:p>
            <a:r>
              <a:rPr lang="en-US" sz="2800" dirty="0" smtClean="0">
                <a:latin typeface="NikoshBAN"/>
              </a:rPr>
              <a:t>বিষয়ঃ বাংলা ২য় পত্র</a:t>
            </a:r>
          </a:p>
          <a:p>
            <a:r>
              <a:rPr lang="en-US" sz="2800" dirty="0" smtClean="0">
                <a:latin typeface="NikoshBAN"/>
              </a:rPr>
              <a:t>অধ্যায়ঃ তৃতীয়</a:t>
            </a:r>
          </a:p>
          <a:p>
            <a:r>
              <a:rPr lang="en-US" sz="2800" dirty="0" smtClean="0">
                <a:latin typeface="NikoshBAN"/>
              </a:rPr>
              <a:t>পাঠঃ সমাস</a:t>
            </a:r>
          </a:p>
          <a:p>
            <a:r>
              <a:rPr lang="en-US" sz="2800" dirty="0" err="1" smtClean="0">
                <a:latin typeface="NikoshBAN"/>
              </a:rPr>
              <a:t>তাং</a:t>
            </a:r>
            <a:r>
              <a:rPr lang="en-US" sz="2800" smtClean="0">
                <a:latin typeface="NikoshBAN"/>
              </a:rPr>
              <a:t>  </a:t>
            </a:r>
            <a:r>
              <a:rPr lang="en-US" sz="2800" smtClean="0">
                <a:latin typeface="NikoshBAN"/>
              </a:rPr>
              <a:t>২৪-০১-২০২১</a:t>
            </a:r>
            <a:endParaRPr lang="en-US" sz="28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270163"/>
            <a:ext cx="321344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/>
                <a:ea typeface="MingLiU-ExtB" pitchFamily="18" charset="-120"/>
              </a:rPr>
              <a:t>শিক্ষক পরিচিতি</a:t>
            </a:r>
            <a:endParaRPr lang="en-US" sz="3600" dirty="0">
              <a:latin typeface="NikoshBAN"/>
              <a:ea typeface="MingLiU-ExtB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2054" y="2945274"/>
            <a:ext cx="24384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পাঠ পরিচিতি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B652-F7B8-4DE7-8473-706A4C68F899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9219"/>
            <a:ext cx="2027840" cy="23760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727" y="243614"/>
            <a:ext cx="527858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নঞর্থক</a:t>
            </a:r>
            <a:r>
              <a:rPr lang="as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বহুব্রীহি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সমাস</a:t>
            </a:r>
            <a:endParaRPr lang="as-IN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818" y="3317211"/>
            <a:ext cx="8534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 (নাই) জ্ঞান যার= অজ্ঞান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এরুপ-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নির্ভুল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,অজানা,ইত্যাদি।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27" y="3317211"/>
            <a:ext cx="3343275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034886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নঞর্থক অব্যয় পদের সঙ্গে বিশেষ্য পদের বহুব্রীহি সমাস হলে তাকে নঞর্থক বহুব্রীহি সমাস বলে। অর্থাৎ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বিশেষ্য পূর্বপদের আগে নঞ্ (না অর্থবোধক) অব্য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যোগ করে বহুব্রীহি সমাস করা হলে তাকে 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নঞ্ বহুব্রীহি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বলে। নঞ্ বহুব্রীহি সমাসে সাধিত পদটি বিশেষণ হয়।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136D-B9FA-4A42-9B6F-FED796847CC1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100" y="228600"/>
            <a:ext cx="5943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মধ্যপদলোপী বহুব্রীহি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7255" y="25146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হাতে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খড়ি দেওয়া হয়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অনুষ্ঠানে=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হাতেখড়ি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রূপ-বিড়ালচোখী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সোনামুখ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98541"/>
            <a:ext cx="3171684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68037" y="990600"/>
            <a:ext cx="7931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ব্যাসবাক্যের মধ্যবতী বা ব্যাখ্যামূলক মধ্যপদ লোপ পেয়ে যে বহুব্রীহি সমাস হয়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তাকে 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মধ্যপদলোপী বহুব্রীহি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94FC-7109-4BF8-87F0-491425DCC2EE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32510"/>
            <a:ext cx="64008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 </a:t>
            </a:r>
            <a:r>
              <a:rPr lang="bn-IN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প্রত্যয়ান্ত </a:t>
            </a:r>
            <a:r>
              <a:rPr lang="as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বহুব্রীহি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সমাস</a:t>
            </a:r>
            <a:endParaRPr lang="as-IN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" y="3058188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এক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দিকে চোখ (দৃষ্টি) যার=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একচোখা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এরূপ-ঘরমুখো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দোটানা,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দোমনা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5" y="2895600"/>
            <a:ext cx="4204855" cy="2677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13716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latin typeface="NikoshBAN" pitchFamily="2" charset="0"/>
                <a:cs typeface="NikoshBAN" pitchFamily="2" charset="0"/>
              </a:rPr>
              <a:t>যে বহুব্রীহি সমাসের সমস্তপদে আ, এ, ও ইত্যাদি প্রত্য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যুক্ত হয় তাকে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প্রত্যয়ান্ত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 বহুব্রীহি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বলা হ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9EF5-AA20-4854-8348-0070F4BF1450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191" y="152400"/>
            <a:ext cx="5715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itchFamily="2" charset="0"/>
                <a:cs typeface="NikoshBAN" pitchFamily="2" charset="0"/>
              </a:rPr>
              <a:t>৭</a:t>
            </a:r>
            <a:r>
              <a:rPr lang="as-IN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অলুক </a:t>
            </a:r>
            <a:r>
              <a:rPr lang="as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বহুব্রীহি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সমাস </a:t>
            </a:r>
            <a:endParaRPr lang="as-IN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564" y="2590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গায়ে হলুদ দেওয়া হয় যে অনুষ্ঠানে =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গায়ে-হলুদ।</a:t>
            </a: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এরূপ-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পাগড়ি,গলা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গাম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ছা,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হাতে-ছ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গা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-পড়া, হাতে-বে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ড়ি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, মাথা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-ছাতা, মুখে-ভাত, কানে-খাটো ইত্যাদি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43213"/>
            <a:ext cx="2362200" cy="1786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027331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পদের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বিভক্তি লোপ না পেয়ে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যে বহুব্রীহি সমাস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হয়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তাকে 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অলুক বহুব্রীহি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সমাস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বলে। অলুক বহুব্রীহি সমাসে সমস্ত পদটি বিশেষণ হ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8D09-10F5-444D-A3D7-99D53CBB467A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705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৮. সংখ্যাবাচক </a:t>
            </a:r>
            <a:r>
              <a:rPr lang="as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বহুব্রীহি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সমাস</a:t>
            </a:r>
            <a:endParaRPr lang="as-IN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1" y="2775309"/>
            <a:ext cx="80841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চৌ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(চার) চাল যে ঘরের= চৌচালা।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এরূপ-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চারহাতি,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দশগজি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তেপা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ইত্যাদি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91" y="3259149"/>
            <a:ext cx="3429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06582" y="1027331"/>
            <a:ext cx="7779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latin typeface="NikoshBAN" pitchFamily="2" charset="0"/>
                <a:cs typeface="NikoshBAN" pitchFamily="2" charset="0"/>
              </a:rPr>
              <a:t>পূর্বপদ সংখ্যাবাচক এবং পরপদ বিশেষ্য হলে এবং সমস্তপদটি বিশেষণ বোঝালে তাকে 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সংখ্যাবাচক বহুব্রীহি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সমাস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বলা হয়। এ সমাসে সমস্তপদে 'আ', 'ই' না 'ঈ' যুক্ত হয়।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2DD2-1A50-4D52-82B2-D1C7A3C9A688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5" y="1027744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/>
            </a:endParaRPr>
          </a:p>
          <a:p>
            <a:r>
              <a:rPr lang="en-US" sz="3600" dirty="0" smtClean="0">
                <a:latin typeface="NikoshBAN"/>
              </a:rPr>
              <a:t>নিপাতনে সিদ্ধ বহুব্রীহি সমাস</a:t>
            </a:r>
            <a:endParaRPr lang="en-US" sz="36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24384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NikoshBAN"/>
            </a:endParaRPr>
          </a:p>
          <a:p>
            <a:endParaRPr lang="en-US" sz="2800" dirty="0">
              <a:latin typeface="NikoshBAN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যেমনঃ</a:t>
            </a:r>
          </a:p>
          <a:p>
            <a:r>
              <a:rPr lang="en-US" sz="2800" dirty="0" smtClean="0">
                <a:latin typeface="NikoshBAN"/>
              </a:rPr>
              <a:t>দু দিকে অপ যার = দ্বীপ</a:t>
            </a:r>
          </a:p>
          <a:p>
            <a:endParaRPr lang="en-US" sz="2800" dirty="0" smtClean="0">
              <a:latin typeface="NikoshBAN"/>
            </a:endParaRPr>
          </a:p>
          <a:p>
            <a:endParaRPr lang="en-US" sz="2800" dirty="0" smtClean="0">
              <a:latin typeface="NikoshBAN"/>
            </a:endParaRPr>
          </a:p>
          <a:p>
            <a:r>
              <a:rPr lang="en-US" sz="2800" dirty="0" smtClean="0">
                <a:latin typeface="NikoshBAN"/>
              </a:rPr>
              <a:t>                      </a:t>
            </a:r>
          </a:p>
          <a:p>
            <a:endParaRPr lang="en-US" sz="2800" dirty="0" smtClean="0">
              <a:latin typeface="NikoshBAN"/>
            </a:endParaRPr>
          </a:p>
          <a:p>
            <a:r>
              <a:rPr lang="en-US" sz="2800" dirty="0" smtClean="0">
                <a:latin typeface="NikoshBAN"/>
              </a:rPr>
              <a:t>এরুপ – নরপশু,জীবন্মৃত ,পণ্ডিতমূর্খ   ইত্যাদি</a:t>
            </a:r>
            <a:endParaRPr lang="en-US" sz="28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685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কোন নিয়মের অধিন নয় এরুপ বহুব্রীহি সমাস</a:t>
            </a:r>
            <a:endParaRPr lang="en-US" sz="28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2" y="2438400"/>
            <a:ext cx="4559010" cy="3039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5303-8611-4CBD-8494-BA912211ED84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33528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দলীয় কাজ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98855"/>
            <a:ext cx="8610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NikoshBAN"/>
              </a:rPr>
              <a:t>নিম্ন লিখিত শব্দগুলোর ব্যাসবাক্য সহ বহুব্রীহি সমাস নির্ণয় করো।</a:t>
            </a:r>
            <a:endParaRPr lang="en-US" sz="3600" dirty="0"/>
          </a:p>
          <a:p>
            <a:pPr algn="just"/>
            <a:endParaRPr lang="en-US" sz="2800" dirty="0" smtClean="0">
              <a:latin typeface="NikoshBAN"/>
            </a:endParaRPr>
          </a:p>
          <a:p>
            <a:pPr algn="just"/>
            <a:r>
              <a:rPr lang="en-US" sz="2800" dirty="0" smtClean="0">
                <a:latin typeface="NikoshBAN"/>
              </a:rPr>
              <a:t>কানাকানি,বেপায়া,অন্তরীপ,দোটানা,দোলনা,কথাসর্বস্ব,দশ-হাতি,তেমাথা,সুগন্ধ,হতশ্রী,মেঘবরণ,সফল </a:t>
            </a:r>
            <a:r>
              <a:rPr lang="en-US" sz="2800" dirty="0">
                <a:latin typeface="NikoshBAN"/>
              </a:rPr>
              <a:t>খোশমেজাজ।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3C2F-6EA5-492E-B298-03D70F3E9F2F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7254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মূল্যায়ন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514929" y="1294657"/>
            <a:ext cx="8114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NikoshBAN"/>
              </a:rPr>
              <a:t>১। অজ্ঞান কোন ধরণের বহুব্রীহি সমাস?</a:t>
            </a:r>
            <a:endParaRPr lang="en-US" sz="2800" dirty="0">
              <a:solidFill>
                <a:srgbClr val="00B0F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05000"/>
            <a:ext cx="7943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ক. ব্যতিহার</a:t>
            </a:r>
            <a:r>
              <a:rPr lang="en-US" sz="2400" dirty="0">
                <a:latin typeface="NikoshBAN"/>
              </a:rPr>
              <a:t> বহুব্রীহি </a:t>
            </a:r>
            <a:r>
              <a:rPr lang="en-US" sz="2400" dirty="0" smtClean="0">
                <a:latin typeface="NikoshBAN"/>
              </a:rPr>
              <a:t>সমাস   খ. সংখ্যাবাচক</a:t>
            </a:r>
            <a:r>
              <a:rPr lang="en-US" sz="2400" dirty="0">
                <a:latin typeface="NikoshBAN"/>
              </a:rPr>
              <a:t> বহুব্রীহি </a:t>
            </a:r>
            <a:r>
              <a:rPr lang="en-US" sz="2400" dirty="0" smtClean="0">
                <a:latin typeface="NikoshBAN"/>
              </a:rPr>
              <a:t>সমাস</a:t>
            </a:r>
          </a:p>
          <a:p>
            <a:r>
              <a:rPr lang="en-US" sz="2400" dirty="0" smtClean="0">
                <a:latin typeface="NikoshBAN"/>
              </a:rPr>
              <a:t>গ. অলুক</a:t>
            </a:r>
            <a:r>
              <a:rPr lang="en-US" sz="2400" dirty="0">
                <a:latin typeface="NikoshBAN"/>
              </a:rPr>
              <a:t> বহুব্রীহি </a:t>
            </a:r>
            <a:r>
              <a:rPr lang="en-US" sz="2400" dirty="0" smtClean="0">
                <a:latin typeface="NikoshBAN"/>
              </a:rPr>
              <a:t>সমাস       ঘ.  নঞর্থক </a:t>
            </a:r>
            <a:r>
              <a:rPr lang="en-US" sz="2400" dirty="0">
                <a:latin typeface="NikoshBAN"/>
              </a:rPr>
              <a:t>বহুব্রীহি সমাস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3618" y="2735997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উত্তরঃ</a:t>
            </a:r>
            <a:r>
              <a:rPr lang="en-US" sz="2400" dirty="0">
                <a:solidFill>
                  <a:srgbClr val="00B050"/>
                </a:solidFill>
                <a:latin typeface="NikoshBAN"/>
              </a:rPr>
              <a:t> নঞর্থক বহুব্রীহি সমাস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929" y="3202631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২।</a:t>
            </a:r>
            <a:r>
              <a:rPr lang="en-US" sz="28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NikoshBAN"/>
              </a:rPr>
              <a:t>অন্তরীপ কোন </a:t>
            </a:r>
            <a:r>
              <a:rPr lang="en-US" sz="2800" dirty="0">
                <a:solidFill>
                  <a:srgbClr val="00B0F0"/>
                </a:solidFill>
                <a:latin typeface="NikoshBAN"/>
              </a:rPr>
              <a:t>ধরণের বহুব্রীহি সমাস</a:t>
            </a:r>
            <a:r>
              <a:rPr lang="en-US" sz="2800" dirty="0">
                <a:latin typeface="NikoshBAN"/>
              </a:rPr>
              <a:t>?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8100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/>
              </a:rPr>
              <a:t>ক. ব্যতিহার বহুব্রীহি সমাস   খ. সংখ্যাবাচক বহুব্রীহি সমাস</a:t>
            </a:r>
          </a:p>
          <a:p>
            <a:r>
              <a:rPr lang="en-US" sz="2400" dirty="0">
                <a:latin typeface="NikoshBAN"/>
              </a:rPr>
              <a:t>গ. অলুক বহুব্রীহি সমাস       ঘ.  নঞর্থক বহুব্রীহি সমাস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93618" y="4640997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উত্তরঃ</a:t>
            </a:r>
            <a:r>
              <a:rPr lang="en-US" sz="2400" dirty="0" smtClean="0">
                <a:solidFill>
                  <a:srgbClr val="92D050"/>
                </a:solidFill>
                <a:latin typeface="NikoshBAN"/>
              </a:rPr>
              <a:t> অলুক </a:t>
            </a:r>
            <a:r>
              <a:rPr lang="en-US" sz="2400" dirty="0">
                <a:solidFill>
                  <a:srgbClr val="92D050"/>
                </a:solidFill>
                <a:latin typeface="NikoshBAN"/>
              </a:rPr>
              <a:t>বহুব্রীহি সমাস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BEE-061A-495B-943F-C6BB164B5C77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NikoshBAN"/>
              </a:rPr>
              <a:t>৩। আশীতে বিষ যার কোন </a:t>
            </a:r>
            <a:r>
              <a:rPr lang="en-US" sz="2800" dirty="0">
                <a:solidFill>
                  <a:srgbClr val="00B0F0"/>
                </a:solidFill>
                <a:latin typeface="NikoshBAN"/>
              </a:rPr>
              <a:t>ধরণের বহুব্রীহি সমাস?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0422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/>
              </a:rPr>
              <a:t>ক. ব্যতিহার বহুব্রীহি সমাস   </a:t>
            </a:r>
            <a:r>
              <a:rPr lang="en-US" sz="2400" dirty="0" smtClean="0">
                <a:latin typeface="NikoshBAN"/>
              </a:rPr>
              <a:t>খ.সমানাধিকরণ </a:t>
            </a:r>
            <a:r>
              <a:rPr lang="en-US" sz="2400" dirty="0">
                <a:latin typeface="NikoshBAN"/>
              </a:rPr>
              <a:t>বহুব্রীহি সমাস</a:t>
            </a:r>
          </a:p>
          <a:p>
            <a:r>
              <a:rPr lang="en-US" sz="2400" dirty="0">
                <a:latin typeface="NikoshBAN"/>
              </a:rPr>
              <a:t>গ. অলুক বহুব্রীহি সমাস       ঘ. </a:t>
            </a:r>
            <a:r>
              <a:rPr lang="en-US" sz="2400" dirty="0" smtClean="0">
                <a:latin typeface="NikoshBAN"/>
              </a:rPr>
              <a:t>ব্যাধিকরণ </a:t>
            </a:r>
            <a:r>
              <a:rPr lang="en-US" sz="2400" dirty="0">
                <a:latin typeface="NikoshBAN"/>
              </a:rPr>
              <a:t>নঞর্থক বহুব্রীহি সমাস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873716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NikoshBAN"/>
              </a:rPr>
              <a:t>উত্তরঃসমানাধিকরণ </a:t>
            </a:r>
            <a:r>
              <a:rPr lang="en-US" sz="2400" dirty="0">
                <a:solidFill>
                  <a:srgbClr val="00B050"/>
                </a:solidFill>
                <a:latin typeface="NikoshBAN"/>
              </a:rPr>
              <a:t>বহুব্রীহি সমাস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8194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৪। </a:t>
            </a:r>
            <a:r>
              <a:rPr lang="en-US" sz="2800" dirty="0" smtClean="0">
                <a:solidFill>
                  <a:srgbClr val="00B0F0"/>
                </a:solidFill>
                <a:latin typeface="NikoshBAN"/>
              </a:rPr>
              <a:t>নি-খরচে </a:t>
            </a:r>
            <a:r>
              <a:rPr lang="en-US" sz="2800" dirty="0">
                <a:solidFill>
                  <a:srgbClr val="00B0F0"/>
                </a:solidFill>
                <a:latin typeface="NikoshBAN"/>
              </a:rPr>
              <a:t>কোন ধরণের বহুব্রীহি সমাস?</a:t>
            </a:r>
          </a:p>
          <a:p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/>
              </a:rPr>
              <a:t>ক. ব্যতিহার বহুব্রীহি সমাস   খ.সমানাধিকরণ বহুব্রীহি সমাস</a:t>
            </a:r>
          </a:p>
          <a:p>
            <a:r>
              <a:rPr lang="en-US" sz="2400" dirty="0">
                <a:latin typeface="NikoshBAN"/>
              </a:rPr>
              <a:t>গ. </a:t>
            </a:r>
            <a:r>
              <a:rPr lang="en-US" sz="2400" dirty="0" smtClean="0">
                <a:latin typeface="NikoshBAN"/>
              </a:rPr>
              <a:t>প্রত্যয়ান্ত বহুব্রীহি </a:t>
            </a:r>
            <a:r>
              <a:rPr lang="en-US" sz="2400" dirty="0">
                <a:latin typeface="NikoshBAN"/>
              </a:rPr>
              <a:t>সমাস   </a:t>
            </a:r>
            <a:r>
              <a:rPr lang="en-US" sz="2400" dirty="0" smtClean="0">
                <a:latin typeface="NikoshBAN"/>
              </a:rPr>
              <a:t>ঘ</a:t>
            </a:r>
            <a:r>
              <a:rPr lang="en-US" sz="2400" dirty="0">
                <a:latin typeface="NikoshBAN"/>
              </a:rPr>
              <a:t>. </a:t>
            </a:r>
            <a:r>
              <a:rPr lang="en-US" sz="2400" dirty="0" smtClean="0">
                <a:latin typeface="NikoshBAN"/>
              </a:rPr>
              <a:t>ব্যাধিকরণ </a:t>
            </a:r>
            <a:r>
              <a:rPr lang="en-US" sz="2400" dirty="0">
                <a:latin typeface="NikoshBAN"/>
              </a:rPr>
              <a:t>বহুব্রীহি সমাস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953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NikoshBAN"/>
              </a:rPr>
              <a:t>উত্তরঃ প্রত্যয়ান্ত </a:t>
            </a:r>
            <a:r>
              <a:rPr lang="en-US" sz="2400" dirty="0">
                <a:solidFill>
                  <a:srgbClr val="00B050"/>
                </a:solidFill>
                <a:latin typeface="NikoshBAN"/>
              </a:rPr>
              <a:t>বহুব্রীহি সমাস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0869-FFB1-4F78-8DDA-86D1A39364FF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1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বাড়ির কাজ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ব্যাসবাক্য নয় সমস্ত পদের  অর্থ দিয়েই বহুব্রীহি সমাস নির্ণয় করতে  হয় – যুক্তি সহ ব্যাখ্যা করো। 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01C5-D240-458B-AE7E-348410CD6BEA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497407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কিসের  ছবি দেখতে পারছ?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4018" y="402062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উত্তরঃ ধান (ব্রীহি )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0382"/>
            <a:ext cx="4648200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609600"/>
            <a:ext cx="3200401" cy="2887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599708" y="3543573"/>
            <a:ext cx="4925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ছবিতে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/>
              <a:t>দেখতে পারছ?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1" y="4282237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বহু ধান আছে এমন  এক ব্যক্তি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876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বহু ব্রীহি (ধান) আছে যার তাকে আমরা কী বলি?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1" y="568199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বহু ব্রীহি </a:t>
            </a:r>
            <a:endParaRPr lang="en-US" sz="28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0F58-71FF-4C62-8891-7797F29F647B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3716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ধন্যবাদ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9F6F-3B6E-419D-B08B-B48E855AD10D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28600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বহুব্রীহি সমাস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7BCB-D6AA-44F8-92FD-7CFDCD2EC076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7AE6-E731-4AC8-BF86-B79967E6710F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229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এই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পাঠ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শেষে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শিক্ষার্থীরা</a:t>
            </a:r>
            <a:r>
              <a:rPr lang="en-US" sz="3600" dirty="0" smtClean="0">
                <a:latin typeface="NikoshBAN"/>
              </a:rPr>
              <a:t>-</a:t>
            </a:r>
          </a:p>
          <a:p>
            <a:endParaRPr lang="en-US" dirty="0">
              <a:latin typeface="NikoshBAN"/>
            </a:endParaRPr>
          </a:p>
          <a:p>
            <a:r>
              <a:rPr lang="en-US" sz="2800" dirty="0" smtClean="0">
                <a:latin typeface="NikoshBAN"/>
              </a:rPr>
              <a:t>১। </a:t>
            </a:r>
            <a:r>
              <a:rPr lang="en-US" sz="2800" dirty="0" err="1" smtClean="0">
                <a:latin typeface="NikoshBAN"/>
              </a:rPr>
              <a:t>বহুব্রীহি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সমাসের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সংগা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দিতে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পারবে</a:t>
            </a:r>
            <a:r>
              <a:rPr lang="en-US" sz="2800" dirty="0" smtClean="0">
                <a:latin typeface="NikoshBAN"/>
              </a:rPr>
              <a:t>।</a:t>
            </a:r>
          </a:p>
          <a:p>
            <a:r>
              <a:rPr lang="en-US" sz="2800" dirty="0" smtClean="0">
                <a:latin typeface="NikoshBAN"/>
              </a:rPr>
              <a:t>২। </a:t>
            </a:r>
            <a:r>
              <a:rPr lang="en-US" sz="2800" dirty="0" err="1" smtClean="0">
                <a:latin typeface="NikoshBAN"/>
              </a:rPr>
              <a:t>বহুব্রীহি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সমাসের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নির্ণয়ের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নিয়ম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পারবে</a:t>
            </a:r>
            <a:r>
              <a:rPr lang="en-US" sz="2800" dirty="0" smtClean="0">
                <a:latin typeface="NikoshBAN"/>
              </a:rPr>
              <a:t>।</a:t>
            </a:r>
          </a:p>
          <a:p>
            <a:r>
              <a:rPr lang="en-US" sz="2800" dirty="0">
                <a:latin typeface="NikoshBAN"/>
              </a:rPr>
              <a:t>৩</a:t>
            </a:r>
            <a:r>
              <a:rPr lang="en-US" sz="2800" dirty="0" smtClean="0">
                <a:latin typeface="NikoshBAN"/>
              </a:rPr>
              <a:t>। </a:t>
            </a:r>
            <a:r>
              <a:rPr lang="en-US" sz="2800" dirty="0" err="1" smtClean="0">
                <a:latin typeface="NikoshBAN"/>
              </a:rPr>
              <a:t>বহুব্রীহি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সমাসের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প্রকার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ভেদ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পারবে</a:t>
            </a:r>
            <a:r>
              <a:rPr lang="en-US" sz="2800" dirty="0" smtClean="0">
                <a:latin typeface="NikoshBAN"/>
              </a:rPr>
              <a:t>।</a:t>
            </a:r>
          </a:p>
          <a:p>
            <a:r>
              <a:rPr lang="en-US" sz="2800" dirty="0">
                <a:latin typeface="NikoshBAN"/>
              </a:rPr>
              <a:t>৪</a:t>
            </a:r>
            <a:r>
              <a:rPr lang="en-US" sz="2800" dirty="0" smtClean="0">
                <a:latin typeface="NikoshBAN"/>
              </a:rPr>
              <a:t>। </a:t>
            </a:r>
            <a:r>
              <a:rPr lang="en-US" sz="2800" dirty="0" err="1" smtClean="0">
                <a:latin typeface="NikoshBAN"/>
              </a:rPr>
              <a:t>বহুব্রীহি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সমাস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নির্ণয়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পারবে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706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09160"/>
            <a:ext cx="6296891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 সমাস মনে রাখার পা</a:t>
            </a:r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as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51938"/>
            <a:ext cx="83058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এবং-আর 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 যদি 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 pitchFamily="2" charset="0"/>
                <a:cs typeface="NikoshBAN" pitchFamily="2" charset="0"/>
                <a:hlinkClick r:id="rId2"/>
              </a:rPr>
              <a:t>দ্বন্দ্ব</a:t>
            </a:r>
            <a:r>
              <a:rPr lang="as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br>
              <a:rPr lang="as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951759" y="197497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সমাহারে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 pitchFamily="2" charset="0"/>
                <a:cs typeface="NikoshBAN" pitchFamily="2" charset="0"/>
                <a:hlinkClick r:id="rId3"/>
              </a:rPr>
              <a:t>দ্বিগু</a:t>
            </a:r>
            <a:r>
              <a:rPr lang="as-IN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হলে নয় সেটা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মন্দ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6670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যে-যিনি-যেটি-যেটা-তিনি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2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4"/>
              </a:rPr>
              <a:t>কর্মধারয়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6364" y="3352339"/>
            <a:ext cx="862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যে-যার শেষে থাকলে তারে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</a:t>
            </a:r>
            <a:r>
              <a:rPr lang="as-IN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 pitchFamily="2" charset="0"/>
                <a:cs typeface="NikoshBAN" pitchFamily="2" charset="0"/>
                <a:hlinkClick r:id="rId5"/>
              </a:rPr>
              <a:t>বহু</a:t>
            </a:r>
            <a:r>
              <a:rPr lang="as-IN" sz="28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 pitchFamily="2" charset="0"/>
                <a:cs typeface="NikoshBAN" pitchFamily="2" charset="0"/>
                <a:hlinkClick r:id="rId5"/>
              </a:rPr>
              <a:t>ব্রীহি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72490" y="4114800"/>
            <a:ext cx="6809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অব্যয়ের অর্থ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 pitchFamily="2" charset="0"/>
                <a:cs typeface="NikoshBAN" pitchFamily="2" charset="0"/>
                <a:hlinkClick r:id="rId6"/>
              </a:rPr>
              <a:t>অব্যয়ী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মেলে,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44336" y="5089689"/>
            <a:ext cx="6809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বিভক্তি লোপ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 pitchFamily="2" charset="0"/>
                <a:cs typeface="NikoshBAN" pitchFamily="2" charset="0"/>
              </a:rPr>
              <a:t>তৎপুরু</a:t>
            </a:r>
            <a:r>
              <a:rPr lang="bn-IN" sz="2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তাকে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0DBA-0A5B-4ACF-9783-8CB411555CFD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988439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</a:rPr>
              <a:t>যেমনঃ</a:t>
            </a:r>
          </a:p>
          <a:p>
            <a:r>
              <a:rPr lang="en-US" sz="3600" dirty="0" smtClean="0">
                <a:latin typeface="NikoshBAN" pitchFamily="2" charset="0"/>
              </a:rPr>
              <a:t> বহু ব্রীহি আছে যার=</a:t>
            </a:r>
          </a:p>
          <a:p>
            <a:r>
              <a:rPr lang="en-US" sz="3600" dirty="0" smtClean="0">
                <a:latin typeface="NikoshBAN" pitchFamily="2" charset="0"/>
              </a:rPr>
              <a:t>বহুব্রীহি</a:t>
            </a:r>
            <a:r>
              <a:rPr lang="en-US" sz="3600" dirty="0">
                <a:latin typeface="NikoshBAN" pitchFamily="2" charset="0"/>
              </a:rPr>
              <a:t>।</a:t>
            </a:r>
            <a:br>
              <a:rPr lang="en-US" sz="3600" dirty="0">
                <a:latin typeface="NikoshBAN" pitchFamily="2" charset="0"/>
              </a:rPr>
            </a:br>
            <a:endParaRPr lang="en-US" sz="3600" dirty="0"/>
          </a:p>
          <a:p>
            <a:pPr algn="just"/>
            <a:endParaRPr lang="en-US" sz="3600" dirty="0">
              <a:latin typeface="NikoshBAN" pitchFamily="2" charset="0"/>
            </a:endParaRP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90975"/>
            <a:ext cx="3733800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9906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</a:rPr>
              <a:t>যে সমাসের পূর্বপদ এবং  পরপদ  কোনটির অর্থ  না বুঝিয়ে সমস্ত পদটিঅন্য কোনো ব্যক্তি,বস্তু,বিষয়কে বোঝায়,তাকে বহুব্রীহি সমাস বলে।</a:t>
            </a:r>
          </a:p>
          <a:p>
            <a:pPr algn="just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C6F4-EEBF-43AE-837E-C5CAB4C42627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73" y="1073911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বহুব্রীহি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সমাসে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ব্যাসবাক্যের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যার,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যিনি,যাহা,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যাতে ইত্যাদি শব্দ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as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নীল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বসন যার= নীলবসনা,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927" y="3505200"/>
            <a:ext cx="8603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২। সমস্ত পদটি বিশেষ্য হয়।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নীল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কণ্ঠ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যার=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নীলকণ্ঠ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36" y="3810000"/>
            <a:ext cx="2950198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244436" y="228600"/>
            <a:ext cx="51054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বহুব্রীহি সমাসের </a:t>
            </a:r>
            <a:r>
              <a:rPr lang="bn-IN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endParaRPr lang="as-IN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0F27-21F7-45FC-BB47-34CB8AF7A61E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5" y="20574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as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সহ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উদর যার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সহোদর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এরূপ-সবান্ধব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সজল,সফল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সদর্প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সকল্যাণ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ইত্যাদি।</a:t>
            </a:r>
          </a:p>
          <a:p>
            <a:pPr algn="just"/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90686"/>
            <a:ext cx="3893279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09600" y="53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'সহ' কিংবা 'সহিত' শব্দের সঙ্গে অন্য পদের বহুব্রীহি সমাস হলে 'সহ' ও 'সহিত' এর স্থলে 'স' হয়।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94F5-970A-4159-AFC3-0149298140E9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GIBON DAS (ASST TEACHER). B.S.C SECONDARY SCHOOL,BARAKPUR,BAGERHAT.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1403</Words>
  <Application>Microsoft Office PowerPoint</Application>
  <PresentationFormat>On-screen Show (4:3)</PresentationFormat>
  <Paragraphs>328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MingLiU-ExtB</vt:lpstr>
      <vt:lpstr>Arial</vt:lpstr>
      <vt:lpstr>Calibri</vt:lpstr>
      <vt:lpstr>Cambria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jibon</cp:lastModifiedBy>
  <cp:revision>172</cp:revision>
  <dcterms:created xsi:type="dcterms:W3CDTF">2006-08-16T00:00:00Z</dcterms:created>
  <dcterms:modified xsi:type="dcterms:W3CDTF">2021-01-24T14:25:02Z</dcterms:modified>
</cp:coreProperties>
</file>