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3" r:id="rId3"/>
    <p:sldId id="284" r:id="rId4"/>
    <p:sldId id="258" r:id="rId5"/>
    <p:sldId id="286" r:id="rId6"/>
    <p:sldId id="259" r:id="rId7"/>
    <p:sldId id="261" r:id="rId8"/>
    <p:sldId id="276" r:id="rId9"/>
    <p:sldId id="264" r:id="rId10"/>
    <p:sldId id="280" r:id="rId11"/>
    <p:sldId id="289" r:id="rId12"/>
    <p:sldId id="290" r:id="rId13"/>
    <p:sldId id="291" r:id="rId14"/>
    <p:sldId id="265" r:id="rId15"/>
    <p:sldId id="270" r:id="rId16"/>
    <p:sldId id="271" r:id="rId17"/>
    <p:sldId id="273" r:id="rId18"/>
    <p:sldId id="274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85DFFF"/>
    <a:srgbClr val="3333FF"/>
    <a:srgbClr val="FFFF7D"/>
    <a:srgbClr val="A6BF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9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9964-E710-44B3-9FB7-4DFF7E3BF2C2}" type="datetime2">
              <a:rPr lang="en-US" smtClean="0"/>
              <a:pPr/>
              <a:t>Sunday, January 24,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510D-7F80-4F20-B954-E81D4C445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6118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7878-0D9B-4958-B1F9-D7A7582D1B58}" type="datetime2">
              <a:rPr lang="en-US" smtClean="0"/>
              <a:pPr/>
              <a:t>Sunday, January 24,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37B-3E4A-47C5-A3C9-667829599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77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EAFA-83F7-48A4-BF40-8E45D2B0190C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817-6789-4B33-9880-EBC23614469E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6C8-8D71-4D4C-A8D2-F6F4B027F865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223-A69E-41DC-A6A9-90EE8425F35C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79-B4B0-492C-9F03-B016D2C22C6E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C5B-A76F-4A18-A77F-133B1F5624A4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5489-596D-4AE2-9EF9-9548D8FCFA93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80EA-6B25-4F26-B898-7478ED120630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F8-8F6D-4CDD-8411-ECC5BED5CAB2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33B-AFCE-422D-BA32-7B06CE51FDF8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E0B-BD53-4006-87E5-13F60263E63B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1752602"/>
            <a:ext cx="9971852" cy="4674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2400" y="2362202"/>
            <a:ext cx="30480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4400" y="3124202"/>
            <a:ext cx="30480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</a:t>
            </a:r>
            <a:r>
              <a:rPr lang="bn-BD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228600"/>
            <a:ext cx="658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dirty="0" smtClean="0">
                <a:solidFill>
                  <a:srgbClr val="002060"/>
                </a:solidFill>
              </a:rPr>
              <a:t>السلام عليكم ورحمة الله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1" y="685800"/>
            <a:ext cx="11031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اهلا و سهلا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r>
              <a:rPr lang="bn-I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endParaRPr lang="en-US" sz="9600" b="1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80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">
        <p15:prstTrans prst="win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371600"/>
            <a:ext cx="9448800" cy="4114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এইডস যেভাবে ছড়ায়</a:t>
            </a:r>
            <a:r>
              <a:rPr lang="bn-IN" sz="3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bn-IN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সমজাতীয় মেলামেশার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যখন দু’জনের একজন এইডস রোগে আক্রান্ত হয়।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উক্ত ভাইরাস মিশ্রিত যন্ত্রপাতি ব্যবহারের মাধ্যমে এবং ঐ সকল জিনিষ ব্যবহারের মাধ্যমে যে গুলো ভাইরাসে আক্রান্ত রোগীরা ব্যবহার করেছে।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গর্ভধারণ, প্রসব ও দুধ পান করানোর সময় আক্রান্ত থেকে সন্তানের কাছে সংক্রমিত হওয়া।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রক্ত দান অথবা রক্ত দ্বারা তৈরি এমন জিনিষ যে গুলো ভাইরাস মিশ্রিত। </a:t>
            </a:r>
          </a:p>
          <a:p>
            <a:pPr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 যেনা অর্থাৎ, অবৈধ মেলামেশা তথা ব্যাভিচারের মাধ্যমে।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I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43400" y="4572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696698" y="6370638"/>
            <a:ext cx="2844800" cy="365125"/>
          </a:xfrm>
        </p:spPr>
        <p:txBody>
          <a:bodyPr/>
          <a:lstStyle/>
          <a:p>
            <a:fld id="{4D1BBAFE-282F-4744-AB96-B95162AF56EC}" type="datetime1">
              <a:rPr lang="en-US" smtClean="0"/>
              <a:pPr/>
              <a:t>24-Jan-21</a:t>
            </a:fld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19600" y="4572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447800"/>
            <a:ext cx="6096000" cy="41796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rgbClr val="002060"/>
                </a:solidFill>
                <a:cs typeface="NikoshBAN" pitchFamily="2" charset="0"/>
              </a:rPr>
              <a:t>	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 smtClean="0">
                <a:solidFill>
                  <a:srgbClr val="002060"/>
                </a:solidFill>
                <a:cs typeface="NikoshBAN" pitchFamily="2" charset="0"/>
              </a:rPr>
              <a:t>	১। </a:t>
            </a:r>
            <a:r>
              <a:rPr lang="bn-BD" sz="2800" b="1" dirty="0" smtClean="0">
                <a:solidFill>
                  <a:srgbClr val="002060"/>
                </a:solidFill>
                <a:cs typeface="NikoshBAN" pitchFamily="2" charset="0"/>
              </a:rPr>
              <a:t>অজানা কারণে ২ মাসেরও বেশি জ্বর থাকা।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 smtClean="0">
                <a:solidFill>
                  <a:srgbClr val="002060"/>
                </a:solidFill>
                <a:cs typeface="NikoshBAN" pitchFamily="2" charset="0"/>
              </a:rPr>
              <a:t>	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২।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শরীরের ওজন দ্রুত কমে যাওয়া।</a:t>
            </a:r>
            <a:endParaRPr lang="bn-BD" sz="2800" b="1" dirty="0" smtClean="0">
              <a:solidFill>
                <a:srgbClr val="002060"/>
              </a:solidFill>
              <a:cs typeface="NikoshBAN" pitchFamily="2" charset="0"/>
            </a:endParaRP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 smtClean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	৩। </a:t>
            </a:r>
            <a:r>
              <a:rPr lang="bn-BD" sz="2800" b="1" dirty="0" smtClean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অনেকদিন শুকনা কাশি থাকা।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cs typeface="NikoshBAN" pitchFamily="2" charset="0"/>
              </a:rPr>
              <a:t>	৪। </a:t>
            </a:r>
            <a:r>
              <a:rPr lang="bn-BD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dirty="0" smtClean="0">
                <a:solidFill>
                  <a:srgbClr val="002060"/>
                </a:solidFill>
                <a:cs typeface="NikoshBAN" pitchFamily="2" charset="0"/>
              </a:rPr>
              <a:t>	</a:t>
            </a:r>
            <a:r>
              <a:rPr lang="bn-IN" sz="2800" b="1" dirty="0" smtClean="0">
                <a:solidFill>
                  <a:srgbClr val="002060"/>
                </a:solidFill>
                <a:cs typeface="NikoshBAN" pitchFamily="2" charset="0"/>
              </a:rPr>
              <a:t>৫। </a:t>
            </a:r>
            <a:r>
              <a:rPr lang="bn-BD" sz="2800" b="1" dirty="0" smtClean="0">
                <a:solidFill>
                  <a:srgbClr val="002060"/>
                </a:solidFill>
                <a:cs typeface="NikoshBAN" pitchFamily="2" charset="0"/>
              </a:rPr>
              <a:t>ছত্রাকজনিত সংক্রমণ দেখা দেওয়া।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dirty="0" smtClean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	৬। না</a:t>
            </a:r>
            <a:r>
              <a:rPr lang="bn-BD" sz="2800" dirty="0" smtClean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সিকা গ্রন্থি ফুলে যাওয়া।</a:t>
            </a:r>
            <a:r>
              <a:rPr lang="bn-IN" sz="2800" dirty="0" smtClean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 </a:t>
            </a:r>
            <a:endParaRPr lang="bn-BD" sz="2800" dirty="0">
              <a:ln>
                <a:solidFill>
                  <a:srgbClr val="0066FF"/>
                </a:solidFill>
              </a:ln>
              <a:solidFill>
                <a:srgbClr val="00206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057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43400" y="3810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26670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1600200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কী? </a:t>
            </a:r>
            <a:endParaRPr lang="bn-IN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3622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কী?</a:t>
            </a:r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50520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এইচ আই ভি হচ্ছে- মানবদেহে অবস্থানরত একটি জীবানু যা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 দেহের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নষ্ট করে দেয়।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6482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অর্জিত অবস্থা যা মানুষের দেহের রোগ প্রতিরোধ ক্ষমতা কমিয়ে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দেয়, যার একমাত্র পরিণতি মৃত্যু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533400"/>
            <a:ext cx="45720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215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46F-E812-41A0-A98C-A8532010FC73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09600"/>
            <a:ext cx="5029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25146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কর</a:t>
            </a:r>
            <a:r>
              <a:rPr lang="bn-IN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8A23-CAB1-4E04-A5F0-922334473B91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457200"/>
            <a:ext cx="4267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86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এর লক্ষণ সমূহ বর্ণনা কর</a:t>
            </a:r>
            <a:r>
              <a:rPr lang="bn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§"/>
            </a:pPr>
            <a:r>
              <a:rPr lang="bn-IN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কর</a:t>
            </a:r>
            <a:r>
              <a:rPr lang="bn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24200" y="376594"/>
            <a:ext cx="6096000" cy="842607"/>
          </a:xfrm>
          <a:prstGeom prst="round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0574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4876800" y="609600"/>
            <a:ext cx="2590800" cy="9144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2133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None/>
              <a:defRPr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পূর্ণ রূপ কী? 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buNone/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সর্বপ্রথম কখন ও কোথায় এইডস রোগটি ধরা পড়ে?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buNone/>
              <a:defRPr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পূর্ণ রূপ কী?</a:t>
            </a:r>
          </a:p>
          <a:p>
            <a:pPr marL="274320" indent="-274320"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রোগ প্রতিরোধকারি কোষগুলোর নাম কি?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224926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361909"/>
            <a:ext cx="7391399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34"/>
          <p:cNvGrpSpPr/>
          <p:nvPr/>
        </p:nvGrpSpPr>
        <p:grpSpPr>
          <a:xfrm>
            <a:off x="1752600" y="1295401"/>
            <a:ext cx="8686800" cy="296858"/>
            <a:chOff x="-1625354" y="5771382"/>
            <a:chExt cx="8329084" cy="236560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27" name="Group 47"/>
            <p:cNvGrpSpPr/>
            <p:nvPr/>
          </p:nvGrpSpPr>
          <p:grpSpPr>
            <a:xfrm>
              <a:off x="-1625354" y="5771382"/>
              <a:ext cx="6114956" cy="236560"/>
              <a:chOff x="-1625354" y="5771382"/>
              <a:chExt cx="6114956" cy="236560"/>
            </a:xfrm>
            <a:grpFill/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-1625354" y="5771382"/>
                <a:ext cx="3914477" cy="23656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Pentagon 36"/>
          <p:cNvSpPr/>
          <p:nvPr/>
        </p:nvSpPr>
        <p:spPr>
          <a:xfrm flipH="1">
            <a:off x="2057401" y="3920634"/>
            <a:ext cx="8077200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“মৃত্যুই এইডসের একমাত্র পরিণতি”- কথাটি ব্যাখ্যা ক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 আনবে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37" y="6373982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6287329"/>
            <a:ext cx="4845824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635-F8AF-4A63-9203-C2B24A78DD8F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50747"/>
            <a:ext cx="8026400" cy="35855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199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8588" y="1066805"/>
            <a:ext cx="4086225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bn-BD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6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3019" y="1509713"/>
            <a:ext cx="188383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0785" y="1509713"/>
            <a:ext cx="1881716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21802" r="44366" b="22829"/>
          <a:stretch>
            <a:fillRect/>
          </a:stretch>
        </p:blipFill>
        <p:spPr bwMode="auto">
          <a:xfrm>
            <a:off x="298451" y="0"/>
            <a:ext cx="589914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55360" t="278" r="11833" b="22829"/>
          <a:stretch>
            <a:fillRect/>
          </a:stretch>
        </p:blipFill>
        <p:spPr bwMode="auto">
          <a:xfrm>
            <a:off x="6191253" y="0"/>
            <a:ext cx="581024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91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81481E-6 L -2.77778E-6 -0.0722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9715" y="2514600"/>
            <a:ext cx="669169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শফিকুল ইসলাম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ভূইয়া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সুপার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উমেদনগর শাহপরান দারুচ্ছুন্নাৎ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দাখিল মাদরাসা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হবিগঞ্জ সদর, হবিগঞ্জ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E-mail-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shafiqbhuyan78@gmail.com</a:t>
            </a:r>
            <a:endParaRPr lang="bn-IN" sz="4000" dirty="0"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১৭৩২ ৪৯৬৭৬১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204" y="914400"/>
            <a:ext cx="5605346" cy="1013708"/>
          </a:xfrm>
          <a:prstGeom prst="rect">
            <a:avLst/>
          </a:prstGeom>
          <a:noFill/>
        </p:spPr>
        <p:txBody>
          <a:bodyPr>
            <a:prstTxWarp prst="textCascadeUp">
              <a:avLst>
                <a:gd name="adj" fmla="val 89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. Supe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3276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61406" y="457203"/>
            <a:ext cx="4774595" cy="708025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5867400" y="1981200"/>
            <a:ext cx="5566228" cy="3810000"/>
          </a:xfrm>
          <a:prstGeom prst="flowChartAlternateProcess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আকায়েদ ওয়াল ফিকহ 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শ্রে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 ভাগ: আল আখলাক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পরিচ্ছেদ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أسباب مرض إيدر و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طريق الصيانة عنها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(এইডস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রোগের কারণ ও প্রতিকার) 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Dakhil---2019---Class-9-akai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3200400" cy="42855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053-9182-4289-B5E3-64FB5379B675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" name="Picture 14" descr="AIDS-Epidemic-in-Afric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3" y="665718"/>
            <a:ext cx="4964277" cy="459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5562600"/>
            <a:ext cx="5116676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</a:t>
            </a:r>
            <a:r>
              <a:rPr lang="bn-BD" sz="4000" b="1" dirty="0" smtClean="0">
                <a:solidFill>
                  <a:srgbClr val="009900"/>
                </a:solidFill>
                <a:cs typeface="NikoshBAN" pitchFamily="2" charset="0"/>
              </a:rPr>
              <a:t>যাওয়া।</a:t>
            </a:r>
            <a:endParaRPr lang="bn-BD" sz="6600" b="1" dirty="0"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845" y="663966"/>
            <a:ext cx="4806755" cy="459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" name="Title 1"/>
          <p:cNvSpPr txBox="1">
            <a:spLocks/>
          </p:cNvSpPr>
          <p:nvPr/>
        </p:nvSpPr>
        <p:spPr>
          <a:xfrm>
            <a:off x="6858000" y="5562600"/>
            <a:ext cx="48768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000" b="1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অনেকদিন শুকনা কাশি থাকা।</a:t>
            </a:r>
            <a:endParaRPr lang="bn-BD" sz="4000" b="1" dirty="0">
              <a:ln>
                <a:solidFill>
                  <a:srgbClr val="0066FF"/>
                </a:solidFill>
              </a:ln>
              <a:solidFill>
                <a:srgbClr val="009900"/>
              </a:solidFill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 descr="http://www.ngohara.org/images/stories/slideshow/slides/resized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764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C:\Documents and Settings\ggg\Desktop\hi\DSC01548.JPG"/>
          <p:cNvPicPr>
            <a:picLocks noChangeAspect="1" noChangeArrowheads="1"/>
          </p:cNvPicPr>
          <p:nvPr/>
        </p:nvPicPr>
        <p:blipFill>
          <a:blip r:embed="rId3" cstate="print"/>
          <a:srcRect l="22261" t="14925" r="51594" b="14925"/>
          <a:stretch>
            <a:fillRect/>
          </a:stretch>
        </p:blipFill>
        <p:spPr bwMode="auto">
          <a:xfrm>
            <a:off x="1143000" y="1600200"/>
            <a:ext cx="4191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rved Up Arrow 12"/>
          <p:cNvSpPr/>
          <p:nvPr/>
        </p:nvSpPr>
        <p:spPr>
          <a:xfrm rot="21331946">
            <a:off x="3842355" y="4176920"/>
            <a:ext cx="6189152" cy="1072167"/>
          </a:xfrm>
          <a:prstGeom prst="curvedUpArrow">
            <a:avLst>
              <a:gd name="adj1" fmla="val 2542"/>
              <a:gd name="adj2" fmla="val 27145"/>
              <a:gd name="adj3" fmla="val 3597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10003" y="5687284"/>
            <a:ext cx="8745504" cy="239976"/>
            <a:chOff x="186002" y="5767966"/>
            <a:chExt cx="8745504" cy="239976"/>
          </a:xfrm>
        </p:grpSpPr>
        <p:grpSp>
          <p:nvGrpSpPr>
            <p:cNvPr id="10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3" name="Flowchart: Predefined Process 1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defined Process 1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Predefined Process 1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edefined Process 1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800" y="1371600"/>
            <a:ext cx="10896600" cy="4038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أسباب مرض إيدر و طريق الصيانة عنها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রোগের কারণ ও প্রতিকার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85800" y="533402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 শিরোনামঃ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5908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কী তা বলতে পারবে।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ছড়ানোর কারণসমূহ উল্লেখ করতে পারবে।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এর লক্ষণ সমূহ বর্ণনা করতে পারবে।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করতে পারবে। 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85800"/>
            <a:ext cx="6629400" cy="830997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DB2D-290E-4CE4-B772-0573464AEEF2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1295400"/>
            <a:ext cx="10363200" cy="23622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H= Human(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I= Immunodeficiency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(রোগ প্রতিরোধ ক্ষমতা হ্রাস)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V= Virus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(জীবা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3886200"/>
            <a:ext cx="1036320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পরিভাষায়- আরবিতে ---</a:t>
            </a:r>
            <a:r>
              <a:rPr lang="ar-SA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فيروس نقص المناعة البشرى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(মানবীয় প্রতিরোধ ক্ষমতা হরণকারী)। ইংরেজীতে ---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Human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Virus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(মানুষের রোগ প্রতিরোধ ক্ষমতা হ্রাসকারী জীবাণু)।  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343400" y="3048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26-25BC-41E7-AF9B-DEEAD701E3ED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81200" y="1066800"/>
            <a:ext cx="8305800" cy="29718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Acquired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অর্জিত 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 = Immune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D= Deficiency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হ্রাস বা কমতি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S= Syndrome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অবস্থা 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343400" y="3048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19200" y="4419600"/>
            <a:ext cx="9753600" cy="16002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পরিভাষায়- আরবিতে ---</a:t>
            </a:r>
            <a:r>
              <a:rPr lang="ar-SA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متلازمة نقص المناعة المكتسب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(সঞ্চিত রোগ  প্রতিরোধ ক্ষমতা বিলাপকারী)। ইংরেজীতে ---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Acquired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Syndrome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(মানুষের রোগ প্রতিরোধ ক্ষমতা হ্রাসকারী জীবাণু)। 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538</Words>
  <Application>Microsoft Office PowerPoint</Application>
  <PresentationFormat>Custom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SAMSUL</dc:creator>
  <cp:lastModifiedBy>s</cp:lastModifiedBy>
  <cp:revision>131</cp:revision>
  <dcterms:created xsi:type="dcterms:W3CDTF">2006-08-16T00:00:00Z</dcterms:created>
  <dcterms:modified xsi:type="dcterms:W3CDTF">2021-01-24T15:21:35Z</dcterms:modified>
</cp:coreProperties>
</file>