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4" r:id="rId4"/>
    <p:sldId id="257" r:id="rId5"/>
    <p:sldId id="279" r:id="rId6"/>
    <p:sldId id="277" r:id="rId7"/>
    <p:sldId id="278" r:id="rId8"/>
    <p:sldId id="258" r:id="rId9"/>
    <p:sldId id="259" r:id="rId10"/>
    <p:sldId id="260" r:id="rId11"/>
    <p:sldId id="261" r:id="rId12"/>
    <p:sldId id="262" r:id="rId13"/>
    <p:sldId id="263" r:id="rId14"/>
    <p:sldId id="264" r:id="rId15"/>
    <p:sldId id="265" r:id="rId16"/>
    <p:sldId id="275" r:id="rId17"/>
    <p:sldId id="276" r:id="rId18"/>
  </p:sldIdLst>
  <p:sldSz cx="12344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62" y="-96"/>
      </p:cViewPr>
      <p:guideLst>
        <p:guide orient="horz" pos="2160"/>
        <p:guide pos="388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42"/>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0"/>
            <a:ext cx="86410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55"/>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55"/>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17"/>
            <a:ext cx="1049274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6"/>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6"/>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93"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0793"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8" y="273050"/>
            <a:ext cx="406122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826325" y="273067"/>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8" y="1435103"/>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7220" y="1600206"/>
            <a:ext cx="1110996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7220" y="6356367"/>
            <a:ext cx="2880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24-Jan-21</a:t>
            </a:fld>
            <a:endParaRPr lang="en-US"/>
          </a:p>
        </p:txBody>
      </p:sp>
      <p:sp>
        <p:nvSpPr>
          <p:cNvPr id="5" name="Footer Placeholder 4"/>
          <p:cNvSpPr>
            <a:spLocks noGrp="1"/>
          </p:cNvSpPr>
          <p:nvPr>
            <p:ph type="ftr" sz="quarter" idx="3"/>
          </p:nvPr>
        </p:nvSpPr>
        <p:spPr>
          <a:xfrm>
            <a:off x="4217670" y="6356367"/>
            <a:ext cx="39090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67"/>
            <a:ext cx="2880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8700" y="1752606"/>
            <a:ext cx="10096500" cy="4674327"/>
          </a:xfrm>
          <a:prstGeom prst="rect">
            <a:avLst/>
          </a:prstGeom>
        </p:spPr>
      </p:pic>
      <p:sp>
        <p:nvSpPr>
          <p:cNvPr id="16" name="TextBox 15"/>
          <p:cNvSpPr txBox="1"/>
          <p:nvPr/>
        </p:nvSpPr>
        <p:spPr>
          <a:xfrm>
            <a:off x="1440180" y="2362215"/>
            <a:ext cx="3086100" cy="584775"/>
          </a:xfrm>
          <a:prstGeom prst="rect">
            <a:avLst/>
          </a:prstGeom>
          <a:noFill/>
        </p:spPr>
        <p:txBody>
          <a:bodyPr wrap="square" rtlCol="0">
            <a:prstTxWarp prst="textPlain">
              <a:avLst/>
            </a:prstTxWarp>
            <a:spAutoFit/>
          </a:bodyPr>
          <a:lstStyle/>
          <a:p>
            <a:r>
              <a:rPr lang="bn-IN" sz="44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সবাইকে </a:t>
            </a:r>
            <a:r>
              <a:rPr lang="bn-BD" sz="44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44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8" name="TextBox 17"/>
          <p:cNvSpPr txBox="1"/>
          <p:nvPr/>
        </p:nvSpPr>
        <p:spPr>
          <a:xfrm>
            <a:off x="8641080" y="3124215"/>
            <a:ext cx="3086100" cy="584775"/>
          </a:xfrm>
          <a:prstGeom prst="rect">
            <a:avLst/>
          </a:prstGeom>
          <a:noFill/>
        </p:spPr>
        <p:txBody>
          <a:bodyPr wrap="square" rtlCol="0">
            <a:prstTxWarp prst="textPlain">
              <a:avLst/>
            </a:prstTxWarp>
            <a:spAutoFit/>
          </a:bodyPr>
          <a:lstStyle/>
          <a:p>
            <a:r>
              <a:rPr lang="bn-IN" sz="44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শুভেচ্ছা  </a:t>
            </a:r>
            <a:r>
              <a:rPr lang="bn-BD" sz="44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44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9" name="Rectangle 18"/>
          <p:cNvSpPr/>
          <p:nvPr/>
        </p:nvSpPr>
        <p:spPr>
          <a:xfrm>
            <a:off x="2854643" y="228613"/>
            <a:ext cx="6670046" cy="830997"/>
          </a:xfrm>
          <a:prstGeom prst="rect">
            <a:avLst/>
          </a:prstGeom>
        </p:spPr>
        <p:txBody>
          <a:bodyPr wrap="square">
            <a:spAutoFit/>
          </a:bodyPr>
          <a:lstStyle/>
          <a:p>
            <a:pPr algn="ctr" rtl="1"/>
            <a:r>
              <a:rPr lang="ar-SA" sz="4800" dirty="0" smtClean="0">
                <a:solidFill>
                  <a:srgbClr val="002060"/>
                </a:solidFill>
              </a:rPr>
              <a:t>السلام عليكم ورحمة الله </a:t>
            </a:r>
            <a:endParaRPr lang="en-US" sz="4800" dirty="0">
              <a:solidFill>
                <a:srgbClr val="002060"/>
              </a:solidFill>
            </a:endParaRPr>
          </a:p>
        </p:txBody>
      </p:sp>
      <p:sp>
        <p:nvSpPr>
          <p:cNvPr id="20" name="Rectangle 19"/>
          <p:cNvSpPr/>
          <p:nvPr/>
        </p:nvSpPr>
        <p:spPr>
          <a:xfrm>
            <a:off x="617221" y="685800"/>
            <a:ext cx="11168962" cy="1569660"/>
          </a:xfrm>
          <a:prstGeom prst="rect">
            <a:avLst/>
          </a:prstGeom>
        </p:spPr>
        <p:txBody>
          <a:bodyPr wrap="square">
            <a:spAutoFit/>
          </a:bodyPr>
          <a:lstStyle/>
          <a:p>
            <a:pPr algn="ctr"/>
            <a:r>
              <a:rPr lang="ar-SA" sz="9600" b="1" kern="10" dirty="0" smtClean="0">
                <a:ln w="9525">
                  <a:round/>
                  <a:headEnd/>
                  <a:tailEnd/>
                </a:ln>
                <a:solidFill>
                  <a:srgbClr val="FF0000"/>
                </a:solidFill>
                <a:latin typeface="Arial"/>
              </a:rPr>
              <a:t>اهلا و سهلا</a:t>
            </a:r>
            <a:r>
              <a:rPr lang="en-US" sz="9600" b="1" kern="10" dirty="0" smtClean="0">
                <a:ln w="9525">
                  <a:round/>
                  <a:headEnd/>
                  <a:tailEnd/>
                </a:ln>
                <a:solidFill>
                  <a:srgbClr val="FF0000"/>
                </a:solidFill>
                <a:latin typeface="Arial"/>
              </a:rPr>
              <a:t> </a:t>
            </a:r>
            <a:r>
              <a:rPr lang="bn-IN" sz="9600" b="1" kern="10" dirty="0" smtClean="0">
                <a:ln w="9525">
                  <a:round/>
                  <a:headEnd/>
                  <a:tailEnd/>
                </a:ln>
                <a:solidFill>
                  <a:srgbClr val="FF0000"/>
                </a:solidFill>
                <a:latin typeface="NikoshBAN" pitchFamily="2" charset="0"/>
                <a:cs typeface="NikoshBAN" pitchFamily="2" charset="0"/>
              </a:rPr>
              <a:t>স্বাগতম</a:t>
            </a:r>
            <a:r>
              <a:rPr lang="bn-IN" sz="9600" b="1" kern="10" dirty="0" smtClean="0">
                <a:ln w="9525">
                  <a:round/>
                  <a:headEnd/>
                  <a:tailEnd/>
                </a:ln>
                <a:solidFill>
                  <a:srgbClr val="FF0000"/>
                </a:solidFill>
                <a:latin typeface="Arial"/>
              </a:rPr>
              <a:t> </a:t>
            </a:r>
            <a:endParaRPr lang="en-US" sz="9600" b="1" dirty="0"/>
          </a:p>
        </p:txBody>
      </p:sp>
      <p:sp>
        <p:nvSpPr>
          <p:cNvPr id="8" name="Frame 7"/>
          <p:cNvSpPr/>
          <p:nvPr/>
        </p:nvSpPr>
        <p:spPr>
          <a:xfrm>
            <a:off x="0" y="0"/>
            <a:ext cx="12344400" cy="6858000"/>
          </a:xfrm>
          <a:prstGeom prst="frame">
            <a:avLst>
              <a:gd name="adj1" fmla="val 3879"/>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extLst>
      <p:ext uri="{BB962C8B-B14F-4D97-AF65-F5344CB8AC3E}">
        <p14:creationId xmlns:p14="http://schemas.microsoft.com/office/powerpoint/2010/main" xmlns="" val="32997809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
        <p:nvSpPr>
          <p:cNvPr id="3" name="AutoShape 6"/>
          <p:cNvSpPr>
            <a:spLocks noChangeArrowheads="1"/>
          </p:cNvSpPr>
          <p:nvPr/>
        </p:nvSpPr>
        <p:spPr bwMode="auto">
          <a:xfrm>
            <a:off x="4343400" y="533400"/>
            <a:ext cx="3840162" cy="609600"/>
          </a:xfrm>
          <a:prstGeom prst="flowChartAlternateProcess">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a:ln w="41275" algn="ctr">
            <a:solidFill>
              <a:srgbClr val="CCFFCC"/>
            </a:solidFill>
            <a:prstDash val="sysDot"/>
            <a:miter lim="800000"/>
            <a:headEnd/>
            <a:tailEnd/>
          </a:ln>
          <a:effectLst>
            <a:outerShdw dist="35921" dir="2700000" algn="ctr" rotWithShape="0">
              <a:schemeClr val="bg2"/>
            </a:outerShdw>
          </a:effectLst>
        </p:spPr>
        <p:txBody>
          <a:bodyPr wrap="none" anchor="ctr"/>
          <a:lstStyle/>
          <a:p>
            <a:pPr algn="ctr">
              <a:defRPr/>
            </a:pPr>
            <a:r>
              <a:rPr lang="bn-BD" sz="3600" dirty="0">
                <a:solidFill>
                  <a:srgbClr val="663300"/>
                </a:solidFill>
                <a:latin typeface="NikoshBAN" pitchFamily="2" charset="0"/>
                <a:cs typeface="NikoshBAN" pitchFamily="2" charset="0"/>
              </a:rPr>
              <a:t>পাঠ উপস্থাপনা</a:t>
            </a:r>
            <a:endParaRPr lang="en-US" sz="3600" dirty="0">
              <a:solidFill>
                <a:srgbClr val="663300"/>
              </a:solidFill>
              <a:latin typeface="NikoshBAN" pitchFamily="2" charset="0"/>
              <a:cs typeface="NikoshBAN" pitchFamily="2" charset="0"/>
            </a:endParaRPr>
          </a:p>
        </p:txBody>
      </p:sp>
      <p:sp>
        <p:nvSpPr>
          <p:cNvPr id="4" name="TextBox 3"/>
          <p:cNvSpPr txBox="1"/>
          <p:nvPr/>
        </p:nvSpPr>
        <p:spPr>
          <a:xfrm>
            <a:off x="914400" y="1676400"/>
            <a:ext cx="10744200" cy="4401205"/>
          </a:xfrm>
          <a:prstGeom prst="rect">
            <a:avLst/>
          </a:prstGeom>
          <a:noFill/>
        </p:spPr>
        <p:txBody>
          <a:bodyPr wrap="square" rtlCol="0">
            <a:spAutoFit/>
          </a:bodyPr>
          <a:lstStyle/>
          <a:p>
            <a:pPr algn="just"/>
            <a:r>
              <a:rPr lang="bn-IN" sz="2800" b="1" u="sng" dirty="0" smtClean="0">
                <a:latin typeface="NikoshBAN" pitchFamily="2" charset="0"/>
                <a:cs typeface="NikoshBAN" pitchFamily="2" charset="0"/>
              </a:rPr>
              <a:t>ইমানের বিষয়ঃ</a:t>
            </a:r>
            <a:r>
              <a:rPr lang="bn-IN" sz="2800" dirty="0" smtClean="0">
                <a:latin typeface="NikoshBAN" pitchFamily="2" charset="0"/>
                <a:cs typeface="NikoshBAN" pitchFamily="2" charset="0"/>
              </a:rPr>
              <a:t> ইমান বিষয়ে মহান আল্লাহ তা’আলা ইরশাদ করেন- </a:t>
            </a:r>
            <a:endParaRPr lang="en-US" sz="2800" dirty="0" smtClean="0">
              <a:latin typeface="NikoshBAN" pitchFamily="2" charset="0"/>
              <a:cs typeface="NikoshBAN" pitchFamily="2" charset="0"/>
            </a:endParaRPr>
          </a:p>
          <a:p>
            <a:pPr algn="just" rtl="1"/>
            <a:r>
              <a:rPr lang="ar-SA" sz="2800" dirty="0" smtClean="0">
                <a:latin typeface="NikoshBAN" pitchFamily="2" charset="0"/>
              </a:rPr>
              <a:t>جاء في القرأن المجيد: "يَا أيُّهَا الَّذِنَ آمَنُوْا آمِنُوْا بِاللهِ وَرَسُوْلِهِ والْكِتَابِ الَّذِيْ نَزَّلَ عَلَى رَسُوْلِهِ والْكِتَابِ الَّذِيْ أنْزَلَ مِنْ قَبْلُ وَمَنْ يَّكْفُرْ بِاللهِ وَمَلَائِكَتِهِ وَكُتُبِهِ وَرُسُلِهِ وَالْيَوْمِ الْآخِرِ فَقَدْ ضَلَّا ضَلَالًا بَعِدًا" (النساء: ١٣٦)</a:t>
            </a:r>
            <a:endParaRPr lang="en-US" sz="2800" dirty="0" smtClean="0">
              <a:latin typeface="NikoshBAN" pitchFamily="2" charset="0"/>
              <a:cs typeface="NikoshBAN" pitchFamily="2" charset="0"/>
            </a:endParaRPr>
          </a:p>
          <a:p>
            <a:pPr algn="just"/>
            <a:r>
              <a:rPr lang="bn-IN" sz="2800" dirty="0" smtClean="0">
                <a:latin typeface="NikoshBAN" pitchFamily="2" charset="0"/>
                <a:cs typeface="NikoshBAN" pitchFamily="2" charset="0"/>
              </a:rPr>
              <a:t>অর্থাৎ “হে মুমিনগণ তোমরা আল্লাহ ও তাঁর রসূলের উপর এবং রসূলের উপর অবতীর্ণ কিতাব ও পূর্বে নাযিলকৃত কিতাবের উপর ইমান আন। যে কেউ আল্লাহ, তাঁর ফেরেশতা, তাঁর কিতাবসমূহে, রসূলগণ ও পরকাল অস্বীকার করে, সে পথভ্রষ্টতার অতল তলে হারিয়ে যাবে”। (নিসা: ১৩৬) </a:t>
            </a:r>
            <a:endParaRPr lang="en-US" sz="2800" dirty="0" smtClean="0">
              <a:latin typeface="NikoshBAN" pitchFamily="2" charset="0"/>
              <a:cs typeface="NikoshBAN" pitchFamily="2" charset="0"/>
            </a:endParaRPr>
          </a:p>
          <a:p>
            <a:pPr algn="just"/>
            <a:r>
              <a:rPr lang="bn-IN" sz="2800" dirty="0" smtClean="0">
                <a:latin typeface="NikoshBAN" pitchFamily="2" charset="0"/>
                <a:cs typeface="NikoshBAN" pitchFamily="2" charset="0"/>
              </a:rPr>
              <a:t>ইমানের বিষয়সমূহ সম্পর্কে হাদিসে জিবরাইলে (আ) এক প্রশ্নের জবাবে রাসূলুল্লাহ (স) ইরশাদ করেন- “ইমান হলো- আল্লাহ, ফেরেশতা, আল্লাহর সাক্ষাৎ, রসূল, পূণরুত্থানে বিশ্বাস এবং তকদিরের ভালো মন্দের উপর বিশ্বাস স্থাপন করা”। (মুসনাদুল ইমামিল আ’যম)।  </a:t>
            </a:r>
            <a:endParaRPr lang="en-US" sz="28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
        <p:nvSpPr>
          <p:cNvPr id="3" name="AutoShape 6"/>
          <p:cNvSpPr>
            <a:spLocks noChangeArrowheads="1"/>
          </p:cNvSpPr>
          <p:nvPr/>
        </p:nvSpPr>
        <p:spPr bwMode="auto">
          <a:xfrm>
            <a:off x="4343400" y="533400"/>
            <a:ext cx="3840162" cy="609600"/>
          </a:xfrm>
          <a:prstGeom prst="flowChartAlternateProcess">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a:ln w="41275" algn="ctr">
            <a:solidFill>
              <a:srgbClr val="CCFFCC"/>
            </a:solidFill>
            <a:prstDash val="sysDot"/>
            <a:miter lim="800000"/>
            <a:headEnd/>
            <a:tailEnd/>
          </a:ln>
          <a:effectLst>
            <a:outerShdw dist="35921" dir="2700000" algn="ctr" rotWithShape="0">
              <a:schemeClr val="bg2"/>
            </a:outerShdw>
          </a:effectLst>
        </p:spPr>
        <p:txBody>
          <a:bodyPr wrap="none" anchor="ctr"/>
          <a:lstStyle/>
          <a:p>
            <a:pPr algn="ctr">
              <a:defRPr/>
            </a:pPr>
            <a:r>
              <a:rPr lang="bn-BD" sz="3600" dirty="0">
                <a:solidFill>
                  <a:srgbClr val="663300"/>
                </a:solidFill>
                <a:latin typeface="NikoshBAN" pitchFamily="2" charset="0"/>
                <a:cs typeface="NikoshBAN" pitchFamily="2" charset="0"/>
              </a:rPr>
              <a:t>পাঠ উপস্থাপনা</a:t>
            </a:r>
            <a:endParaRPr lang="en-US" sz="3600" dirty="0">
              <a:solidFill>
                <a:srgbClr val="663300"/>
              </a:solidFill>
              <a:latin typeface="NikoshBAN" pitchFamily="2" charset="0"/>
              <a:cs typeface="NikoshBAN" pitchFamily="2" charset="0"/>
            </a:endParaRPr>
          </a:p>
        </p:txBody>
      </p:sp>
      <p:sp>
        <p:nvSpPr>
          <p:cNvPr id="4" name="TextBox 3"/>
          <p:cNvSpPr txBox="1"/>
          <p:nvPr/>
        </p:nvSpPr>
        <p:spPr>
          <a:xfrm>
            <a:off x="990600" y="1524000"/>
            <a:ext cx="10515600" cy="4401205"/>
          </a:xfrm>
          <a:prstGeom prst="rect">
            <a:avLst/>
          </a:prstGeom>
          <a:noFill/>
        </p:spPr>
        <p:txBody>
          <a:bodyPr wrap="square" rtlCol="0">
            <a:spAutoFit/>
          </a:bodyPr>
          <a:lstStyle/>
          <a:p>
            <a:pPr algn="just"/>
            <a:r>
              <a:rPr lang="bn-IN" sz="2800" dirty="0" smtClean="0">
                <a:latin typeface="NikoshBAN" pitchFamily="2" charset="0"/>
                <a:cs typeface="NikoshBAN" pitchFamily="2" charset="0"/>
              </a:rPr>
              <a:t>	অতএব, উপরোক্ত আলোচনা থেকে কুরআন হাদিসের মাধ্যমে আমরা জানতে পারলাম, ইমানের আভিধানিক ও পারিভাষিক অর্থ এবং ইমানের কেন্দ্রস্থল, আরো জানলাম ইমানের মূল বিষয়সমূহ যা ধারাবাহিক ভাবে সাজালে পাই-</a:t>
            </a:r>
          </a:p>
          <a:p>
            <a:pPr algn="just"/>
            <a:r>
              <a:rPr lang="bn-IN" sz="2800" dirty="0" smtClean="0">
                <a:latin typeface="NikoshBAN" pitchFamily="2" charset="0"/>
                <a:cs typeface="NikoshBAN" pitchFamily="2" charset="0"/>
              </a:rPr>
              <a:t>১। আল্লাহর প্রতি ইমান, </a:t>
            </a:r>
          </a:p>
          <a:p>
            <a:pPr algn="just"/>
            <a:r>
              <a:rPr lang="bn-IN" sz="2800" dirty="0" smtClean="0">
                <a:latin typeface="NikoshBAN" pitchFamily="2" charset="0"/>
                <a:cs typeface="NikoshBAN" pitchFamily="2" charset="0"/>
              </a:rPr>
              <a:t>২। ফেরেশতাগণের প্রতি ইমান, </a:t>
            </a:r>
          </a:p>
          <a:p>
            <a:pPr algn="just"/>
            <a:r>
              <a:rPr lang="bn-IN" sz="2800" dirty="0" smtClean="0">
                <a:latin typeface="NikoshBAN" pitchFamily="2" charset="0"/>
                <a:cs typeface="NikoshBAN" pitchFamily="2" charset="0"/>
              </a:rPr>
              <a:t>৩। কিতাবসমূহেরপ্রতি ইমান, </a:t>
            </a:r>
          </a:p>
          <a:p>
            <a:pPr algn="just"/>
            <a:r>
              <a:rPr lang="bn-IN" sz="2800" dirty="0" smtClean="0">
                <a:latin typeface="NikoshBAN" pitchFamily="2" charset="0"/>
                <a:cs typeface="NikoshBAN" pitchFamily="2" charset="0"/>
              </a:rPr>
              <a:t>৪। রসূলগণের  প্রতি ইমান, </a:t>
            </a:r>
          </a:p>
          <a:p>
            <a:pPr algn="just"/>
            <a:r>
              <a:rPr lang="bn-IN" sz="2800" dirty="0" smtClean="0">
                <a:latin typeface="NikoshBAN" pitchFamily="2" charset="0"/>
                <a:cs typeface="NikoshBAN" pitchFamily="2" charset="0"/>
              </a:rPr>
              <a:t>৫। পরকালের প্রতি প্রতি ইমান, </a:t>
            </a:r>
          </a:p>
          <a:p>
            <a:pPr algn="just"/>
            <a:r>
              <a:rPr lang="bn-IN" sz="2800" dirty="0" smtClean="0">
                <a:latin typeface="NikoshBAN" pitchFamily="2" charset="0"/>
                <a:cs typeface="NikoshBAN" pitchFamily="2" charset="0"/>
              </a:rPr>
              <a:t>৬। তাক্বদিরের ভালো-মন্দের প্রতি ইমান ও </a:t>
            </a:r>
          </a:p>
          <a:p>
            <a:pPr algn="just"/>
            <a:r>
              <a:rPr lang="bn-IN" sz="2800" dirty="0" smtClean="0">
                <a:latin typeface="NikoshBAN" pitchFamily="2" charset="0"/>
                <a:cs typeface="NikoshBAN" pitchFamily="2" charset="0"/>
              </a:rPr>
              <a:t>৭। মৃত্যুর পর পূণরুত্থানের প্রতি ইমান। </a:t>
            </a:r>
            <a:endParaRPr lang="en-US" sz="28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Bottom)">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Bottom)">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lide(fromBottom)">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lide(fromBottom)">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slide(fromBottom)">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slide(fromBottom)">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slide(fromBottom)">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slide(fromBottom)">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
        <p:nvSpPr>
          <p:cNvPr id="3" name="Rectangle 2"/>
          <p:cNvSpPr/>
          <p:nvPr/>
        </p:nvSpPr>
        <p:spPr>
          <a:xfrm>
            <a:off x="2819400" y="1981200"/>
            <a:ext cx="4770858" cy="1569660"/>
          </a:xfrm>
          <a:prstGeom prst="rect">
            <a:avLst/>
          </a:prstGeom>
        </p:spPr>
        <p:txBody>
          <a:bodyPr wrap="none">
            <a:spAutoFit/>
          </a:bodyPr>
          <a:lstStyle/>
          <a:p>
            <a:r>
              <a:rPr lang="bn-IN" sz="3200" dirty="0" smtClean="0">
                <a:latin typeface="NikoshBAN" pitchFamily="2" charset="0"/>
                <a:ea typeface="Times New Roman" pitchFamily="18" charset="0"/>
                <a:cs typeface="NikoshBAN" pitchFamily="2" charset="0"/>
              </a:rPr>
              <a:t>১। </a:t>
            </a:r>
            <a:r>
              <a:rPr lang="ar-SA" sz="3200" dirty="0" smtClean="0">
                <a:latin typeface="NikoshBAN" pitchFamily="2" charset="0"/>
                <a:ea typeface="Times New Roman" pitchFamily="18" charset="0"/>
                <a:cs typeface="Arial" pitchFamily="34" charset="0"/>
              </a:rPr>
              <a:t>الإيمان</a:t>
            </a:r>
            <a:r>
              <a:rPr lang="bn-IN" sz="3200" dirty="0" smtClean="0">
                <a:latin typeface="NikoshBAN" pitchFamily="2" charset="0"/>
                <a:ea typeface="Times New Roman" pitchFamily="18" charset="0"/>
                <a:cs typeface="NikoshBAN" pitchFamily="2" charset="0"/>
              </a:rPr>
              <a:t> এর আভিধানিক অর্থ কী? </a:t>
            </a:r>
          </a:p>
          <a:p>
            <a:r>
              <a:rPr lang="bn-IN" sz="3200" dirty="0" smtClean="0">
                <a:latin typeface="NikoshBAN" pitchFamily="2" charset="0"/>
                <a:cs typeface="NikoshBAN" pitchFamily="2" charset="0"/>
              </a:rPr>
              <a:t>২। </a:t>
            </a:r>
            <a:r>
              <a:rPr lang="ar-SA" sz="3200" dirty="0" smtClean="0">
                <a:latin typeface="NikoshBAN" pitchFamily="2" charset="0"/>
                <a:cs typeface="NikoshBAN" pitchFamily="2" charset="0"/>
              </a:rPr>
              <a:t>مؤمن</a:t>
            </a:r>
            <a:r>
              <a:rPr lang="bn-IN" sz="3200" dirty="0" smtClean="0">
                <a:latin typeface="NikoshBAN" pitchFamily="2" charset="0"/>
                <a:cs typeface="NikoshBAN" pitchFamily="2" charset="0"/>
              </a:rPr>
              <a:t> বলতে কি বুঝ? </a:t>
            </a:r>
          </a:p>
          <a:p>
            <a:r>
              <a:rPr lang="bn-IN" sz="3200" dirty="0" smtClean="0">
                <a:latin typeface="NikoshBAN" pitchFamily="2" charset="0"/>
                <a:cs typeface="NikoshBAN" pitchFamily="2" charset="0"/>
              </a:rPr>
              <a:t>৩। </a:t>
            </a:r>
            <a:r>
              <a:rPr lang="ar-SA" sz="3200" dirty="0" smtClean="0">
                <a:latin typeface="NikoshBAN" pitchFamily="2" charset="0"/>
                <a:ea typeface="Times New Roman" pitchFamily="18" charset="0"/>
                <a:cs typeface="Arial" pitchFamily="34" charset="0"/>
              </a:rPr>
              <a:t>الإيمان</a:t>
            </a:r>
            <a:r>
              <a:rPr lang="bn-IN" sz="3200" dirty="0" smtClean="0">
                <a:latin typeface="NikoshBAN" pitchFamily="2" charset="0"/>
                <a:ea typeface="Times New Roman" pitchFamily="18" charset="0"/>
                <a:cs typeface="NikoshBAN" pitchFamily="2" charset="0"/>
              </a:rPr>
              <a:t> এর মূল বিষয় কয়টি? </a:t>
            </a:r>
            <a:endParaRPr lang="en-US" sz="3200" dirty="0">
              <a:latin typeface="NikoshBAN" pitchFamily="2" charset="0"/>
              <a:cs typeface="NikoshBAN" pitchFamily="2" charset="0"/>
            </a:endParaRPr>
          </a:p>
        </p:txBody>
      </p:sp>
      <p:sp>
        <p:nvSpPr>
          <p:cNvPr id="4" name="TextBox 3"/>
          <p:cNvSpPr txBox="1"/>
          <p:nvPr/>
        </p:nvSpPr>
        <p:spPr>
          <a:xfrm>
            <a:off x="3733800" y="533400"/>
            <a:ext cx="4572000" cy="707886"/>
          </a:xfrm>
          <a:prstGeom prst="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p:spPr>
        <p:txBody>
          <a:bodyPr wrap="square" rtlCol="0">
            <a:spAutoFit/>
          </a:bodyPr>
          <a:lstStyle/>
          <a:p>
            <a:pPr algn="ctr"/>
            <a:r>
              <a:rPr lang="bn-BD" sz="4000" b="1" dirty="0" smtClean="0">
                <a:solidFill>
                  <a:srgbClr val="1C0DDD"/>
                </a:solidFill>
                <a:latin typeface="NikoshBAN" pitchFamily="2" charset="0"/>
                <a:cs typeface="NikoshBAN" pitchFamily="2" charset="0"/>
              </a:rPr>
              <a:t>একক কাজ</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
        <p:nvSpPr>
          <p:cNvPr id="3" name="TextBox 2"/>
          <p:cNvSpPr txBox="1"/>
          <p:nvPr/>
        </p:nvSpPr>
        <p:spPr>
          <a:xfrm>
            <a:off x="3810000" y="609600"/>
            <a:ext cx="5029200" cy="707886"/>
          </a:xfrm>
          <a:prstGeom prst="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p:spPr>
        <p:txBody>
          <a:bodyPr wrap="square" rtlCol="0">
            <a:spAutoFit/>
          </a:bodyPr>
          <a:lstStyle/>
          <a:p>
            <a:pPr algn="ctr"/>
            <a:r>
              <a:rPr lang="bn-BD" sz="4000" b="1" dirty="0" smtClean="0">
                <a:solidFill>
                  <a:srgbClr val="1C0DDD"/>
                </a:solidFill>
                <a:latin typeface="NikoshBAN" pitchFamily="2" charset="0"/>
                <a:cs typeface="NikoshBAN" pitchFamily="2" charset="0"/>
              </a:rPr>
              <a:t>জোড়ায় কাজ</a:t>
            </a:r>
            <a:endParaRPr lang="en-US" sz="4000" dirty="0"/>
          </a:p>
        </p:txBody>
      </p:sp>
      <p:sp>
        <p:nvSpPr>
          <p:cNvPr id="4" name="TextBox 3"/>
          <p:cNvSpPr txBox="1"/>
          <p:nvPr/>
        </p:nvSpPr>
        <p:spPr>
          <a:xfrm>
            <a:off x="1524000" y="2362200"/>
            <a:ext cx="9601200" cy="1077218"/>
          </a:xfrm>
          <a:prstGeom prst="rect">
            <a:avLst/>
          </a:prstGeom>
          <a:noFill/>
        </p:spPr>
        <p:txBody>
          <a:bodyPr wrap="square" rtlCol="0">
            <a:spAutoFit/>
          </a:bodyPr>
          <a:lstStyle/>
          <a:p>
            <a:r>
              <a:rPr lang="bn-IN" sz="3200" dirty="0" smtClean="0">
                <a:latin typeface="NikoshBAN" pitchFamily="2" charset="0"/>
                <a:cs typeface="NikoshBAN" pitchFamily="2" charset="0"/>
              </a:rPr>
              <a:t>১। ইমানের অবস্থান সম্পর্কিত কুরআনের একটি আয়াত মুখস্থ লিখ।</a:t>
            </a:r>
          </a:p>
          <a:p>
            <a:r>
              <a:rPr lang="bn-IN" sz="3200" dirty="0" smtClean="0">
                <a:latin typeface="NikoshBAN" pitchFamily="2" charset="0"/>
                <a:cs typeface="NikoshBAN" pitchFamily="2" charset="0"/>
              </a:rPr>
              <a:t>২। হাদিসে জিবরাইলে (আ) সম্পর্কে কি জান?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
        <p:nvSpPr>
          <p:cNvPr id="3" name="TextBox 2"/>
          <p:cNvSpPr txBox="1"/>
          <p:nvPr/>
        </p:nvSpPr>
        <p:spPr>
          <a:xfrm>
            <a:off x="4038600" y="457200"/>
            <a:ext cx="4267200" cy="707886"/>
          </a:xfrm>
          <a:prstGeom prst="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p:spPr>
        <p:txBody>
          <a:bodyPr wrap="square" rtlCol="0">
            <a:spAutoFit/>
          </a:bodyPr>
          <a:lstStyle/>
          <a:p>
            <a:pPr algn="ctr"/>
            <a:r>
              <a:rPr lang="bn-IN" sz="4000" dirty="0" smtClean="0">
                <a:latin typeface="NikoshBAN" pitchFamily="2" charset="0"/>
                <a:cs typeface="NikoshBAN" pitchFamily="2" charset="0"/>
              </a:rPr>
              <a:t>দলীয় কাজ </a:t>
            </a:r>
            <a:endParaRPr lang="en-US" sz="4000" dirty="0">
              <a:latin typeface="NikoshBAN" pitchFamily="2" charset="0"/>
              <a:cs typeface="NikoshBAN" pitchFamily="2" charset="0"/>
            </a:endParaRPr>
          </a:p>
        </p:txBody>
      </p:sp>
      <p:sp>
        <p:nvSpPr>
          <p:cNvPr id="4" name="TextBox 3"/>
          <p:cNvSpPr txBox="1"/>
          <p:nvPr/>
        </p:nvSpPr>
        <p:spPr>
          <a:xfrm>
            <a:off x="1524000" y="1905000"/>
            <a:ext cx="9525000" cy="584775"/>
          </a:xfrm>
          <a:prstGeom prst="rect">
            <a:avLst/>
          </a:prstGeom>
          <a:noFill/>
        </p:spPr>
        <p:txBody>
          <a:bodyPr wrap="square" rtlCol="0">
            <a:spAutoFit/>
          </a:bodyPr>
          <a:lstStyle/>
          <a:p>
            <a:pPr>
              <a:buFont typeface="Wingdings" pitchFamily="2" charset="2"/>
              <a:buChar char="q"/>
            </a:pPr>
            <a:r>
              <a:rPr lang="bn-IN" sz="3200" dirty="0" smtClean="0">
                <a:latin typeface="NikoshBAN" pitchFamily="2" charset="0"/>
                <a:ea typeface="Times New Roman" pitchFamily="18" charset="0"/>
                <a:cs typeface="Arial" pitchFamily="34" charset="0"/>
              </a:rPr>
              <a:t>  </a:t>
            </a:r>
            <a:r>
              <a:rPr lang="ar-SA" sz="3200" dirty="0" smtClean="0">
                <a:latin typeface="NikoshBAN" pitchFamily="2" charset="0"/>
                <a:ea typeface="Times New Roman" pitchFamily="18" charset="0"/>
                <a:cs typeface="Arial" pitchFamily="34" charset="0"/>
              </a:rPr>
              <a:t>الإيمان</a:t>
            </a:r>
            <a:r>
              <a:rPr lang="bn-IN" sz="3200" dirty="0" smtClean="0">
                <a:latin typeface="NikoshBAN" pitchFamily="2" charset="0"/>
                <a:ea typeface="Times New Roman" pitchFamily="18" charset="0"/>
                <a:cs typeface="Arial" pitchFamily="34" charset="0"/>
              </a:rPr>
              <a:t> </a:t>
            </a:r>
            <a:r>
              <a:rPr lang="bn-IN" sz="3200" dirty="0" smtClean="0">
                <a:latin typeface="NikoshBAN" pitchFamily="2" charset="0"/>
                <a:ea typeface="Times New Roman" pitchFamily="18" charset="0"/>
                <a:cs typeface="NikoshBAN" pitchFamily="2" charset="0"/>
              </a:rPr>
              <a:t>এর বিষয় কয়টি ও কি কি? বিস্তারিত লেখ।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
        <p:nvSpPr>
          <p:cNvPr id="3" name="Flowchart: Punched Tape 2"/>
          <p:cNvSpPr/>
          <p:nvPr/>
        </p:nvSpPr>
        <p:spPr>
          <a:xfrm>
            <a:off x="4876800" y="609600"/>
            <a:ext cx="2590800" cy="914400"/>
          </a:xfrm>
          <a:prstGeom prst="flowChartPunchedTap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মূল্যায়ন</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514600" y="2362200"/>
            <a:ext cx="8382000" cy="1569660"/>
          </a:xfrm>
          <a:prstGeom prst="rect">
            <a:avLst/>
          </a:prstGeom>
          <a:noFill/>
        </p:spPr>
        <p:txBody>
          <a:bodyPr wrap="square" rtlCol="0">
            <a:spAutoFit/>
          </a:bodyPr>
          <a:lstStyle/>
          <a:p>
            <a:r>
              <a:rPr lang="bn-IN" sz="3200" dirty="0" smtClean="0">
                <a:latin typeface="NikoshBAN" pitchFamily="2" charset="0"/>
                <a:cs typeface="NikoshBAN" pitchFamily="2" charset="0"/>
              </a:rPr>
              <a:t>১। </a:t>
            </a:r>
            <a:r>
              <a:rPr lang="ar-SA" sz="3200" dirty="0" smtClean="0">
                <a:latin typeface="NikoshBAN" pitchFamily="2" charset="0"/>
                <a:ea typeface="Times New Roman" pitchFamily="18" charset="0"/>
                <a:cs typeface="Arial" pitchFamily="34" charset="0"/>
              </a:rPr>
              <a:t> الإيمان</a:t>
            </a:r>
            <a:r>
              <a:rPr lang="bn-IN" sz="3200" dirty="0" smtClean="0">
                <a:latin typeface="NikoshBAN" pitchFamily="2" charset="0"/>
                <a:ea typeface="Times New Roman" pitchFamily="18" charset="0"/>
                <a:cs typeface="NikoshBAN" pitchFamily="2" charset="0"/>
              </a:rPr>
              <a:t>শব্দটি কোন বাবের মসদার? </a:t>
            </a:r>
          </a:p>
          <a:p>
            <a:r>
              <a:rPr lang="bn-IN" sz="3200" dirty="0" smtClean="0">
                <a:latin typeface="NikoshBAN" pitchFamily="2" charset="0"/>
                <a:cs typeface="NikoshBAN" pitchFamily="2" charset="0"/>
              </a:rPr>
              <a:t>২। </a:t>
            </a:r>
            <a:r>
              <a:rPr lang="ar-SA" sz="3200" dirty="0" smtClean="0">
                <a:latin typeface="NikoshBAN" pitchFamily="2" charset="0"/>
                <a:ea typeface="Times New Roman" pitchFamily="18" charset="0"/>
                <a:cs typeface="Arial" pitchFamily="34" charset="0"/>
              </a:rPr>
              <a:t>الإيمان</a:t>
            </a:r>
            <a:r>
              <a:rPr lang="bn-IN" sz="3200" dirty="0" smtClean="0">
                <a:latin typeface="NikoshBAN" pitchFamily="2" charset="0"/>
                <a:ea typeface="Times New Roman" pitchFamily="18" charset="0"/>
                <a:cs typeface="NikoshBAN" pitchFamily="2" charset="0"/>
              </a:rPr>
              <a:t> এর আভিধানিক অর্থ কী?</a:t>
            </a:r>
          </a:p>
          <a:p>
            <a:r>
              <a:rPr lang="bn-IN" sz="3200" dirty="0" smtClean="0">
                <a:latin typeface="NikoshBAN" pitchFamily="2" charset="0"/>
                <a:cs typeface="NikoshBAN" pitchFamily="2" charset="0"/>
              </a:rPr>
              <a:t>৩। </a:t>
            </a:r>
            <a:r>
              <a:rPr lang="ar-SA" sz="3200" dirty="0" smtClean="0">
                <a:latin typeface="NikoshBAN" pitchFamily="2" charset="0"/>
                <a:ea typeface="Times New Roman" pitchFamily="18" charset="0"/>
                <a:cs typeface="Arial" pitchFamily="34" charset="0"/>
              </a:rPr>
              <a:t>الإيمان</a:t>
            </a:r>
            <a:r>
              <a:rPr lang="bn-IN" sz="3200" dirty="0" smtClean="0">
                <a:latin typeface="NikoshBAN" pitchFamily="2" charset="0"/>
                <a:ea typeface="Times New Roman" pitchFamily="18" charset="0"/>
                <a:cs typeface="NikoshBAN" pitchFamily="2" charset="0"/>
              </a:rPr>
              <a:t> এর কেন্দ্রস্থল কোথায়? </a:t>
            </a:r>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slide(fromBottom)">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slide(fromBottom)">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p:cNvSpPr/>
          <p:nvPr/>
        </p:nvSpPr>
        <p:spPr>
          <a:xfrm flipH="1">
            <a:off x="4267200" y="533400"/>
            <a:ext cx="4050113" cy="583880"/>
          </a:xfrm>
          <a:prstGeom prst="homePlate">
            <a:avLst>
              <a:gd name="adj" fmla="val 978"/>
            </a:avLst>
          </a:prstGeom>
          <a:no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bn-IN"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ড়ি</a:t>
            </a:r>
            <a:r>
              <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a:t>
            </a:r>
            <a:r>
              <a:rPr lang="en-US" sz="4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endPar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0" y="1361916"/>
            <a:ext cx="6705600" cy="2874551"/>
          </a:xfrm>
          <a:prstGeom prst="ellipse">
            <a:avLst/>
          </a:prstGeom>
          <a:ln>
            <a:noFill/>
          </a:ln>
          <a:effectLst>
            <a:softEdge rad="112500"/>
          </a:effectLst>
        </p:spPr>
      </p:pic>
      <p:grpSp>
        <p:nvGrpSpPr>
          <p:cNvPr id="2" name="Group 34"/>
          <p:cNvGrpSpPr/>
          <p:nvPr/>
        </p:nvGrpSpPr>
        <p:grpSpPr>
          <a:xfrm>
            <a:off x="1774506" y="1295400"/>
            <a:ext cx="8969694" cy="296865"/>
            <a:chOff x="-1625354" y="5771382"/>
            <a:chExt cx="8329084" cy="236560"/>
          </a:xfrm>
          <a:gradFill flip="none" rotWithShape="1">
            <a:gsLst>
              <a:gs pos="3000">
                <a:srgbClr val="FFC000"/>
              </a:gs>
              <a:gs pos="33000">
                <a:srgbClr val="B17852"/>
              </a:gs>
              <a:gs pos="83000">
                <a:schemeClr val="accent1">
                  <a:lumMod val="45000"/>
                  <a:lumOff val="55000"/>
                </a:schemeClr>
              </a:gs>
              <a:gs pos="100000">
                <a:schemeClr val="accent1">
                  <a:lumMod val="30000"/>
                  <a:lumOff val="70000"/>
                </a:schemeClr>
              </a:gs>
            </a:gsLst>
            <a:lin ang="0" scaled="1"/>
            <a:tileRect/>
          </a:gradFill>
        </p:grpSpPr>
        <p:grpSp>
          <p:nvGrpSpPr>
            <p:cNvPr id="3" name="Group 47"/>
            <p:cNvGrpSpPr/>
            <p:nvPr/>
          </p:nvGrpSpPr>
          <p:grpSpPr>
            <a:xfrm>
              <a:off x="-1625354" y="5771382"/>
              <a:ext cx="6114956" cy="236560"/>
              <a:chOff x="-1625354" y="5771382"/>
              <a:chExt cx="6114956" cy="236560"/>
            </a:xfrm>
            <a:grpFill/>
          </p:grpSpPr>
          <p:sp>
            <p:nvSpPr>
              <p:cNvPr id="29" name="Flowchart: Predefined Process 28"/>
              <p:cNvSpPr/>
              <p:nvPr/>
            </p:nvSpPr>
            <p:spPr>
              <a:xfrm>
                <a:off x="-1625354" y="5771382"/>
                <a:ext cx="3914477" cy="236560"/>
              </a:xfrm>
              <a:prstGeom prst="flowChartPredefinedProcess">
                <a:avLst/>
              </a:prstGeom>
              <a:gradFill>
                <a:gsLst>
                  <a:gs pos="45000">
                    <a:srgbClr val="FFC000"/>
                  </a:gs>
                  <a:gs pos="60000">
                    <a:srgbClr val="B17852"/>
                  </a:gs>
                  <a:gs pos="6000">
                    <a:schemeClr val="accent1">
                      <a:lumMod val="45000"/>
                      <a:lumOff val="55000"/>
                    </a:schemeClr>
                  </a:gs>
                  <a:gs pos="100000">
                    <a:schemeClr val="accent1">
                      <a:lumMod val="30000"/>
                      <a:lumOff val="7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Predefined Process 29"/>
              <p:cNvSpPr/>
              <p:nvPr/>
            </p:nvSpPr>
            <p:spPr>
              <a:xfrm>
                <a:off x="2386482" y="5779342"/>
                <a:ext cx="2103120" cy="228600"/>
              </a:xfrm>
              <a:prstGeom prst="flowChartPredefinedProcess">
                <a:avLst/>
              </a:prstGeom>
              <a:gradFill>
                <a:gsLst>
                  <a:gs pos="45000">
                    <a:srgbClr val="92D050"/>
                  </a:gs>
                  <a:gs pos="60000">
                    <a:srgbClr val="B17852"/>
                  </a:gs>
                  <a:gs pos="6000">
                    <a:schemeClr val="accent1">
                      <a:lumMod val="45000"/>
                      <a:lumOff val="55000"/>
                    </a:schemeClr>
                  </a:gs>
                  <a:gs pos="100000">
                    <a:schemeClr val="accent1">
                      <a:lumMod val="30000"/>
                      <a:lumOff val="7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Predefined Process 27"/>
            <p:cNvSpPr/>
            <p:nvPr/>
          </p:nvSpPr>
          <p:spPr>
            <a:xfrm>
              <a:off x="4600610" y="5773654"/>
              <a:ext cx="2103120" cy="228600"/>
            </a:xfrm>
            <a:prstGeom prst="flowChartPredefinedProcess">
              <a:avLst/>
            </a:prstGeom>
            <a:gradFill>
              <a:gsLst>
                <a:gs pos="45000">
                  <a:srgbClr val="FFC000"/>
                </a:gs>
                <a:gs pos="60000">
                  <a:srgbClr val="B17852"/>
                </a:gs>
                <a:gs pos="6000">
                  <a:schemeClr val="accent1">
                    <a:lumMod val="45000"/>
                    <a:lumOff val="55000"/>
                  </a:schemeClr>
                </a:gs>
                <a:gs pos="100000">
                  <a:schemeClr val="accent1">
                    <a:lumMod val="30000"/>
                    <a:lumOff val="7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Pentagon 36"/>
          <p:cNvSpPr/>
          <p:nvPr/>
        </p:nvSpPr>
        <p:spPr>
          <a:xfrm flipH="1">
            <a:off x="2057400" y="3733800"/>
            <a:ext cx="9092565" cy="2556366"/>
          </a:xfrm>
          <a:prstGeom prst="homePlate">
            <a:avLst>
              <a:gd name="adj" fmla="val 0"/>
            </a:avLst>
          </a:prstGeom>
          <a:no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Wingdings" pitchFamily="2" charset="2"/>
              <a:buChar char="q"/>
            </a:pPr>
            <a:r>
              <a:rPr lang="bn-IN" sz="4400" dirty="0" smtClean="0">
                <a:solidFill>
                  <a:srgbClr val="002060"/>
                </a:solidFill>
                <a:latin typeface="NikoshBAN" pitchFamily="2" charset="0"/>
                <a:cs typeface="NikoshBAN" pitchFamily="2" charset="0"/>
              </a:rPr>
              <a:t> </a:t>
            </a:r>
            <a:r>
              <a:rPr lang="ar-SA" sz="4400" dirty="0" smtClean="0">
                <a:solidFill>
                  <a:srgbClr val="002060"/>
                </a:solidFill>
                <a:latin typeface="NikoshBAN" pitchFamily="2" charset="0"/>
                <a:ea typeface="Times New Roman" pitchFamily="18" charset="0"/>
                <a:cs typeface="Arial" pitchFamily="34" charset="0"/>
              </a:rPr>
              <a:t>الإيمان</a:t>
            </a:r>
            <a:r>
              <a:rPr lang="bn-IN" sz="4400" dirty="0" smtClean="0">
                <a:solidFill>
                  <a:srgbClr val="002060"/>
                </a:solidFill>
                <a:latin typeface="NikoshBAN" pitchFamily="2" charset="0"/>
                <a:cs typeface="NikoshBAN" pitchFamily="2" charset="0"/>
              </a:rPr>
              <a:t> এরআভিধানিক ও পারিভাষিক অর্থ কী? এর বিষয়সমূহ বর্ণনা কর। </a:t>
            </a:r>
            <a:endParaRPr lang="en-US" sz="4400" dirty="0">
              <a:solidFill>
                <a:srgbClr val="002060"/>
              </a:solidFill>
              <a:latin typeface="NikoshBAN" pitchFamily="2" charset="0"/>
              <a:cs typeface="NikoshBAN" pitchFamily="2" charset="0"/>
            </a:endParaRPr>
          </a:p>
        </p:txBody>
      </p:sp>
      <p:pic>
        <p:nvPicPr>
          <p:cNvPr id="5" name="Picture 4" descr="flowerruler.gif"/>
          <p:cNvPicPr>
            <a:picLocks noChangeAspect="1"/>
          </p:cNvPicPr>
          <p:nvPr/>
        </p:nvPicPr>
        <p:blipFill>
          <a:blip r:embed="rId3"/>
          <a:stretch>
            <a:fillRect/>
          </a:stretch>
        </p:blipFill>
        <p:spPr>
          <a:xfrm>
            <a:off x="1713292" y="6373989"/>
            <a:ext cx="4906397" cy="484021"/>
          </a:xfrm>
          <a:prstGeom prst="rect">
            <a:avLst/>
          </a:prstGeom>
        </p:spPr>
      </p:pic>
      <p:pic>
        <p:nvPicPr>
          <p:cNvPr id="6" name="Picture 5" descr="flowerruler.gif"/>
          <p:cNvPicPr>
            <a:picLocks noChangeAspect="1"/>
          </p:cNvPicPr>
          <p:nvPr/>
        </p:nvPicPr>
        <p:blipFill>
          <a:blip r:embed="rId3"/>
          <a:stretch>
            <a:fillRect/>
          </a:stretch>
        </p:blipFill>
        <p:spPr>
          <a:xfrm>
            <a:off x="5792161" y="6287336"/>
            <a:ext cx="4906397" cy="484021"/>
          </a:xfrm>
          <a:prstGeom prst="rect">
            <a:avLst/>
          </a:prstGeom>
        </p:spPr>
      </p:pic>
      <p:sp>
        <p:nvSpPr>
          <p:cNvPr id="12" name="Date Placeholder 11"/>
          <p:cNvSpPr>
            <a:spLocks noGrp="1"/>
          </p:cNvSpPr>
          <p:nvPr>
            <p:ph type="dt" sz="half" idx="10"/>
          </p:nvPr>
        </p:nvSpPr>
        <p:spPr/>
        <p:txBody>
          <a:bodyPr/>
          <a:lstStyle/>
          <a:p>
            <a:fld id="{4A740635-F8AF-4A63-9203-C2B24A78DD8F}" type="datetime1">
              <a:rPr lang="en-US" smtClean="0"/>
              <a:pPr/>
              <a:t>24-Jan-21</a:t>
            </a:fld>
            <a:endParaRPr lang="en-US"/>
          </a:p>
        </p:txBody>
      </p:sp>
      <p:sp>
        <p:nvSpPr>
          <p:cNvPr id="13" name="Slide Number Placeholder 12"/>
          <p:cNvSpPr>
            <a:spLocks noGrp="1"/>
          </p:cNvSpPr>
          <p:nvPr>
            <p:ph type="sldNum" sz="quarter" idx="12"/>
          </p:nvPr>
        </p:nvSpPr>
        <p:spPr/>
        <p:txBody>
          <a:bodyPr/>
          <a:lstStyle/>
          <a:p>
            <a:fld id="{B6F15528-21DE-4FAA-801E-634DDDAF4B2B}" type="slidenum">
              <a:rPr lang="en-US" smtClean="0"/>
              <a:pPr/>
              <a:t>16</a:t>
            </a:fld>
            <a:endParaRPr lang="en-US"/>
          </a:p>
        </p:txBody>
      </p:sp>
      <p:sp>
        <p:nvSpPr>
          <p:cNvPr id="16" name="Frame 15"/>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ppt_w</p:attrName>
                                        </p:attrNameLst>
                                      </p:cBhvr>
                                      <p:tavLst>
                                        <p:tav tm="0">
                                          <p:val>
                                            <p:fltVal val="0"/>
                                          </p:val>
                                        </p:tav>
                                        <p:tav tm="100000">
                                          <p:val>
                                            <p:strVal val="#ppt_w"/>
                                          </p:val>
                                        </p:tav>
                                      </p:tavLst>
                                    </p:anim>
                                    <p:anim calcmode="lin" valueType="num">
                                      <p:cBhvr>
                                        <p:cTn id="20" dur="1000" fill="hold"/>
                                        <p:tgtEl>
                                          <p:spTgt spid="37"/>
                                        </p:tgtEl>
                                        <p:attrNameLst>
                                          <p:attrName>ppt_h</p:attrName>
                                        </p:attrNameLst>
                                      </p:cBhvr>
                                      <p:tavLst>
                                        <p:tav tm="0">
                                          <p:val>
                                            <p:fltVal val="0"/>
                                          </p:val>
                                        </p:tav>
                                        <p:tav tm="100000">
                                          <p:val>
                                            <p:strVal val="#ppt_h"/>
                                          </p:val>
                                        </p:tav>
                                      </p:tavLst>
                                    </p:anim>
                                    <p:animEffect transition="in" filter="fade">
                                      <p:cBhvr>
                                        <p:cTn id="2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0270" y="2150747"/>
            <a:ext cx="8126730" cy="3585597"/>
          </a:xfrm>
          <a:prstGeom prst="rect">
            <a:avLst/>
          </a:prstGeom>
          <a:noFill/>
          <a:effectLst>
            <a:glow rad="228600">
              <a:schemeClr val="accent2">
                <a:satMod val="175000"/>
                <a:alpha val="40000"/>
              </a:schemeClr>
            </a:glow>
          </a:effectLst>
        </p:spPr>
        <p:txBody>
          <a:bodyPr>
            <a:spAutoFit/>
          </a:bodyPr>
          <a:lstStyle/>
          <a:p>
            <a:pPr algn="ctr">
              <a:defRPr/>
            </a:pPr>
            <a:r>
              <a:rPr lang="bn-BD" sz="199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rPr>
              <a:t>ধন্যবাদ</a:t>
            </a:r>
            <a:endParaRPr lang="en-US"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endParaRPr>
          </a:p>
          <a:p>
            <a:pPr algn="ctr">
              <a:defRPr/>
            </a:pPr>
            <a:endParaRPr lang="en-US" sz="2400" b="1" dirty="0">
              <a:ln/>
              <a:blipFill>
                <a:blip r:embed="rId2"/>
                <a:tile tx="0" ty="0" sx="100000" sy="100000" flip="none" algn="tl"/>
              </a:blipFill>
              <a:effectLst>
                <a:outerShdw blurRad="38100" dist="38100" dir="2700000" algn="tl">
                  <a:srgbClr val="000000">
                    <a:alpha val="43137"/>
                  </a:srgbClr>
                </a:outerShdw>
              </a:effectLst>
            </a:endParaRPr>
          </a:p>
        </p:txBody>
      </p:sp>
      <p:sp>
        <p:nvSpPr>
          <p:cNvPr id="3" name="TextBox 2"/>
          <p:cNvSpPr txBox="1"/>
          <p:nvPr/>
        </p:nvSpPr>
        <p:spPr>
          <a:xfrm>
            <a:off x="3927073" y="1066810"/>
            <a:ext cx="4137303" cy="1015663"/>
          </a:xfrm>
          <a:prstGeom prst="rect">
            <a:avLst/>
          </a:prstGeom>
          <a:noFill/>
          <a:ln>
            <a:solidFill>
              <a:schemeClr val="accent3">
                <a:lumMod val="75000"/>
              </a:schemeClr>
            </a:solidFill>
          </a:ln>
        </p:spPr>
        <p:txBody>
          <a:bodyPr>
            <a:spAutoFit/>
            <a:scene3d>
              <a:camera prst="orthographicFront"/>
              <a:lightRig rig="threePt" dir="t"/>
            </a:scene3d>
            <a:sp3d extrusionH="57150">
              <a:bevelT w="57150" h="38100" prst="artDeco"/>
            </a:sp3d>
          </a:bodyPr>
          <a:lstStyle/>
          <a:p>
            <a:pPr algn="ctr">
              <a:defRPr/>
            </a:pPr>
            <a:r>
              <a:rPr lang="bn-BD"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rPr>
              <a:t>সবাইকে</a:t>
            </a:r>
            <a:endParaRPr lang="en-US"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endParaRPr>
          </a:p>
        </p:txBody>
      </p:sp>
      <p:pic>
        <p:nvPicPr>
          <p:cNvPr id="18436" name="Picture 2" descr="C:\Users\mr\Desktop\maria\Clipart_Rose_PNG_Picture.png"/>
          <p:cNvPicPr>
            <a:picLocks noChangeAspect="1" noChangeArrowheads="1"/>
          </p:cNvPicPr>
          <p:nvPr/>
        </p:nvPicPr>
        <p:blipFill>
          <a:blip r:embed="rId4"/>
          <a:srcRect/>
          <a:stretch>
            <a:fillRect/>
          </a:stretch>
        </p:blipFill>
        <p:spPr bwMode="auto">
          <a:xfrm>
            <a:off x="8578934" y="1509713"/>
            <a:ext cx="1907381" cy="3105150"/>
          </a:xfrm>
          <a:prstGeom prst="rect">
            <a:avLst/>
          </a:prstGeom>
          <a:noFill/>
          <a:ln w="9525">
            <a:noFill/>
            <a:miter lim="800000"/>
            <a:headEnd/>
            <a:tailEnd/>
          </a:ln>
        </p:spPr>
      </p:pic>
      <p:pic>
        <p:nvPicPr>
          <p:cNvPr id="18437" name="Picture 2" descr="C:\Users\mr\Desktop\maria\Clipart_Rose_PNG_Picture.png"/>
          <p:cNvPicPr>
            <a:picLocks noChangeAspect="1" noChangeArrowheads="1"/>
          </p:cNvPicPr>
          <p:nvPr/>
        </p:nvPicPr>
        <p:blipFill>
          <a:blip r:embed="rId4"/>
          <a:srcRect/>
          <a:stretch>
            <a:fillRect/>
          </a:stretch>
        </p:blipFill>
        <p:spPr bwMode="auto">
          <a:xfrm>
            <a:off x="1630920" y="1509713"/>
            <a:ext cx="1905237" cy="3105150"/>
          </a:xfrm>
          <a:prstGeom prst="rect">
            <a:avLst/>
          </a:prstGeom>
          <a:noFill/>
          <a:ln w="9525">
            <a:noFill/>
            <a:miter lim="800000"/>
            <a:headEnd/>
            <a:tailEnd/>
          </a:ln>
        </p:spPr>
      </p:pic>
      <p:pic>
        <p:nvPicPr>
          <p:cNvPr id="7" name="Picture 2" descr="C:\Users\User\Desktop\Nazma\jib o jor\1.jpg"/>
          <p:cNvPicPr>
            <a:picLocks noChangeAspect="1" noChangeArrowheads="1"/>
          </p:cNvPicPr>
          <p:nvPr/>
        </p:nvPicPr>
        <p:blipFill>
          <a:blip r:embed="rId5"/>
          <a:srcRect l="21802" r="44366" b="22829"/>
          <a:stretch>
            <a:fillRect/>
          </a:stretch>
        </p:blipFill>
        <p:spPr bwMode="auto">
          <a:xfrm>
            <a:off x="302182" y="0"/>
            <a:ext cx="5972888" cy="6553200"/>
          </a:xfrm>
          <a:prstGeom prst="rect">
            <a:avLst/>
          </a:prstGeom>
          <a:noFill/>
          <a:ln w="9525">
            <a:noFill/>
            <a:miter lim="800000"/>
            <a:headEnd/>
            <a:tailEnd/>
          </a:ln>
        </p:spPr>
      </p:pic>
      <p:pic>
        <p:nvPicPr>
          <p:cNvPr id="8" name="Picture 2" descr="C:\Users\User\Desktop\Nazma\jib o jor\1.jpg"/>
          <p:cNvPicPr>
            <a:picLocks noChangeAspect="1" noChangeArrowheads="1"/>
          </p:cNvPicPr>
          <p:nvPr/>
        </p:nvPicPr>
        <p:blipFill>
          <a:blip r:embed="rId5"/>
          <a:srcRect l="55360" t="278" r="11833" b="22829"/>
          <a:stretch>
            <a:fillRect/>
          </a:stretch>
        </p:blipFill>
        <p:spPr bwMode="auto">
          <a:xfrm>
            <a:off x="6268646" y="0"/>
            <a:ext cx="5882877" cy="6553200"/>
          </a:xfrm>
          <a:prstGeom prst="rect">
            <a:avLst/>
          </a:prstGeom>
          <a:noFill/>
          <a:ln w="9525">
            <a:noFill/>
            <a:miter lim="800000"/>
            <a:headEnd/>
            <a:tailEnd/>
          </a:ln>
        </p:spPr>
      </p:pic>
      <p:sp>
        <p:nvSpPr>
          <p:cNvPr id="9" name="Frame 8"/>
          <p:cNvSpPr/>
          <p:nvPr/>
        </p:nvSpPr>
        <p:spPr>
          <a:xfrm>
            <a:off x="0" y="0"/>
            <a:ext cx="12344400" cy="6858000"/>
          </a:xfrm>
          <a:prstGeom prst="frame">
            <a:avLst>
              <a:gd name="adj1" fmla="val 4291"/>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par>
                          <p:cTn id="9" fill="hold">
                            <p:stCondLst>
                              <p:cond delay="2000"/>
                            </p:stCondLst>
                            <p:childTnLst>
                              <p:par>
                                <p:cTn id="10" presetID="34" presetClass="emph" presetSubtype="0" fill="hold" grpId="0" nodeType="afterEffect">
                                  <p:stCondLst>
                                    <p:cond delay="0"/>
                                  </p:stCondLst>
                                  <p:iterate type="lt">
                                    <p:tmPct val="10000"/>
                                  </p:iterate>
                                  <p:childTnLst>
                                    <p:animMotion origin="layout" path="M -2.77778E-6 4.81481E-6 L -2.77778E-6 -0.07223 " pathEditMode="relative" rAng="0" ptsTypes="AA">
                                      <p:cBhvr>
                                        <p:cTn id="11" dur="500" accel="50000" decel="50000" autoRev="1" fill="hold">
                                          <p:stCondLst>
                                            <p:cond delay="0"/>
                                          </p:stCondLst>
                                        </p:cTn>
                                        <p:tgtEl>
                                          <p:spTgt spid="2"/>
                                        </p:tgtEl>
                                        <p:attrNameLst>
                                          <p:attrName>ppt_x</p:attrName>
                                          <p:attrName>ppt_y</p:attrName>
                                        </p:attrNameLst>
                                      </p:cBhvr>
                                      <p:rCtr x="0" y="-3611"/>
                                    </p:animMotion>
                                    <p:animRot by="1500000">
                                      <p:cBhvr>
                                        <p:cTn id="12" dur="250" fill="hold">
                                          <p:stCondLst>
                                            <p:cond delay="0"/>
                                          </p:stCondLst>
                                        </p:cTn>
                                        <p:tgtEl>
                                          <p:spTgt spid="2"/>
                                        </p:tgtEl>
                                        <p:attrNameLst>
                                          <p:attrName>r</p:attrName>
                                        </p:attrNameLst>
                                      </p:cBhvr>
                                    </p:animRot>
                                    <p:animRot by="-1500000">
                                      <p:cBhvr>
                                        <p:cTn id="13" dur="250" fill="hold">
                                          <p:stCondLst>
                                            <p:cond delay="250"/>
                                          </p:stCondLst>
                                        </p:cTn>
                                        <p:tgtEl>
                                          <p:spTgt spid="2"/>
                                        </p:tgtEl>
                                        <p:attrNameLst>
                                          <p:attrName>r</p:attrName>
                                        </p:attrNameLst>
                                      </p:cBhvr>
                                    </p:animRot>
                                    <p:animRot by="-1500000">
                                      <p:cBhvr>
                                        <p:cTn id="14" dur="250" fill="hold">
                                          <p:stCondLst>
                                            <p:cond delay="500"/>
                                          </p:stCondLst>
                                        </p:cTn>
                                        <p:tgtEl>
                                          <p:spTgt spid="2"/>
                                        </p:tgtEl>
                                        <p:attrNameLst>
                                          <p:attrName>r</p:attrName>
                                        </p:attrNameLst>
                                      </p:cBhvr>
                                    </p:animRot>
                                    <p:animRot by="1500000">
                                      <p:cBhvr>
                                        <p:cTn id="15" dur="250" fill="hold">
                                          <p:stCondLst>
                                            <p:cond delay="75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0" fill="hold"/>
                                        <p:tgtEl>
                                          <p:spTgt spid="7"/>
                                        </p:tgtEl>
                                        <p:attrNameLst>
                                          <p:attrName>ppt_x</p:attrName>
                                        </p:attrNameLst>
                                      </p:cBhvr>
                                      <p:tavLst>
                                        <p:tav tm="0">
                                          <p:val>
                                            <p:strVal val="0-#ppt_w/2"/>
                                          </p:val>
                                        </p:tav>
                                        <p:tav tm="100000">
                                          <p:val>
                                            <p:strVal val="#ppt_x"/>
                                          </p:val>
                                        </p:tav>
                                      </p:tavLst>
                                    </p:anim>
                                    <p:anim calcmode="lin" valueType="num">
                                      <p:cBhvr additive="base">
                                        <p:cTn id="21" dur="50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1+#ppt_w/2"/>
                                          </p:val>
                                        </p:tav>
                                        <p:tav tm="100000">
                                          <p:val>
                                            <p:strVal val="#ppt_x"/>
                                          </p:val>
                                        </p:tav>
                                      </p:tavLst>
                                    </p:anim>
                                    <p:anim calcmode="lin" valueType="num">
                                      <p:cBhvr additive="base">
                                        <p:cTn id="25"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49587" y="2514600"/>
            <a:ext cx="6775336" cy="3108325"/>
          </a:xfrm>
          <a:prstGeom prst="rect">
            <a:avLst/>
          </a:prstGeom>
          <a:noFill/>
          <a:ln w="9525">
            <a:noFill/>
            <a:miter lim="800000"/>
            <a:headEnd/>
            <a:tailEnd/>
          </a:ln>
        </p:spPr>
        <p:txBody>
          <a:bodyPr>
            <a:spAutoFit/>
          </a:bodyPr>
          <a:lstStyle/>
          <a:p>
            <a:pPr algn="ctr"/>
            <a:r>
              <a:rPr lang="bn-IN" sz="4000" b="1" dirty="0">
                <a:solidFill>
                  <a:srgbClr val="0070C0"/>
                </a:solidFill>
                <a:latin typeface="NikoshBAN" pitchFamily="2" charset="0"/>
                <a:cs typeface="NikoshBAN" pitchFamily="2" charset="0"/>
              </a:rPr>
              <a:t>মোঃ শফিকুল ইসলাম</a:t>
            </a:r>
            <a:r>
              <a:rPr lang="en-US" sz="4000" b="1" dirty="0">
                <a:solidFill>
                  <a:srgbClr val="0070C0"/>
                </a:solidFill>
                <a:latin typeface="NikoshBAN" pitchFamily="2" charset="0"/>
                <a:cs typeface="NikoshBAN" pitchFamily="2" charset="0"/>
              </a:rPr>
              <a:t> </a:t>
            </a:r>
            <a:r>
              <a:rPr lang="bn-IN" sz="4000" b="1" dirty="0">
                <a:solidFill>
                  <a:srgbClr val="0070C0"/>
                </a:solidFill>
                <a:latin typeface="NikoshBAN" pitchFamily="2" charset="0"/>
                <a:cs typeface="NikoshBAN" pitchFamily="2" charset="0"/>
              </a:rPr>
              <a:t>ভূইয়া </a:t>
            </a:r>
            <a:endParaRPr lang="bn-BD" sz="4000" b="1" dirty="0">
              <a:solidFill>
                <a:srgbClr val="0070C0"/>
              </a:solidFill>
              <a:latin typeface="NikoshBAN" pitchFamily="2" charset="0"/>
              <a:cs typeface="NikoshBAN" pitchFamily="2" charset="0"/>
            </a:endParaRPr>
          </a:p>
          <a:p>
            <a:pPr algn="ctr"/>
            <a:r>
              <a:rPr lang="bn-BD" sz="3200" b="1" dirty="0">
                <a:solidFill>
                  <a:srgbClr val="00B050"/>
                </a:solidFill>
                <a:latin typeface="NikoshBAN" pitchFamily="2" charset="0"/>
                <a:cs typeface="NikoshBAN" pitchFamily="2" charset="0"/>
              </a:rPr>
              <a:t>সহকারি </a:t>
            </a:r>
            <a:r>
              <a:rPr lang="bn-IN" sz="3200" b="1" dirty="0">
                <a:solidFill>
                  <a:srgbClr val="00B050"/>
                </a:solidFill>
                <a:latin typeface="NikoshBAN" pitchFamily="2" charset="0"/>
                <a:cs typeface="NikoshBAN" pitchFamily="2" charset="0"/>
              </a:rPr>
              <a:t>সুপার </a:t>
            </a:r>
          </a:p>
          <a:p>
            <a:pPr algn="ctr"/>
            <a:r>
              <a:rPr lang="bn-IN" sz="3200" dirty="0">
                <a:latin typeface="NikoshBAN" pitchFamily="2" charset="0"/>
                <a:cs typeface="NikoshBAN" pitchFamily="2" charset="0"/>
              </a:rPr>
              <a:t>উমেদনগর শাহপরান দারুচ্ছুন্নাৎ </a:t>
            </a:r>
            <a:r>
              <a:rPr lang="en-US" sz="3200" dirty="0">
                <a:latin typeface="NikoshBAN" pitchFamily="2" charset="0"/>
                <a:cs typeface="NikoshBAN" pitchFamily="2" charset="0"/>
              </a:rPr>
              <a:t> </a:t>
            </a:r>
            <a:r>
              <a:rPr lang="bn-IN" sz="3200" dirty="0">
                <a:latin typeface="NikoshBAN" pitchFamily="2" charset="0"/>
                <a:cs typeface="NikoshBAN" pitchFamily="2" charset="0"/>
              </a:rPr>
              <a:t>দাখিল মাদরাসা</a:t>
            </a:r>
            <a:r>
              <a:rPr lang="bn-BD" sz="3200" dirty="0">
                <a:latin typeface="NikoshBAN" pitchFamily="2" charset="0"/>
                <a:cs typeface="NikoshBAN" pitchFamily="2" charset="0"/>
              </a:rPr>
              <a:t>,</a:t>
            </a:r>
            <a:r>
              <a:rPr lang="en-US" sz="3200" dirty="0">
                <a:latin typeface="NikoshBAN" pitchFamily="2" charset="0"/>
                <a:cs typeface="NikoshBAN" pitchFamily="2" charset="0"/>
              </a:rPr>
              <a:t> </a:t>
            </a:r>
            <a:r>
              <a:rPr lang="bn-IN" sz="3200" dirty="0">
                <a:latin typeface="NikoshBAN" pitchFamily="2" charset="0"/>
                <a:cs typeface="NikoshBAN" pitchFamily="2" charset="0"/>
              </a:rPr>
              <a:t>হবিগঞ্জ সদর, হবিগঞ্জ</a:t>
            </a:r>
            <a:r>
              <a:rPr lang="en-US" sz="3200" dirty="0">
                <a:latin typeface="NikoshBAN" pitchFamily="2" charset="0"/>
                <a:cs typeface="NikoshBAN" pitchFamily="2" charset="0"/>
              </a:rPr>
              <a:t>।</a:t>
            </a:r>
            <a:r>
              <a:rPr lang="bn-IN" sz="3200" dirty="0">
                <a:latin typeface="NikoshBAN" pitchFamily="2" charset="0"/>
                <a:cs typeface="NikoshBAN" pitchFamily="2" charset="0"/>
              </a:rPr>
              <a:t> </a:t>
            </a:r>
            <a:r>
              <a:rPr lang="en-US" sz="3200" dirty="0">
                <a:latin typeface="NikoshBAN" pitchFamily="2" charset="0"/>
                <a:cs typeface="NikoshBAN" pitchFamily="2" charset="0"/>
              </a:rPr>
              <a:t> </a:t>
            </a:r>
            <a:endParaRPr lang="bn-BD" sz="3200" dirty="0">
              <a:latin typeface="NikoshBAN" pitchFamily="2" charset="0"/>
              <a:cs typeface="NikoshBAN" pitchFamily="2" charset="0"/>
            </a:endParaRPr>
          </a:p>
          <a:p>
            <a:pPr algn="ctr"/>
            <a:r>
              <a:rPr lang="en-US" sz="2000" dirty="0">
                <a:solidFill>
                  <a:srgbClr val="7030A0"/>
                </a:solidFill>
                <a:latin typeface="NikoshBAN" pitchFamily="2" charset="0"/>
                <a:cs typeface="NikoshBAN" pitchFamily="2" charset="0"/>
              </a:rPr>
              <a:t>E-mail- </a:t>
            </a:r>
            <a:r>
              <a:rPr lang="bn-IN" sz="2000" dirty="0">
                <a:solidFill>
                  <a:srgbClr val="7030A0"/>
                </a:solidFill>
                <a:latin typeface="NikoshBAN" pitchFamily="2" charset="0"/>
                <a:cs typeface="NikoshBAN" pitchFamily="2" charset="0"/>
              </a:rPr>
              <a:t> </a:t>
            </a:r>
            <a:r>
              <a:rPr lang="en-US" sz="2000" dirty="0">
                <a:solidFill>
                  <a:srgbClr val="7030A0"/>
                </a:solidFill>
              </a:rPr>
              <a:t>shafiqbhuyan78@gmail.com</a:t>
            </a:r>
            <a:endParaRPr lang="bn-IN" sz="4000" dirty="0">
              <a:cs typeface="NikoshBAN" pitchFamily="2" charset="0"/>
            </a:endParaRPr>
          </a:p>
          <a:p>
            <a:pPr algn="ctr"/>
            <a:r>
              <a:rPr lang="bn-BD" sz="4000" dirty="0">
                <a:solidFill>
                  <a:srgbClr val="7030A0"/>
                </a:solidFill>
                <a:latin typeface="NikoshBAN" pitchFamily="2" charset="0"/>
                <a:cs typeface="NikoshBAN" pitchFamily="2" charset="0"/>
              </a:rPr>
              <a:t> </a:t>
            </a:r>
            <a:r>
              <a:rPr lang="bn-IN" sz="3200" dirty="0">
                <a:solidFill>
                  <a:srgbClr val="7030A0"/>
                </a:solidFill>
                <a:latin typeface="NikoshBAN" pitchFamily="2" charset="0"/>
                <a:cs typeface="NikoshBAN" pitchFamily="2" charset="0"/>
              </a:rPr>
              <a:t>মোবাঃ </a:t>
            </a:r>
            <a:r>
              <a:rPr lang="en-US" sz="3200" dirty="0">
                <a:solidFill>
                  <a:srgbClr val="7030A0"/>
                </a:solidFill>
                <a:latin typeface="NikoshBAN" pitchFamily="2" charset="0"/>
                <a:cs typeface="NikoshBAN" pitchFamily="2" charset="0"/>
              </a:rPr>
              <a:t>0</a:t>
            </a:r>
            <a:r>
              <a:rPr lang="bn-IN" sz="3200" dirty="0">
                <a:solidFill>
                  <a:srgbClr val="7030A0"/>
                </a:solidFill>
                <a:latin typeface="NikoshBAN" pitchFamily="2" charset="0"/>
                <a:cs typeface="NikoshBAN" pitchFamily="2" charset="0"/>
              </a:rPr>
              <a:t>১৭৩২ ৪৯৬৭৬১ </a:t>
            </a:r>
            <a:endParaRPr lang="en-US" sz="3200" dirty="0">
              <a:solidFill>
                <a:srgbClr val="7030A0"/>
              </a:solidFill>
              <a:latin typeface="NikoshBAN" pitchFamily="2" charset="0"/>
              <a:cs typeface="NikoshBAN" pitchFamily="2" charset="0"/>
            </a:endParaRPr>
          </a:p>
        </p:txBody>
      </p:sp>
      <p:sp>
        <p:nvSpPr>
          <p:cNvPr id="7" name="Rectangle 6"/>
          <p:cNvSpPr/>
          <p:nvPr/>
        </p:nvSpPr>
        <p:spPr>
          <a:xfrm>
            <a:off x="3291847" y="914400"/>
            <a:ext cx="5675413" cy="1013708"/>
          </a:xfrm>
          <a:prstGeom prst="rect">
            <a:avLst/>
          </a:prstGeom>
          <a:noFill/>
        </p:spPr>
        <p:txBody>
          <a:bodyPr>
            <a:prstTxWarp prst="textCascadeUp">
              <a:avLst>
                <a:gd name="adj" fmla="val 89024"/>
              </a:avLst>
            </a:prstTxWarp>
            <a:spAutoFit/>
            <a:scene3d>
              <a:camera prst="isometricOffAxis1Right"/>
              <a:lightRig rig="threePt" dir="t"/>
            </a:scene3d>
            <a:sp3d extrusionH="57150">
              <a:bevelT w="38100" h="38100" prst="angle"/>
            </a:sp3d>
          </a:bodyPr>
          <a:lstStyle/>
          <a:p>
            <a:pPr>
              <a:defRPr/>
            </a:pPr>
            <a:r>
              <a:rPr lang="bn-BD" sz="600" b="1" dirty="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en-US" sz="600" b="1" dirty="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00" dirty="0">
              <a:ln w="0"/>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descr="A. Super Photo.jpg"/>
          <p:cNvPicPr>
            <a:picLocks noChangeAspect="1"/>
          </p:cNvPicPr>
          <p:nvPr/>
        </p:nvPicPr>
        <p:blipFill>
          <a:blip r:embed="rId2" cstate="print"/>
          <a:stretch>
            <a:fillRect/>
          </a:stretch>
        </p:blipFill>
        <p:spPr>
          <a:xfrm>
            <a:off x="1080135" y="2133600"/>
            <a:ext cx="3317558" cy="3657600"/>
          </a:xfrm>
          <a:prstGeom prst="rect">
            <a:avLst/>
          </a:prstGeom>
          <a:ln>
            <a:noFill/>
          </a:ln>
          <a:effectLst>
            <a:outerShdw blurRad="292100" dist="139700" dir="2700000" algn="tl" rotWithShape="0">
              <a:srgbClr val="333333">
                <a:alpha val="65000"/>
              </a:srgbClr>
            </a:outerShdw>
          </a:effectLst>
        </p:spPr>
      </p:pic>
      <p:sp>
        <p:nvSpPr>
          <p:cNvPr id="9" name="Frame 8"/>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3909678" y="457212"/>
            <a:ext cx="4834277" cy="708025"/>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a:ln w="9525">
            <a:noFill/>
            <a:miter lim="800000"/>
            <a:headEnd/>
            <a:tailEnd/>
          </a:ln>
          <a:effectLst>
            <a:outerShdw dist="35921" dir="2700000" algn="ctr" rotWithShape="0">
              <a:schemeClr val="bg2"/>
            </a:outerShdw>
          </a:effectLst>
        </p:spPr>
        <p:txBody>
          <a:bodyPr>
            <a:spAutoFit/>
          </a:bodyPr>
          <a:lstStyle/>
          <a:p>
            <a:pPr algn="ctr">
              <a:defRPr/>
            </a:pPr>
            <a:r>
              <a:rPr lang="bn-IN" sz="4000" dirty="0">
                <a:latin typeface="NikoshBAN" pitchFamily="2" charset="0"/>
                <a:cs typeface="NikoshBAN" pitchFamily="2" charset="0"/>
              </a:rPr>
              <a:t>পাঠ </a:t>
            </a:r>
            <a:r>
              <a:rPr lang="bn-BD" sz="4000" dirty="0">
                <a:latin typeface="NikoshBAN" pitchFamily="2" charset="0"/>
                <a:cs typeface="NikoshBAN" pitchFamily="2" charset="0"/>
              </a:rPr>
              <a:t>পরিচিতি</a:t>
            </a:r>
            <a:endParaRPr lang="en-US" sz="4000" dirty="0">
              <a:latin typeface="NikoshBAN" pitchFamily="2" charset="0"/>
              <a:cs typeface="NikoshBAN" pitchFamily="2" charset="0"/>
            </a:endParaRPr>
          </a:p>
        </p:txBody>
      </p:sp>
      <p:sp>
        <p:nvSpPr>
          <p:cNvPr id="18" name="AutoShape 29"/>
          <p:cNvSpPr>
            <a:spLocks noChangeArrowheads="1"/>
          </p:cNvSpPr>
          <p:nvPr/>
        </p:nvSpPr>
        <p:spPr bwMode="auto">
          <a:xfrm>
            <a:off x="5940742" y="1981200"/>
            <a:ext cx="5635806" cy="3810000"/>
          </a:xfrm>
          <a:prstGeom prst="flowChartAlternateProcess">
            <a:avLst/>
          </a:prstGeom>
          <a:noFill/>
          <a:ln w="9525">
            <a:solidFill>
              <a:srgbClr val="FF99CC"/>
            </a:solidFill>
            <a:miter lim="800000"/>
            <a:headEnd/>
            <a:tailEnd/>
          </a:ln>
        </p:spPr>
        <p:txBody>
          <a:bodyPr/>
          <a:lstStyle/>
          <a:p>
            <a:r>
              <a:rPr lang="bn-IN" sz="3200" b="1" dirty="0">
                <a:solidFill>
                  <a:srgbClr val="002060"/>
                </a:solidFill>
                <a:latin typeface="NikoshBAN" pitchFamily="2" charset="0"/>
                <a:cs typeface="NikoshBAN" pitchFamily="2" charset="0"/>
              </a:rPr>
              <a:t>আল আকায়েদ ওয়াল ফিকহ </a:t>
            </a:r>
            <a:endParaRPr lang="bn-IN" sz="2800" b="1" dirty="0">
              <a:solidFill>
                <a:srgbClr val="002060"/>
              </a:solidFill>
              <a:latin typeface="NikoshBAN" pitchFamily="2" charset="0"/>
              <a:cs typeface="NikoshBAN" pitchFamily="2" charset="0"/>
            </a:endParaRPr>
          </a:p>
          <a:p>
            <a:pPr algn="l"/>
            <a:r>
              <a:rPr lang="bn-BD" sz="3200" dirty="0">
                <a:solidFill>
                  <a:srgbClr val="002060"/>
                </a:solidFill>
                <a:latin typeface="NikoshBAN" pitchFamily="2" charset="0"/>
                <a:cs typeface="NikoshBAN" pitchFamily="2" charset="0"/>
              </a:rPr>
              <a:t>দাখিল </a:t>
            </a:r>
            <a:r>
              <a:rPr lang="bn-IN" sz="3200" dirty="0">
                <a:solidFill>
                  <a:srgbClr val="002060"/>
                </a:solidFill>
                <a:latin typeface="NikoshBAN" pitchFamily="2" charset="0"/>
                <a:cs typeface="NikoshBAN" pitchFamily="2" charset="0"/>
              </a:rPr>
              <a:t>নব</a:t>
            </a:r>
            <a:r>
              <a:rPr lang="bn-BD" sz="3200" dirty="0">
                <a:solidFill>
                  <a:srgbClr val="002060"/>
                </a:solidFill>
                <a:latin typeface="NikoshBAN" pitchFamily="2" charset="0"/>
                <a:cs typeface="NikoshBAN" pitchFamily="2" charset="0"/>
              </a:rPr>
              <a:t>ম শ্রে</a:t>
            </a:r>
            <a:r>
              <a:rPr lang="bn-IN" sz="3200" dirty="0">
                <a:solidFill>
                  <a:srgbClr val="002060"/>
                </a:solidFill>
                <a:latin typeface="NikoshBAN" pitchFamily="2" charset="0"/>
                <a:cs typeface="NikoshBAN" pitchFamily="2" charset="0"/>
              </a:rPr>
              <a:t>ণি </a:t>
            </a:r>
            <a:r>
              <a:rPr lang="en-US" sz="3200" dirty="0">
                <a:solidFill>
                  <a:srgbClr val="002060"/>
                </a:solidFill>
                <a:latin typeface="NikoshBAN" pitchFamily="2" charset="0"/>
                <a:cs typeface="NikoshBAN" pitchFamily="2" charset="0"/>
              </a:rPr>
              <a:t> </a:t>
            </a:r>
          </a:p>
          <a:p>
            <a:pPr algn="l"/>
            <a:r>
              <a:rPr lang="bn-IN" sz="3200" dirty="0" smtClean="0">
                <a:solidFill>
                  <a:srgbClr val="002060"/>
                </a:solidFill>
                <a:latin typeface="NikoshBAN" pitchFamily="2" charset="0"/>
                <a:cs typeface="NikoshBAN" pitchFamily="2" charset="0"/>
              </a:rPr>
              <a:t>প্রথম </a:t>
            </a:r>
            <a:r>
              <a:rPr lang="bn-IN" sz="3200" dirty="0">
                <a:solidFill>
                  <a:srgbClr val="002060"/>
                </a:solidFill>
                <a:latin typeface="NikoshBAN" pitchFamily="2" charset="0"/>
                <a:cs typeface="NikoshBAN" pitchFamily="2" charset="0"/>
              </a:rPr>
              <a:t>ভাগ: আল </a:t>
            </a:r>
            <a:r>
              <a:rPr lang="bn-IN" sz="3200" dirty="0" smtClean="0">
                <a:solidFill>
                  <a:srgbClr val="002060"/>
                </a:solidFill>
                <a:latin typeface="NikoshBAN" pitchFamily="2" charset="0"/>
                <a:cs typeface="NikoshBAN" pitchFamily="2" charset="0"/>
              </a:rPr>
              <a:t>আকায়েদ </a:t>
            </a:r>
          </a:p>
          <a:p>
            <a:r>
              <a:rPr lang="bn-IN" sz="3200" dirty="0" smtClean="0">
                <a:solidFill>
                  <a:srgbClr val="002060"/>
                </a:solidFill>
                <a:latin typeface="NikoshBAN" pitchFamily="2" charset="0"/>
                <a:cs typeface="NikoshBAN" pitchFamily="2" charset="0"/>
              </a:rPr>
              <a:t>প্রথম অধ্যায়- </a:t>
            </a:r>
            <a:r>
              <a:rPr lang="ar-SA" sz="3200" dirty="0" smtClean="0">
                <a:solidFill>
                  <a:srgbClr val="002060"/>
                </a:solidFill>
                <a:latin typeface="NikoshBAN" pitchFamily="2" charset="0"/>
                <a:cs typeface="NikoshBAN" pitchFamily="2" charset="0"/>
              </a:rPr>
              <a:t>الدين</a:t>
            </a:r>
            <a:r>
              <a:rPr lang="bn-IN" sz="3200" dirty="0" smtClean="0">
                <a:solidFill>
                  <a:srgbClr val="002060"/>
                </a:solidFill>
                <a:latin typeface="NikoshBAN" pitchFamily="2" charset="0"/>
                <a:cs typeface="NikoshBAN" pitchFamily="2" charset="0"/>
              </a:rPr>
              <a:t> এর প্রথম পরিচ্ছেদ- </a:t>
            </a:r>
            <a:r>
              <a:rPr lang="ar-SA" sz="3200" dirty="0" smtClean="0">
                <a:solidFill>
                  <a:srgbClr val="002060"/>
                </a:solidFill>
                <a:latin typeface="NikoshBAN" pitchFamily="2" charset="0"/>
                <a:cs typeface="NikoshBAN" pitchFamily="2" charset="0"/>
              </a:rPr>
              <a:t>الإيمان</a:t>
            </a:r>
            <a:r>
              <a:rPr lang="bn-IN" sz="3200" dirty="0" smtClean="0">
                <a:solidFill>
                  <a:srgbClr val="002060"/>
                </a:solidFill>
                <a:latin typeface="NikoshBAN" pitchFamily="2" charset="0"/>
                <a:cs typeface="NikoshBAN" pitchFamily="2" charset="0"/>
              </a:rPr>
              <a:t> এর প্রথম পাঠঃ </a:t>
            </a:r>
            <a:r>
              <a:rPr lang="bn-BD" sz="3200" dirty="0" smtClean="0">
                <a:solidFill>
                  <a:srgbClr val="002060"/>
                </a:solidFill>
                <a:latin typeface="NikoshBAN" pitchFamily="2" charset="0"/>
                <a:cs typeface="NikoshBAN" pitchFamily="2" charset="0"/>
              </a:rPr>
              <a:t> </a:t>
            </a:r>
            <a:endParaRPr lang="bn-BD" sz="3200" dirty="0">
              <a:solidFill>
                <a:srgbClr val="002060"/>
              </a:solidFill>
              <a:latin typeface="NikoshBAN" pitchFamily="2" charset="0"/>
              <a:cs typeface="NikoshBAN" pitchFamily="2" charset="0"/>
            </a:endParaRPr>
          </a:p>
          <a:p>
            <a:pPr algn="r" rtl="1"/>
            <a:r>
              <a:rPr lang="ar-SA" sz="3200" dirty="0" smtClean="0">
                <a:solidFill>
                  <a:srgbClr val="002060"/>
                </a:solidFill>
                <a:latin typeface="NikoshBAN" pitchFamily="2" charset="0"/>
                <a:cs typeface="NikoshBAN" pitchFamily="2" charset="0"/>
              </a:rPr>
              <a:t>الإيمان والمؤمن بضوء</a:t>
            </a:r>
            <a:r>
              <a:rPr lang="bn-IN" sz="3200" dirty="0" smtClean="0">
                <a:solidFill>
                  <a:srgbClr val="002060"/>
                </a:solidFill>
                <a:latin typeface="NikoshBAN" pitchFamily="2" charset="0"/>
                <a:cs typeface="NikoshBAN" pitchFamily="2" charset="0"/>
              </a:rPr>
              <a:t> </a:t>
            </a:r>
            <a:r>
              <a:rPr lang="ar-SA" sz="3200" dirty="0" smtClean="0">
                <a:solidFill>
                  <a:srgbClr val="002060"/>
                </a:solidFill>
                <a:latin typeface="NikoshBAN" pitchFamily="2" charset="0"/>
                <a:cs typeface="NikoshBAN" pitchFamily="2" charset="0"/>
              </a:rPr>
              <a:t>القرأن والسنة</a:t>
            </a:r>
            <a:endParaRPr lang="en-US" sz="3200" dirty="0" smtClean="0">
              <a:solidFill>
                <a:srgbClr val="002060"/>
              </a:solidFill>
              <a:latin typeface="NikoshBAN" pitchFamily="2" charset="0"/>
              <a:cs typeface="NikoshBAN" pitchFamily="2" charset="0"/>
            </a:endParaRPr>
          </a:p>
          <a:p>
            <a:pPr algn="ctr"/>
            <a:r>
              <a:rPr lang="bn-IN" sz="2400" dirty="0" smtClean="0">
                <a:solidFill>
                  <a:srgbClr val="002060"/>
                </a:solidFill>
                <a:latin typeface="NikoshBAN" pitchFamily="2" charset="0"/>
                <a:cs typeface="NikoshBAN" pitchFamily="2" charset="0"/>
              </a:rPr>
              <a:t>(কুরআন ও সুন্নাহের আলোকে ইমান ও ইমানদার )  </a:t>
            </a:r>
            <a:endParaRPr lang="bn-BD" sz="2400" dirty="0">
              <a:solidFill>
                <a:srgbClr val="002060"/>
              </a:solidFill>
              <a:latin typeface="NikoshBAN" pitchFamily="2" charset="0"/>
              <a:cs typeface="NikoshBAN" pitchFamily="2" charset="0"/>
            </a:endParaRPr>
          </a:p>
        </p:txBody>
      </p:sp>
      <p:sp>
        <p:nvSpPr>
          <p:cNvPr id="5" name="Frame 4"/>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pic>
        <p:nvPicPr>
          <p:cNvPr id="6" name="Picture 5" descr="Dakhil---2019---Class-9-akaid-1.jpg"/>
          <p:cNvPicPr>
            <a:picLocks noChangeAspect="1"/>
          </p:cNvPicPr>
          <p:nvPr/>
        </p:nvPicPr>
        <p:blipFill>
          <a:blip r:embed="rId2"/>
          <a:stretch>
            <a:fillRect/>
          </a:stretch>
        </p:blipFill>
        <p:spPr>
          <a:xfrm>
            <a:off x="1676400" y="1752600"/>
            <a:ext cx="3200400" cy="428553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slide(fromBottom)">
                                      <p:cBhvr>
                                        <p:cTn id="7" dur="500"/>
                                        <p:tgtEl>
                                          <p:spTgt spid="2253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lide(fromBottom)">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pic>
        <p:nvPicPr>
          <p:cNvPr id="4" name="Picture 3" descr="allah.jpg"/>
          <p:cNvPicPr>
            <a:picLocks noChangeAspect="1"/>
          </p:cNvPicPr>
          <p:nvPr/>
        </p:nvPicPr>
        <p:blipFill>
          <a:blip r:embed="rId2"/>
          <a:stretch>
            <a:fillRect/>
          </a:stretch>
        </p:blipFill>
        <p:spPr>
          <a:xfrm>
            <a:off x="838201" y="1676400"/>
            <a:ext cx="3810000" cy="3962400"/>
          </a:xfrm>
          <a:prstGeom prst="rect">
            <a:avLst/>
          </a:prstGeom>
        </p:spPr>
      </p:pic>
      <p:pic>
        <p:nvPicPr>
          <p:cNvPr id="8" name="Picture 7" descr="Calligraphic_representation_of_Muhammad's_name.jpg"/>
          <p:cNvPicPr>
            <a:picLocks noChangeAspect="1"/>
          </p:cNvPicPr>
          <p:nvPr/>
        </p:nvPicPr>
        <p:blipFill>
          <a:blip r:embed="rId3"/>
          <a:stretch>
            <a:fillRect/>
          </a:stretch>
        </p:blipFill>
        <p:spPr>
          <a:xfrm>
            <a:off x="4648200" y="1676400"/>
            <a:ext cx="3809999" cy="3971714"/>
          </a:xfrm>
          <a:prstGeom prst="rect">
            <a:avLst/>
          </a:prstGeom>
        </p:spPr>
      </p:pic>
      <p:pic>
        <p:nvPicPr>
          <p:cNvPr id="13" name="Picture 12" descr="মক্কা-মদিনা.jpg"/>
          <p:cNvPicPr>
            <a:picLocks noChangeAspect="1"/>
          </p:cNvPicPr>
          <p:nvPr/>
        </p:nvPicPr>
        <p:blipFill>
          <a:blip r:embed="rId4"/>
          <a:stretch>
            <a:fillRect/>
          </a:stretch>
        </p:blipFill>
        <p:spPr>
          <a:xfrm>
            <a:off x="8305800" y="1676400"/>
            <a:ext cx="3276600" cy="3962400"/>
          </a:xfrm>
          <a:prstGeom prst="rect">
            <a:avLst/>
          </a:prstGeom>
        </p:spPr>
      </p:pic>
      <p:sp>
        <p:nvSpPr>
          <p:cNvPr id="14" name="TextBox 13"/>
          <p:cNvSpPr txBox="1"/>
          <p:nvPr/>
        </p:nvSpPr>
        <p:spPr>
          <a:xfrm>
            <a:off x="1752600" y="533400"/>
            <a:ext cx="9372600" cy="584775"/>
          </a:xfrm>
          <a:prstGeom prst="rect">
            <a:avLst/>
          </a:prstGeom>
          <a:noFill/>
        </p:spPr>
        <p:txBody>
          <a:bodyPr wrap="square" rtlCol="0">
            <a:spAutoFit/>
          </a:bodyPr>
          <a:lstStyle/>
          <a:p>
            <a:pPr algn="ctr"/>
            <a:r>
              <a:rPr lang="bn-IN" sz="3200" b="1" dirty="0" smtClean="0">
                <a:solidFill>
                  <a:schemeClr val="accent4">
                    <a:lumMod val="50000"/>
                  </a:schemeClr>
                </a:solidFill>
                <a:latin typeface="NikoshBAN" pitchFamily="2" charset="0"/>
                <a:cs typeface="NikoshBAN" pitchFamily="2" charset="0"/>
              </a:rPr>
              <a:t>নিচের চিত্রগুলো লক্ষ্য করঃ </a:t>
            </a:r>
            <a:endParaRPr lang="en-US" sz="3200" b="1" dirty="0">
              <a:solidFill>
                <a:schemeClr val="accent4">
                  <a:lumMod val="50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edg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0.jpg"/>
          <p:cNvPicPr>
            <a:picLocks noChangeAspect="1"/>
          </p:cNvPicPr>
          <p:nvPr/>
        </p:nvPicPr>
        <p:blipFill>
          <a:blip r:embed="rId2"/>
          <a:srcRect t="15683" b="7400"/>
          <a:stretch>
            <a:fillRect/>
          </a:stretch>
        </p:blipFill>
        <p:spPr>
          <a:xfrm>
            <a:off x="6705601" y="1219200"/>
            <a:ext cx="4433454" cy="4876800"/>
          </a:xfrm>
          <a:prstGeom prst="rect">
            <a:avLst/>
          </a:prstGeom>
        </p:spPr>
      </p:pic>
      <p:pic>
        <p:nvPicPr>
          <p:cNvPr id="3" name="Picture 2" descr="kuran.png"/>
          <p:cNvPicPr>
            <a:picLocks noChangeAspect="1"/>
          </p:cNvPicPr>
          <p:nvPr/>
        </p:nvPicPr>
        <p:blipFill>
          <a:blip r:embed="rId3"/>
          <a:stretch>
            <a:fillRect/>
          </a:stretch>
        </p:blipFill>
        <p:spPr>
          <a:xfrm>
            <a:off x="1066800" y="1219200"/>
            <a:ext cx="4802909" cy="4876800"/>
          </a:xfrm>
          <a:prstGeom prst="rect">
            <a:avLst/>
          </a:prstGeom>
        </p:spPr>
      </p:pic>
      <p:sp>
        <p:nvSpPr>
          <p:cNvPr id="4" name="Frame 3"/>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
        <p:nvSpPr>
          <p:cNvPr id="5" name="TextBox 4"/>
          <p:cNvSpPr txBox="1"/>
          <p:nvPr/>
        </p:nvSpPr>
        <p:spPr>
          <a:xfrm>
            <a:off x="1752600" y="533400"/>
            <a:ext cx="9372600" cy="584775"/>
          </a:xfrm>
          <a:prstGeom prst="rect">
            <a:avLst/>
          </a:prstGeom>
          <a:noFill/>
        </p:spPr>
        <p:txBody>
          <a:bodyPr wrap="square" rtlCol="0">
            <a:spAutoFit/>
          </a:bodyPr>
          <a:lstStyle/>
          <a:p>
            <a:pPr algn="ctr"/>
            <a:r>
              <a:rPr lang="bn-IN" sz="3200" b="1" dirty="0" smtClean="0">
                <a:solidFill>
                  <a:schemeClr val="accent4">
                    <a:lumMod val="50000"/>
                  </a:schemeClr>
                </a:solidFill>
                <a:latin typeface="NikoshBAN" pitchFamily="2" charset="0"/>
                <a:cs typeface="NikoshBAN" pitchFamily="2" charset="0"/>
              </a:rPr>
              <a:t>নিচের চিত্রগুলো লক্ষ্য করঃ </a:t>
            </a:r>
            <a:endParaRPr lang="en-US" sz="3200" b="1" dirty="0">
              <a:solidFill>
                <a:schemeClr val="accent4">
                  <a:lumMod val="50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731379" y="5687284"/>
            <a:ext cx="8854823" cy="239976"/>
            <a:chOff x="186002" y="5767966"/>
            <a:chExt cx="8745504" cy="239976"/>
          </a:xfrm>
        </p:grpSpPr>
        <p:grpSp>
          <p:nvGrpSpPr>
            <p:cNvPr id="3" name="Group 21"/>
            <p:cNvGrpSpPr/>
            <p:nvPr/>
          </p:nvGrpSpPr>
          <p:grpSpPr>
            <a:xfrm>
              <a:off x="186002" y="5771382"/>
              <a:ext cx="4303600" cy="236560"/>
              <a:chOff x="186002" y="5771382"/>
              <a:chExt cx="4303600" cy="236560"/>
            </a:xfrm>
          </p:grpSpPr>
          <p:sp>
            <p:nvSpPr>
              <p:cNvPr id="13" name="Flowchart: Predefined Process 12"/>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edefined Process 13"/>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lowchart: Predefined Process 10"/>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edefined Process 11"/>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694372" y="1371600"/>
            <a:ext cx="11032808" cy="4038600"/>
          </a:xfrm>
          <a:prstGeom prst="rect">
            <a:avLst/>
          </a:prstGeom>
          <a:solidFill>
            <a:schemeClr val="bg1"/>
          </a:solidFill>
          <a:ln>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SA" sz="9600" dirty="0" smtClean="0">
                <a:solidFill>
                  <a:srgbClr val="002060"/>
                </a:solidFill>
                <a:latin typeface="NikoshBAN" pitchFamily="2" charset="0"/>
                <a:cs typeface="NikoshBAN" pitchFamily="2" charset="0"/>
              </a:rPr>
              <a:t>الإيمان والمؤمن بضوء</a:t>
            </a:r>
            <a:r>
              <a:rPr lang="bn-IN" sz="9600" dirty="0" smtClean="0">
                <a:solidFill>
                  <a:srgbClr val="002060"/>
                </a:solidFill>
                <a:latin typeface="NikoshBAN" pitchFamily="2" charset="0"/>
                <a:cs typeface="NikoshBAN" pitchFamily="2" charset="0"/>
              </a:rPr>
              <a:t> </a:t>
            </a:r>
            <a:r>
              <a:rPr lang="ar-SA" sz="9600" dirty="0" smtClean="0">
                <a:solidFill>
                  <a:srgbClr val="002060"/>
                </a:solidFill>
                <a:latin typeface="NikoshBAN" pitchFamily="2" charset="0"/>
                <a:cs typeface="NikoshBAN" pitchFamily="2" charset="0"/>
              </a:rPr>
              <a:t>القرأن والسنة</a:t>
            </a:r>
            <a:endParaRPr lang="en-US" sz="9600" dirty="0" smtClean="0">
              <a:solidFill>
                <a:srgbClr val="002060"/>
              </a:solidFill>
              <a:latin typeface="NikoshBAN" pitchFamily="2" charset="0"/>
              <a:cs typeface="NikoshBAN" pitchFamily="2" charset="0"/>
            </a:endParaRPr>
          </a:p>
          <a:p>
            <a:pPr algn="ctr"/>
            <a:r>
              <a:rPr lang="bn-IN" sz="5400" dirty="0" smtClean="0">
                <a:solidFill>
                  <a:srgbClr val="002060"/>
                </a:solidFill>
                <a:latin typeface="NikoshBAN" pitchFamily="2" charset="0"/>
                <a:cs typeface="NikoshBAN" pitchFamily="2" charset="0"/>
              </a:rPr>
              <a:t>(কুরআন ও সুন্নাহের আলোকে ইমান ও ইমানদার )  </a:t>
            </a:r>
            <a:endParaRPr lang="bn-BD" sz="5400" dirty="0">
              <a:solidFill>
                <a:srgbClr val="002060"/>
              </a:solidFill>
              <a:latin typeface="NikoshBAN" pitchFamily="2" charset="0"/>
              <a:cs typeface="NikoshBAN" pitchFamily="2" charset="0"/>
            </a:endParaRPr>
          </a:p>
        </p:txBody>
      </p:sp>
      <p:sp>
        <p:nvSpPr>
          <p:cNvPr id="37" name="Date Placeholder 36"/>
          <p:cNvSpPr>
            <a:spLocks noGrp="1"/>
          </p:cNvSpPr>
          <p:nvPr>
            <p:ph type="dt" sz="half" idx="10"/>
          </p:nvPr>
        </p:nvSpPr>
        <p:spPr/>
        <p:txBody>
          <a:bodyPr/>
          <a:lstStyle/>
          <a:p>
            <a:fld id="{77D2F8D4-6B01-40BA-AE8E-70E3C8195E3C}" type="datetime1">
              <a:rPr lang="en-US" smtClean="0"/>
              <a:pPr/>
              <a:t>24-Jan-21</a:t>
            </a:fld>
            <a:endParaRPr lang="en-US"/>
          </a:p>
        </p:txBody>
      </p:sp>
      <p:sp>
        <p:nvSpPr>
          <p:cNvPr id="38" name="Slide Number Placeholder 37"/>
          <p:cNvSpPr>
            <a:spLocks noGrp="1"/>
          </p:cNvSpPr>
          <p:nvPr>
            <p:ph type="sldNum" sz="quarter" idx="12"/>
          </p:nvPr>
        </p:nvSpPr>
        <p:spPr/>
        <p:txBody>
          <a:bodyPr/>
          <a:lstStyle/>
          <a:p>
            <a:fld id="{B6F15528-21DE-4FAA-801E-634DDDAF4B2B}" type="slidenum">
              <a:rPr lang="en-US" smtClean="0"/>
              <a:pPr/>
              <a:t>6</a:t>
            </a:fld>
            <a:endParaRPr lang="en-US"/>
          </a:p>
        </p:txBody>
      </p:sp>
      <p:sp>
        <p:nvSpPr>
          <p:cNvPr id="39" name="TextBox 38"/>
          <p:cNvSpPr txBox="1"/>
          <p:nvPr/>
        </p:nvSpPr>
        <p:spPr>
          <a:xfrm>
            <a:off x="694372" y="533404"/>
            <a:ext cx="9798368" cy="1015663"/>
          </a:xfrm>
          <a:prstGeom prst="rect">
            <a:avLst/>
          </a:prstGeom>
          <a:noFill/>
        </p:spPr>
        <p:txBody>
          <a:bodyPr wrap="square" rtlCol="0">
            <a:spAutoFit/>
          </a:bodyPr>
          <a:lstStyle/>
          <a:p>
            <a:pPr>
              <a:buFont typeface="Wingdings" pitchFamily="2" charset="2"/>
              <a:buChar char="v"/>
            </a:pPr>
            <a:r>
              <a:rPr lang="bn-IN" sz="6000" dirty="0" smtClean="0">
                <a:solidFill>
                  <a:srgbClr val="002060"/>
                </a:solidFill>
                <a:latin typeface="NikoshBAN" pitchFamily="2" charset="0"/>
                <a:cs typeface="NikoshBAN" pitchFamily="2" charset="0"/>
              </a:rPr>
              <a:t> পাঠ শিরোনামঃ </a:t>
            </a:r>
            <a:endParaRPr lang="en-US" sz="6000" dirty="0">
              <a:solidFill>
                <a:srgbClr val="002060"/>
              </a:solidFill>
              <a:latin typeface="NikoshBAN" pitchFamily="2" charset="0"/>
              <a:cs typeface="NikoshBAN" pitchFamily="2" charset="0"/>
            </a:endParaRPr>
          </a:p>
        </p:txBody>
      </p:sp>
      <p:sp>
        <p:nvSpPr>
          <p:cNvPr id="16" name="Frame 15"/>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28"/>
                                        </p:tgtEl>
                                        <p:attrNameLst>
                                          <p:attrName>style.color</p:attrName>
                                        </p:attrNameLst>
                                      </p:cBhvr>
                                      <p:by>
                                        <p:hsl h="-7200000" s="0" l="0"/>
                                      </p:by>
                                    </p:animClr>
                                    <p:animClr clrSpc="hsl" dir="cw">
                                      <p:cBhvr>
                                        <p:cTn id="7" dur="500" fill="hold"/>
                                        <p:tgtEl>
                                          <p:spTgt spid="28"/>
                                        </p:tgtEl>
                                        <p:attrNameLst>
                                          <p:attrName>fillcolor</p:attrName>
                                        </p:attrNameLst>
                                      </p:cBhvr>
                                      <p:by>
                                        <p:hsl h="-7200000" s="0" l="0"/>
                                      </p:by>
                                    </p:animClr>
                                    <p:animClr clrSpc="hsl" dir="cw">
                                      <p:cBhvr>
                                        <p:cTn id="8" dur="500" fill="hold"/>
                                        <p:tgtEl>
                                          <p:spTgt spid="28"/>
                                        </p:tgtEl>
                                        <p:attrNameLst>
                                          <p:attrName>stroke.color</p:attrName>
                                        </p:attrNameLst>
                                      </p:cBhvr>
                                      <p:by>
                                        <p:hsl h="-7200000" s="0" l="0"/>
                                      </p:by>
                                    </p:animClr>
                                    <p:set>
                                      <p:cBhvr>
                                        <p:cTn id="9"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sz="half" idx="10"/>
          </p:nvPr>
        </p:nvSpPr>
        <p:spPr/>
        <p:txBody>
          <a:bodyPr/>
          <a:lstStyle/>
          <a:p>
            <a:fld id="{962A7817-46D5-4E5A-B813-836D54B44D34}" type="datetime1">
              <a:rPr lang="en-US" smtClean="0"/>
              <a:pPr/>
              <a:t>24-Jan-21</a:t>
            </a:fld>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7"/>
          <p:cNvSpPr txBox="1"/>
          <p:nvPr/>
        </p:nvSpPr>
        <p:spPr>
          <a:xfrm>
            <a:off x="1543050" y="2590801"/>
            <a:ext cx="8178165" cy="2123658"/>
          </a:xfrm>
          <a:prstGeom prst="rect">
            <a:avLst/>
          </a:prstGeom>
          <a:noFill/>
        </p:spPr>
        <p:txBody>
          <a:bodyPr wrap="square" rtlCol="0">
            <a:spAutoFit/>
          </a:bodyPr>
          <a:lstStyle/>
          <a:p>
            <a:pPr>
              <a:buFont typeface="Wingdings" pitchFamily="2" charset="2"/>
              <a:buChar char="q"/>
              <a:defRPr/>
            </a:pP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এই পাঠ শেষে শিক্ষার্থীরা...</a:t>
            </a:r>
            <a:endParaRPr lang="bn-BD" sz="3200" dirty="0" smtClean="0">
              <a:latin typeface="NikoshBAN" pitchFamily="2" charset="0"/>
              <a:cs typeface="NikoshBAN" pitchFamily="2" charset="0"/>
            </a:endParaRPr>
          </a:p>
          <a:p>
            <a:pPr>
              <a:buFont typeface="Wingdings" pitchFamily="2" charset="2"/>
              <a:buChar char="ü"/>
              <a:defRPr/>
            </a:pPr>
            <a:r>
              <a:rPr lang="ar-SA" sz="3200" dirty="0" smtClean="0">
                <a:latin typeface="NikoshBAN" pitchFamily="2" charset="0"/>
              </a:rPr>
              <a:t>الإيمان</a:t>
            </a:r>
            <a:r>
              <a:rPr lang="bn-IN" sz="3200" dirty="0" smtClean="0">
                <a:latin typeface="NikoshBAN" pitchFamily="2" charset="0"/>
                <a:cs typeface="NikoshBAN" pitchFamily="2" charset="0"/>
              </a:rPr>
              <a:t>  এর আভিধানিক অর্থ- </a:t>
            </a:r>
            <a:r>
              <a:rPr lang="bn-BD" sz="3200" dirty="0" smtClean="0">
                <a:latin typeface="NikoshBAN" pitchFamily="2" charset="0"/>
                <a:cs typeface="NikoshBAN" pitchFamily="2" charset="0"/>
              </a:rPr>
              <a:t>বলতে পারবে।</a:t>
            </a:r>
          </a:p>
          <a:p>
            <a:pPr>
              <a:buFont typeface="Wingdings" pitchFamily="2" charset="2"/>
              <a:buChar char="ü"/>
              <a:defRPr/>
            </a:pPr>
            <a:r>
              <a:rPr lang="ar-SA" sz="3200" dirty="0" smtClean="0">
                <a:latin typeface="NikoshBAN" pitchFamily="2" charset="0"/>
                <a:cs typeface="NikoshBAN" pitchFamily="2" charset="0"/>
              </a:rPr>
              <a:t>مؤمن </a:t>
            </a:r>
            <a:r>
              <a:rPr lang="bn-IN" sz="3200" dirty="0" smtClean="0">
                <a:latin typeface="NikoshBAN" pitchFamily="2" charset="0"/>
                <a:cs typeface="NikoshBAN" pitchFamily="2" charset="0"/>
              </a:rPr>
              <a:t> এর পরিচয় দিতে</a:t>
            </a:r>
            <a:r>
              <a:rPr lang="bn-BD" sz="3200" dirty="0" smtClean="0">
                <a:latin typeface="NikoshBAN" pitchFamily="2" charset="0"/>
                <a:cs typeface="NikoshBAN" pitchFamily="2" charset="0"/>
              </a:rPr>
              <a:t> পারবে। </a:t>
            </a:r>
          </a:p>
          <a:p>
            <a:pPr>
              <a:buFont typeface="Wingdings" pitchFamily="2" charset="2"/>
              <a:buChar char="ü"/>
              <a:defRPr/>
            </a:pPr>
            <a:r>
              <a:rPr lang="ar-SA" sz="3200" dirty="0" smtClean="0">
                <a:latin typeface="NikoshBAN" pitchFamily="2" charset="0"/>
              </a:rPr>
              <a:t>الإيمان</a:t>
            </a:r>
            <a:r>
              <a:rPr lang="bn-IN" sz="3200" dirty="0" smtClean="0">
                <a:latin typeface="NikoshBAN" pitchFamily="2" charset="0"/>
                <a:cs typeface="NikoshBAN" pitchFamily="2" charset="0"/>
              </a:rPr>
              <a:t>  এর বিষয় </a:t>
            </a:r>
            <a:r>
              <a:rPr lang="bn-BD" sz="3200" dirty="0" smtClean="0">
                <a:latin typeface="NikoshBAN" pitchFamily="2" charset="0"/>
                <a:cs typeface="NikoshBAN" pitchFamily="2" charset="0"/>
              </a:rPr>
              <a:t>সমূহ বর্ণনা করতে পারবে। </a:t>
            </a:r>
          </a:p>
        </p:txBody>
      </p:sp>
      <p:sp>
        <p:nvSpPr>
          <p:cNvPr id="9" name="TextBox 8"/>
          <p:cNvSpPr txBox="1"/>
          <p:nvPr/>
        </p:nvSpPr>
        <p:spPr>
          <a:xfrm>
            <a:off x="2700337" y="685801"/>
            <a:ext cx="6712268" cy="707886"/>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p:spPr>
        <p:txBody>
          <a:bodyPr wrap="square" rtlCol="0">
            <a:spAutoFit/>
          </a:bodyPr>
          <a:lstStyle/>
          <a:p>
            <a:pPr algn="ctr"/>
            <a:r>
              <a:rPr lang="bn-BD" sz="4000" b="1" dirty="0" smtClean="0">
                <a:latin typeface="NikoshBAN" pitchFamily="2" charset="0"/>
                <a:cs typeface="NikoshBAN" pitchFamily="2" charset="0"/>
              </a:rPr>
              <a:t>শিখনফল</a:t>
            </a:r>
            <a:endParaRPr lang="en-US" sz="4000" dirty="0"/>
          </a:p>
        </p:txBody>
      </p:sp>
      <p:sp>
        <p:nvSpPr>
          <p:cNvPr id="10" name="Frame 9"/>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slide(fromBottom)">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slide(fromBottom)">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slide(fromBottom)">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
        <p:nvSpPr>
          <p:cNvPr id="3" name="AutoShape 6"/>
          <p:cNvSpPr>
            <a:spLocks noChangeArrowheads="1"/>
          </p:cNvSpPr>
          <p:nvPr/>
        </p:nvSpPr>
        <p:spPr bwMode="auto">
          <a:xfrm>
            <a:off x="4343400" y="533400"/>
            <a:ext cx="3840162" cy="609600"/>
          </a:xfrm>
          <a:prstGeom prst="flowChartAlternateProcess">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a:ln w="41275" algn="ctr">
            <a:solidFill>
              <a:srgbClr val="CCFFCC"/>
            </a:solidFill>
            <a:prstDash val="sysDot"/>
            <a:miter lim="800000"/>
            <a:headEnd/>
            <a:tailEnd/>
          </a:ln>
          <a:effectLst>
            <a:outerShdw dist="35921" dir="2700000" algn="ctr" rotWithShape="0">
              <a:schemeClr val="bg2"/>
            </a:outerShdw>
          </a:effectLst>
        </p:spPr>
        <p:txBody>
          <a:bodyPr wrap="none" anchor="ctr"/>
          <a:lstStyle/>
          <a:p>
            <a:pPr algn="ctr">
              <a:defRPr/>
            </a:pPr>
            <a:r>
              <a:rPr lang="bn-BD" sz="3600" dirty="0">
                <a:solidFill>
                  <a:srgbClr val="663300"/>
                </a:solidFill>
                <a:latin typeface="NikoshBAN" pitchFamily="2" charset="0"/>
                <a:cs typeface="NikoshBAN" pitchFamily="2" charset="0"/>
              </a:rPr>
              <a:t>পাঠ উপস্থাপনা</a:t>
            </a:r>
            <a:endParaRPr lang="en-US" sz="3600" dirty="0">
              <a:solidFill>
                <a:srgbClr val="663300"/>
              </a:solidFill>
              <a:latin typeface="NikoshBAN" pitchFamily="2" charset="0"/>
              <a:cs typeface="NikoshBAN" pitchFamily="2" charset="0"/>
            </a:endParaRPr>
          </a:p>
        </p:txBody>
      </p:sp>
      <p:sp>
        <p:nvSpPr>
          <p:cNvPr id="20481" name="Rectangle 1"/>
          <p:cNvSpPr>
            <a:spLocks noChangeArrowheads="1"/>
          </p:cNvSpPr>
          <p:nvPr/>
        </p:nvSpPr>
        <p:spPr bwMode="auto">
          <a:xfrm>
            <a:off x="1143000" y="1447800"/>
            <a:ext cx="9982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bn-IN" sz="3200" b="1" i="0" u="sng"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ইমানের আভিধানিক অর্থঃ</a:t>
            </a:r>
            <a:r>
              <a:rPr kumimoji="0" lang="bn-IN"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ar-SA" sz="3200" b="0" i="0" u="none" strike="noStrike" cap="none" normalizeH="0" baseline="0" dirty="0" smtClean="0">
                <a:ln>
                  <a:noFill/>
                </a:ln>
                <a:solidFill>
                  <a:schemeClr val="tx1"/>
                </a:solidFill>
                <a:effectLst/>
                <a:latin typeface="NikoshBAN" pitchFamily="2" charset="0"/>
                <a:ea typeface="Times New Roman" pitchFamily="18" charset="0"/>
                <a:cs typeface="Arial" pitchFamily="34" charset="0"/>
              </a:rPr>
              <a:t>الإيمان</a:t>
            </a:r>
            <a:r>
              <a:rPr kumimoji="0" lang="bn-IN"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শব্দটি </a:t>
            </a:r>
            <a:r>
              <a:rPr kumimoji="0" lang="ar-SA" sz="3200" b="0" i="0" u="none" strike="noStrike" cap="none" normalizeH="0" baseline="0" dirty="0" smtClean="0">
                <a:ln>
                  <a:noFill/>
                </a:ln>
                <a:solidFill>
                  <a:schemeClr val="tx1"/>
                </a:solidFill>
                <a:effectLst/>
                <a:latin typeface="NikoshBAN" pitchFamily="2" charset="0"/>
                <a:ea typeface="Times New Roman" pitchFamily="18" charset="0"/>
                <a:cs typeface="Arial" pitchFamily="34" charset="0"/>
              </a:rPr>
              <a:t>الأمن</a:t>
            </a:r>
            <a:r>
              <a:rPr kumimoji="0" lang="bn-IN"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থেকে বাবে </a:t>
            </a:r>
            <a:r>
              <a:rPr kumimoji="0" lang="ar-SA" sz="3200" b="0" i="0" u="none" strike="noStrike" cap="none" normalizeH="0" baseline="0" dirty="0" smtClean="0">
                <a:ln>
                  <a:noFill/>
                </a:ln>
                <a:solidFill>
                  <a:schemeClr val="tx1"/>
                </a:solidFill>
                <a:effectLst/>
                <a:latin typeface="NikoshBAN" pitchFamily="2" charset="0"/>
                <a:ea typeface="Times New Roman" pitchFamily="18" charset="0"/>
                <a:cs typeface="Arial" pitchFamily="34" charset="0"/>
              </a:rPr>
              <a:t>افعال</a:t>
            </a:r>
            <a:r>
              <a:rPr kumimoji="0" lang="bn-IN"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এর মাসদার।  আভিধানিক অর্থ- “আন্তরিক বিশ্বাস”। এ বিশ্বাসের অধিকারী মু’মিন। </a:t>
            </a:r>
          </a:p>
        </p:txBody>
      </p:sp>
      <p:sp>
        <p:nvSpPr>
          <p:cNvPr id="5" name="TextBox 4"/>
          <p:cNvSpPr txBox="1"/>
          <p:nvPr/>
        </p:nvSpPr>
        <p:spPr>
          <a:xfrm>
            <a:off x="1143000" y="2895600"/>
            <a:ext cx="10058400" cy="2062103"/>
          </a:xfrm>
          <a:prstGeom prst="rect">
            <a:avLst/>
          </a:prstGeom>
          <a:noFill/>
        </p:spPr>
        <p:txBody>
          <a:bodyPr wrap="square" rtlCol="0">
            <a:spAutoFit/>
          </a:bodyPr>
          <a:lstStyle/>
          <a:p>
            <a:pPr lvl="0" algn="just"/>
            <a:r>
              <a:rPr lang="bn-IN" sz="3200" b="1" dirty="0" smtClean="0">
                <a:latin typeface="NikoshBAN" pitchFamily="2" charset="0"/>
                <a:ea typeface="Times New Roman" pitchFamily="18" charset="0"/>
                <a:cs typeface="NikoshBAN" pitchFamily="2" charset="0"/>
              </a:rPr>
              <a:t>	</a:t>
            </a:r>
            <a:r>
              <a:rPr lang="bn-IN" sz="3200" b="1" u="sng" dirty="0" smtClean="0">
                <a:latin typeface="NikoshBAN" pitchFamily="2" charset="0"/>
                <a:ea typeface="Times New Roman" pitchFamily="18" charset="0"/>
                <a:cs typeface="NikoshBAN" pitchFamily="2" charset="0"/>
              </a:rPr>
              <a:t>ইমানের পারিভাষিক অর্থঃ</a:t>
            </a:r>
            <a:r>
              <a:rPr lang="bn-IN" sz="3200" dirty="0" smtClean="0">
                <a:latin typeface="NikoshBAN" pitchFamily="2" charset="0"/>
                <a:ea typeface="Times New Roman" pitchFamily="18" charset="0"/>
                <a:cs typeface="NikoshBAN" pitchFamily="2" charset="0"/>
              </a:rPr>
              <a:t> শরিয়তের পরিভাষায়, নবি করিম (স)- এর সত্বা ও গুণাবলীর প্রতি সর্বোচ্চ পর্যায়ের সম্মান প্রদর্শন, চুড়ান্ত তা’যিম প্রকাশসহ আন্তরিকভাবে বিশ্বাস করা এবং তিনি আল্লাহর তা’আলার পক্ষ থেকে যা নিয়ে এসেছেন তার প্রতি দৃঢ় বিশ্বাস পোষণ করা এবং মুখে স্বীকৃতি দেয়া। </a:t>
            </a:r>
            <a:endParaRPr lang="bn-IN" sz="32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1"/>
                                        </p:tgtEl>
                                        <p:attrNameLst>
                                          <p:attrName>style.visibility</p:attrName>
                                        </p:attrNameLst>
                                      </p:cBhvr>
                                      <p:to>
                                        <p:strVal val="visible"/>
                                      </p:to>
                                    </p:set>
                                    <p:animEffect transition="in" filter="slide(fromBottom)">
                                      <p:cBhvr>
                                        <p:cTn id="12" dur="500"/>
                                        <p:tgtEl>
                                          <p:spTgt spid="2048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48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344400" cy="6858000"/>
          </a:xfrm>
          <a:prstGeom prst="frame">
            <a:avLst>
              <a:gd name="adj1" fmla="val 3879"/>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lumMod val="75000"/>
                </a:schemeClr>
              </a:solidFill>
            </a:endParaRPr>
          </a:p>
        </p:txBody>
      </p:sp>
      <p:sp>
        <p:nvSpPr>
          <p:cNvPr id="3" name="AutoShape 6"/>
          <p:cNvSpPr>
            <a:spLocks noChangeArrowheads="1"/>
          </p:cNvSpPr>
          <p:nvPr/>
        </p:nvSpPr>
        <p:spPr bwMode="auto">
          <a:xfrm>
            <a:off x="4343400" y="533400"/>
            <a:ext cx="3840162" cy="609600"/>
          </a:xfrm>
          <a:prstGeom prst="flowChartAlternateProcess">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a:ln w="41275" algn="ctr">
            <a:solidFill>
              <a:srgbClr val="CCFFCC"/>
            </a:solidFill>
            <a:prstDash val="sysDot"/>
            <a:miter lim="800000"/>
            <a:headEnd/>
            <a:tailEnd/>
          </a:ln>
          <a:effectLst>
            <a:outerShdw dist="35921" dir="2700000" algn="ctr" rotWithShape="0">
              <a:schemeClr val="bg2"/>
            </a:outerShdw>
          </a:effectLst>
        </p:spPr>
        <p:txBody>
          <a:bodyPr wrap="none" anchor="ctr"/>
          <a:lstStyle/>
          <a:p>
            <a:pPr algn="ctr">
              <a:defRPr/>
            </a:pPr>
            <a:r>
              <a:rPr lang="bn-BD" sz="3600" dirty="0">
                <a:solidFill>
                  <a:srgbClr val="663300"/>
                </a:solidFill>
                <a:latin typeface="NikoshBAN" pitchFamily="2" charset="0"/>
                <a:cs typeface="NikoshBAN" pitchFamily="2" charset="0"/>
              </a:rPr>
              <a:t>পাঠ উপস্থাপনা</a:t>
            </a:r>
            <a:endParaRPr lang="en-US" sz="3600" dirty="0">
              <a:solidFill>
                <a:srgbClr val="663300"/>
              </a:solidFill>
              <a:latin typeface="NikoshBAN" pitchFamily="2" charset="0"/>
              <a:cs typeface="NikoshBAN" pitchFamily="2" charset="0"/>
            </a:endParaRPr>
          </a:p>
        </p:txBody>
      </p:sp>
      <p:sp>
        <p:nvSpPr>
          <p:cNvPr id="4" name="TextBox 3"/>
          <p:cNvSpPr txBox="1"/>
          <p:nvPr/>
        </p:nvSpPr>
        <p:spPr>
          <a:xfrm>
            <a:off x="990600" y="1371600"/>
            <a:ext cx="10210800" cy="5016758"/>
          </a:xfrm>
          <a:prstGeom prst="rect">
            <a:avLst/>
          </a:prstGeom>
          <a:noFill/>
        </p:spPr>
        <p:txBody>
          <a:bodyPr wrap="square" rtlCol="0">
            <a:spAutoFit/>
          </a:bodyPr>
          <a:lstStyle/>
          <a:p>
            <a:pPr algn="just"/>
            <a:r>
              <a:rPr lang="bn-IN" sz="3200" b="1" u="sng" dirty="0" smtClean="0">
                <a:latin typeface="NikoshBAN" pitchFamily="2" charset="0"/>
                <a:cs typeface="NikoshBAN" pitchFamily="2" charset="0"/>
              </a:rPr>
              <a:t>ইমানের অবস্থানঃ</a:t>
            </a:r>
            <a:r>
              <a:rPr lang="bn-IN" sz="3200" dirty="0" smtClean="0">
                <a:latin typeface="NikoshBAN" pitchFamily="2" charset="0"/>
                <a:cs typeface="NikoshBAN" pitchFamily="2" charset="0"/>
              </a:rPr>
              <a:t> ইমানের অবস্থান হলো- মু’মিনের ক্বালব বা অন্তরে, এ প্রসঙ্গে মহান আল্লাহ তা’আলা ইরশাদ করেন-  </a:t>
            </a:r>
            <a:endParaRPr lang="en-US" sz="3200" dirty="0" smtClean="0">
              <a:latin typeface="NikoshBAN" pitchFamily="2" charset="0"/>
              <a:cs typeface="NikoshBAN" pitchFamily="2" charset="0"/>
            </a:endParaRPr>
          </a:p>
          <a:p>
            <a:pPr algn="just" rtl="1"/>
            <a:r>
              <a:rPr lang="ar-SA" sz="3200" dirty="0" smtClean="0">
                <a:latin typeface="NikoshBAN" pitchFamily="2" charset="0"/>
              </a:rPr>
              <a:t>١ــ قال تعالى: "ألَئِكَ كُتِبَ فِيْ قُلُوْبِهِمُ الْإيْمَانَ" (المجادلة: ٢٢) </a:t>
            </a:r>
            <a:endParaRPr lang="en-US" sz="3200" dirty="0" smtClean="0">
              <a:latin typeface="NikoshBAN" pitchFamily="2" charset="0"/>
              <a:cs typeface="NikoshBAN" pitchFamily="2" charset="0"/>
            </a:endParaRPr>
          </a:p>
          <a:p>
            <a:pPr algn="just" rtl="1"/>
            <a:r>
              <a:rPr lang="ar-SA" sz="3200" dirty="0" smtClean="0">
                <a:latin typeface="NikoshBAN" pitchFamily="2" charset="0"/>
              </a:rPr>
              <a:t>٢ــ وقال تعالى: "وَلَمَّا يَدْخُلِ الْإيْمَانُ فِيْ قُلُوْبِكُمْ"(الحجرات: ١٤)</a:t>
            </a:r>
            <a:endParaRPr lang="en-US" sz="3200" dirty="0" smtClean="0">
              <a:latin typeface="NikoshBAN" pitchFamily="2" charset="0"/>
              <a:cs typeface="NikoshBAN" pitchFamily="2" charset="0"/>
            </a:endParaRPr>
          </a:p>
          <a:p>
            <a:pPr algn="just"/>
            <a:r>
              <a:rPr lang="bn-IN" sz="3200" dirty="0" smtClean="0">
                <a:latin typeface="NikoshBAN" pitchFamily="2" charset="0"/>
                <a:cs typeface="NikoshBAN" pitchFamily="2" charset="0"/>
              </a:rPr>
              <a:t>অর্থাৎ ১। ইরশাদ হচ্ছে- “তারাতো ওরাই যাদের অন্তরসমূহে ইমান লিপিবদ্ধ করা হয়েছে”। (মুযাদালাহ: ২২)।  </a:t>
            </a:r>
            <a:endParaRPr lang="en-US" sz="3200" dirty="0" smtClean="0">
              <a:latin typeface="NikoshBAN" pitchFamily="2" charset="0"/>
              <a:cs typeface="NikoshBAN" pitchFamily="2" charset="0"/>
            </a:endParaRPr>
          </a:p>
          <a:p>
            <a:pPr algn="just"/>
            <a:r>
              <a:rPr lang="bn-IN" sz="3200" dirty="0" smtClean="0">
                <a:latin typeface="NikoshBAN" pitchFamily="2" charset="0"/>
                <a:cs typeface="NikoshBAN" pitchFamily="2" charset="0"/>
              </a:rPr>
              <a:t>২</a:t>
            </a:r>
            <a:r>
              <a:rPr lang="hi-IN" sz="3200" dirty="0" smtClean="0">
                <a:latin typeface="NikoshBAN" pitchFamily="2" charset="0"/>
                <a:cs typeface="NikoshBAN" pitchFamily="2" charset="0"/>
              </a:rPr>
              <a:t>। </a:t>
            </a:r>
            <a:r>
              <a:rPr lang="bn-IN" sz="3200" dirty="0" smtClean="0">
                <a:latin typeface="NikoshBAN" pitchFamily="2" charset="0"/>
                <a:cs typeface="NikoshBAN" pitchFamily="2" charset="0"/>
              </a:rPr>
              <a:t>আরো ইরশাদ হচ্ছে- “যখন তাদের অন্তরে ইমান প্রবেশ করল” (হুযরাত: ১৪)। উক্ত আয়াতে কারিমাদ্বয়ে ক্বালবকে ইমানের কালে্দ্রস্থল হিসাবে ঘোষণা করা হয়েছে। </a:t>
            </a:r>
            <a:endParaRPr lang="en-US" sz="3200" dirty="0" smtClean="0">
              <a:latin typeface="NikoshBAN" pitchFamily="2" charset="0"/>
              <a:cs typeface="NikoshBAN" pitchFamily="2" charset="0"/>
            </a:endParaRPr>
          </a:p>
          <a:p>
            <a:pPr algn="just"/>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Bottom)">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Bottom)">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slide(fromBottom)">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slide(fromBottom)">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515</Words>
  <Application>Microsoft Office PowerPoint</Application>
  <PresentationFormat>Custom</PresentationFormat>
  <Paragraphs>73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c:creator>
  <cp:lastModifiedBy>s</cp:lastModifiedBy>
  <cp:revision>18</cp:revision>
  <dcterms:created xsi:type="dcterms:W3CDTF">2006-08-16T00:00:00Z</dcterms:created>
  <dcterms:modified xsi:type="dcterms:W3CDTF">2021-01-24T16:41:29Z</dcterms:modified>
</cp:coreProperties>
</file>