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7" r:id="rId5"/>
    <p:sldId id="27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5" r:id="rId15"/>
    <p:sldId id="276" r:id="rId16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42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55"/>
            <a:ext cx="27774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55"/>
            <a:ext cx="81267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17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6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6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93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93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8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5" y="273067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8" y="1435103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6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67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67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67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700" y="1752606"/>
            <a:ext cx="10096500" cy="46743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0180" y="2362215"/>
            <a:ext cx="30861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1080" y="3124215"/>
            <a:ext cx="30861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 </a:t>
            </a:r>
            <a:r>
              <a:rPr lang="bn-BD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4643" y="228613"/>
            <a:ext cx="6670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800" dirty="0" smtClean="0">
                <a:solidFill>
                  <a:srgbClr val="002060"/>
                </a:solidFill>
              </a:rPr>
              <a:t>السلام عليكم ورحمة الله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221" y="685800"/>
            <a:ext cx="11168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اهلا و سهلا</a:t>
            </a:r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 </a:t>
            </a:r>
            <a:r>
              <a:rPr lang="bn-IN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 </a:t>
            </a:r>
            <a:endParaRPr lang="en-US" sz="9600" b="1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780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">
        <p15:prstTrans prst="win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2133600"/>
            <a:ext cx="54697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১। </a:t>
            </a:r>
            <a:r>
              <a:rPr lang="ar-SA" sz="3200" dirty="0" smtClean="0"/>
              <a:t>كفر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এর আভিধানিক অর্থ কী? </a:t>
            </a:r>
            <a:endParaRPr lang="bn-IN" sz="3200" dirty="0" smtClean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ar-SA" sz="3200" dirty="0" smtClean="0">
                <a:latin typeface="NikoshBAN" pitchFamily="2" charset="0"/>
              </a:rPr>
              <a:t>كفر </a:t>
            </a:r>
            <a:r>
              <a:rPr lang="bn-IN" sz="3200" dirty="0" smtClean="0">
                <a:latin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পর্যায়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সমূহ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কয়টি?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ar-SA" sz="3200" dirty="0" smtClean="0">
                <a:latin typeface="NikoshBAN" pitchFamily="2" charset="0"/>
              </a:rPr>
              <a:t>كفر </a:t>
            </a:r>
            <a:r>
              <a:rPr lang="bn-IN" sz="3200" dirty="0" smtClean="0">
                <a:latin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ব্যবহারিক দিক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সমূহ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কয়টি?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33400"/>
            <a:ext cx="4572000" cy="707886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609600"/>
            <a:ext cx="5029200" cy="707886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36220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ar-SA" sz="3200" dirty="0" smtClean="0">
                <a:latin typeface="NikoshBAN" pitchFamily="2" charset="0"/>
              </a:rPr>
              <a:t>كفر</a:t>
            </a:r>
            <a:r>
              <a:rPr lang="bn-IN" sz="3200" dirty="0" smtClean="0">
                <a:latin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পর্যায়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সমূহ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কয়টি? ও কী? কী? আলোচনা করে লিখ।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457200"/>
            <a:ext cx="4267200" cy="707886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905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3200" dirty="0" smtClean="0">
                <a:latin typeface="NikoshBAN" pitchFamily="2" charset="0"/>
              </a:rPr>
              <a:t>كفر </a:t>
            </a:r>
            <a:r>
              <a:rPr lang="bn-IN" sz="3200" dirty="0" smtClean="0">
                <a:latin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ব্যবহারিক দিক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সমূহ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কয়টি? ও কী? কী? দলিলসহ </a:t>
            </a:r>
            <a:r>
              <a:rPr lang="bn-IN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বিস্তারিত লেখ।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4876800" y="609600"/>
            <a:ext cx="2590800" cy="914400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362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১। </a:t>
            </a:r>
            <a:r>
              <a:rPr lang="ar-SA" sz="3200" dirty="0" smtClean="0"/>
              <a:t>كفر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শব্দের আভিধানিক অর্থ কী? </a:t>
            </a:r>
            <a:endParaRPr lang="bn-IN" sz="3200" dirty="0" smtClean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كافر</a:t>
            </a:r>
            <a:r>
              <a:rPr lang="bn-IN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কাকে বলে?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كافر</a:t>
            </a:r>
            <a:r>
              <a:rPr lang="bn-IN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এর ব্যবহারিক দিক কয়টি?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flipH="1">
            <a:off x="4267200" y="533400"/>
            <a:ext cx="4050113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361916"/>
            <a:ext cx="6705600" cy="287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34"/>
          <p:cNvGrpSpPr/>
          <p:nvPr/>
        </p:nvGrpSpPr>
        <p:grpSpPr>
          <a:xfrm>
            <a:off x="1774506" y="1371610"/>
            <a:ext cx="8969693" cy="228590"/>
            <a:chOff x="-1625354" y="5771382"/>
            <a:chExt cx="8329084" cy="236560"/>
          </a:xfrm>
          <a:gradFill flip="none" rotWithShape="1">
            <a:gsLst>
              <a:gs pos="3000">
                <a:srgbClr val="FFC000"/>
              </a:gs>
              <a:gs pos="33000">
                <a:srgbClr val="B1785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grpSpPr>
        <p:grpSp>
          <p:nvGrpSpPr>
            <p:cNvPr id="3" name="Group 47"/>
            <p:cNvGrpSpPr/>
            <p:nvPr/>
          </p:nvGrpSpPr>
          <p:grpSpPr>
            <a:xfrm>
              <a:off x="-1625354" y="5771382"/>
              <a:ext cx="6114956" cy="236560"/>
              <a:chOff x="-1625354" y="5771382"/>
              <a:chExt cx="6114956" cy="236560"/>
            </a:xfrm>
            <a:grpFill/>
          </p:grpSpPr>
          <p:sp>
            <p:nvSpPr>
              <p:cNvPr id="29" name="Flowchart: Predefined Process 28"/>
              <p:cNvSpPr/>
              <p:nvPr/>
            </p:nvSpPr>
            <p:spPr>
              <a:xfrm>
                <a:off x="-1625354" y="5771382"/>
                <a:ext cx="3914477" cy="23656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Predefined Process 2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lowchart: Predefined Process 2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FFC00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Pentagon 36"/>
          <p:cNvSpPr/>
          <p:nvPr/>
        </p:nvSpPr>
        <p:spPr>
          <a:xfrm flipH="1">
            <a:off x="2057400" y="3733800"/>
            <a:ext cx="9092565" cy="2556366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q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الإيمان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এরআভিধানিক ও পারিভাষিক অর্থ কী? এর বিষয়সমূহ বর্ণনা কর।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292" y="6373989"/>
            <a:ext cx="4906397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161" y="6287336"/>
            <a:ext cx="4906397" cy="484021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635-F8AF-4A63-9203-C2B24A78DD8F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270" y="2150747"/>
            <a:ext cx="8126730" cy="35855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199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7073" y="1066810"/>
            <a:ext cx="4137303" cy="10156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bn-BD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436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8934" y="1509713"/>
            <a:ext cx="1907381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0920" y="1509713"/>
            <a:ext cx="19052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5"/>
          <a:srcRect l="21802" r="44366" b="22829"/>
          <a:stretch>
            <a:fillRect/>
          </a:stretch>
        </p:blipFill>
        <p:spPr bwMode="auto">
          <a:xfrm>
            <a:off x="302182" y="0"/>
            <a:ext cx="597288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5"/>
          <a:srcRect l="55360" t="278" r="11833" b="22829"/>
          <a:stretch>
            <a:fillRect/>
          </a:stretch>
        </p:blipFill>
        <p:spPr bwMode="auto">
          <a:xfrm>
            <a:off x="6268646" y="0"/>
            <a:ext cx="588287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ame 8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4291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4.81481E-6 L -2.77778E-6 -0.0722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49587" y="2514600"/>
            <a:ext cx="6775336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শফিকুল ইসলাম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ভূইয়া </a:t>
            </a:r>
            <a:endParaRPr lang="bn-BD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সুপার 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উমেদনগর শাহপরান দারুচ্ছুন্নাৎ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দাখিল মাদরাসা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হবিগঞ্জ সদর, হবিগঞ্জ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E-mail- 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shafiqbhuyan78@gmail.com</a:t>
            </a:r>
            <a:endParaRPr lang="bn-IN" sz="4000" dirty="0"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মোবাঃ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১৭৩২ ৪৯৬৭৬১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1847" y="914400"/>
            <a:ext cx="5675413" cy="1013708"/>
          </a:xfrm>
          <a:prstGeom prst="rect">
            <a:avLst/>
          </a:prstGeom>
          <a:noFill/>
        </p:spPr>
        <p:txBody>
          <a:bodyPr>
            <a:prstTxWarp prst="textCascadeUp">
              <a:avLst>
                <a:gd name="adj" fmla="val 89024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bn-BD" sz="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" dirty="0">
              <a:ln w="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. Super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135" y="2133600"/>
            <a:ext cx="331755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909678" y="457212"/>
            <a:ext cx="4834277" cy="708025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5940742" y="1981200"/>
            <a:ext cx="5635806" cy="3810000"/>
          </a:xfrm>
          <a:prstGeom prst="flowChartAlternateProcess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 আকায়েদ ওয়াল ফিকহ 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শ্রে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ভাগ: আল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আকায়েদ 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অধ্যায়- </a:t>
            </a:r>
            <a:r>
              <a:rPr lang="ar-SA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الدين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প্রথম পরিচ্ছেদ- </a:t>
            </a:r>
            <a:r>
              <a:rPr lang="ar-SA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الإيمان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দ্বিতীয় পাঠঃ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الكفر والكافر بضوء القرأن والسنة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(কুরআন ও সুন্নাহের আলোকে কুফর ও কাফের)  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Dakhil---2019---Class-9-akai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2600"/>
            <a:ext cx="3200400" cy="42855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731379" y="5687284"/>
            <a:ext cx="8854823" cy="239976"/>
            <a:chOff x="186002" y="5767966"/>
            <a:chExt cx="8745504" cy="239976"/>
          </a:xfrm>
        </p:grpSpPr>
        <p:grpSp>
          <p:nvGrpSpPr>
            <p:cNvPr id="3" name="Group 21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3" name="Flowchart: Predefined Process 12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edefined Process 13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lowchart: Predefined Process 1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edefined Process 1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219200" y="1447800"/>
            <a:ext cx="10287000" cy="40386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الكفر والكافر بضوء القرأن والسنة</a:t>
            </a:r>
            <a:endParaRPr lang="bn-IN" sz="9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(কুরআন ও সুন্নাহের আলোকে কুফর ও কাফের)  </a:t>
            </a:r>
            <a:endParaRPr lang="bn-BD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94372" y="533404"/>
            <a:ext cx="9798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পাঠ শিরোনামঃ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7817-46D5-4E5A-B813-836D54B44D34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3050" y="2590801"/>
            <a:ext cx="8178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ar-SA" sz="3200" dirty="0" smtClean="0"/>
              <a:t>كفر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এর আভিধানিক অর্থ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كافر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এর পরিচয় দিতে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ar-SA" sz="3200" dirty="0" smtClean="0">
                <a:latin typeface="NikoshBAN" pitchFamily="2" charset="0"/>
              </a:rPr>
              <a:t>كفر </a:t>
            </a:r>
            <a:r>
              <a:rPr lang="bn-IN" sz="3200" dirty="0" smtClean="0">
                <a:latin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পর্যায়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সমূহ বর্ণনা করতে পারবে।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685801"/>
            <a:ext cx="5105400" cy="707886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343400" y="5334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66800" y="1676400"/>
            <a:ext cx="9982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ar-SA" sz="3200" b="1" u="sng" dirty="0" smtClean="0">
                <a:latin typeface="NikoshBAN" pitchFamily="2" charset="0"/>
              </a:rPr>
              <a:t>الكفر </a:t>
            </a:r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এর আভিধানিক অর্থঃ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</a:rPr>
              <a:t>كفر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এর শাব্দিক অর্থ- কোন বস্তুকে ঢেকে ফেলা, আবৃত করা, গোপন করা ইত্যাদি। </a:t>
            </a: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r-SA" sz="3200" b="1" u="sng" dirty="0" smtClean="0">
                <a:latin typeface="NikoshBAN" pitchFamily="2" charset="0"/>
              </a:rPr>
              <a:t>الكفر </a:t>
            </a:r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এর পারিভাষিক অর্থঃ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শরিয়তের পরিভাষায়, “আল্লাহর পক্ষথেকে রসূলুল্লাহ (স) যে সকল অকাট্য বিধান নিয়ে এসেছেন সে সবের কোনটিতে নবি করিম (স) কে অসত্য মনে করা কুফরী”। আর যে অসত্য মনে করে সে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كافر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343400" y="5334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1021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u="sng" dirty="0" smtClean="0">
                <a:latin typeface="NikoshBAN" pitchFamily="2" charset="0"/>
              </a:rPr>
              <a:t>كفر </a:t>
            </a:r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এর পর্যায়ঃ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কোন কাফের প্রকাশ্যে ইমান দাবী করলে সে মুনাফেক।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ইমান আনার পর কেউ কুফরি প্রকাশ করলে সে মুরতাদ।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আল্লাহর প্রভূত্বের মধ্যে শরীক নির্ধারণ করলে সে মুশরেক।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রাসূলুল্লাহ (স) এর ননুয়াতের স্বীকৃতি প্রদান করার সাথে সাথে যদি কুফরি আকিদামূলক বক্তব্য প্রদান করে তা হলে সে হবে যিন্দিক বা ধর্মচ্যুত।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343400" y="5334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10744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u="sng" dirty="0" smtClean="0">
                <a:latin typeface="NikoshBAN" pitchFamily="2" charset="0"/>
              </a:rPr>
              <a:t>كفر </a:t>
            </a:r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এর ব্যবহারিক দিকঃ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 কুরআনে কুফরির ৫টি ব্যবহারিক দিক দিক রয়েছে যথা-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তাওহীদকে অস্বীকার করা, যেমন ইরশাদ হচ্ছে-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dirty="0" smtClean="0">
                <a:latin typeface="NikoshBAN" pitchFamily="2" charset="0"/>
              </a:rPr>
              <a:t>قوله تعالى: "إنَّ الَّذِيْنَ كَفَرُوْا سَوَاءٌ عَلَيْهِمْ أأنْذَرْتَهُمْ أمْ لَمْ تُنْذِرْهُمْ لَا يُؤْمِنُوْنَ" (البقرة: ٦).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অর্থাৎ “নিশ্চয় যারা কুফরি করে তাদের আপনি ভয় দেখান বা না দেখান তা তাদের জন্য সমান, তারা ইমান আনবে না”। (বাকারা:০৬)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নেয়ামতের না শুকরিয়া করা, যেমন  আল্লাহ তা’আলা বলেন-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dirty="0" smtClean="0">
                <a:latin typeface="NikoshBAN" pitchFamily="2" charset="0"/>
              </a:rPr>
              <a:t>قوله تعالى: "فَاذْكُرُوْنِي أذْكُرْكُمْ وَاشْكُرُوْا لِيْ وَلَا تَكْفُرُوْنِ" (البقرة: ١٥٢).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অর্থাৎ  ‘আমার নেয়ামতের শুকরিয়া আদায় কর, অকৃতজ্ঞ হয়ো না” (বাকারা:১৫২)।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সম্পর্কচ্ছেদ করা, এ ব্যপারে আল্লাহ আআলা বলেন-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dirty="0" smtClean="0">
                <a:latin typeface="NikoshBAN" pitchFamily="2" charset="0"/>
              </a:rPr>
              <a:t>قوله تعالى: "ثُمَّ يَوْمَ الْقِيَامَةِ يَكْفُرُ بَعْضُكُمْ بِبَعْضٍ" (العنكبوت: ٢٥).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অর্থাৎ “কিয়ামত দিবসে তারা পরস্পর সম্পর্কচ্ছেদ করবে (আনকাবুত: ২৫)।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343400" y="5334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অস্বীকৃতি জ্ঞাপন করা, যেমন ইরশাদ হচ্ছে-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dirty="0" smtClean="0">
                <a:latin typeface="NikoshBAN" pitchFamily="2" charset="0"/>
              </a:rPr>
              <a:t>قوله تعالى: "فَلَمَّا جَاءَهُمْ مَا عَرَفُوْا بِهِ" (البقرة: ٨٩).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অর্থাৎ “তাদের জানা বিষয় যখন তাদের নিকট আসল, তারা তা অস্বীকার করল” (বাকারা: ৮৯)। 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৫। ঢেকে ফেলা বা ইমান গোপন করা, যেমন ইরশাদ হচ্ছে-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dirty="0" smtClean="0">
                <a:latin typeface="NikoshBAN" pitchFamily="2" charset="0"/>
              </a:rPr>
              <a:t>قوله تعالى: "أعْجَبَ الْكُفَّارَ نَبَاتُهُ" (الحديد: ٢٠).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অর্থাৎ শস্য কৃষকদেরকে (যারা জমিনে বীজ বপন করছে) বিস্মিত করেছে” (হাদিদ: ২০)। এখানে কুফফার বলতে তাদেরকে বুঝানো হয়েছে যারা জমিনের নীচে বীজ ঢেকে ফেলেছিল।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617</Words>
  <Application>Microsoft Office PowerPoint</Application>
  <PresentationFormat>Custom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</dc:creator>
  <cp:lastModifiedBy>s</cp:lastModifiedBy>
  <cp:revision>18</cp:revision>
  <dcterms:created xsi:type="dcterms:W3CDTF">2006-08-16T00:00:00Z</dcterms:created>
  <dcterms:modified xsi:type="dcterms:W3CDTF">2021-01-24T16:46:53Z</dcterms:modified>
</cp:coreProperties>
</file>