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7" r:id="rId5"/>
    <p:sldId id="278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5" r:id="rId15"/>
    <p:sldId id="276" r:id="rId16"/>
  </p:sldIdLst>
  <p:sldSz cx="12344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62" y="-96"/>
      </p:cViewPr>
      <p:guideLst>
        <p:guide orient="horz" pos="2160"/>
        <p:guide pos="38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2130442"/>
            <a:ext cx="1049274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660" y="3886200"/>
            <a:ext cx="86410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690" y="274655"/>
            <a:ext cx="277749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274655"/>
            <a:ext cx="81267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3" y="4406917"/>
            <a:ext cx="104927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3" y="2906713"/>
            <a:ext cx="104927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600206"/>
            <a:ext cx="545211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70" y="1600206"/>
            <a:ext cx="545211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535113"/>
            <a:ext cx="54542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2174875"/>
            <a:ext cx="54542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793" y="1535113"/>
            <a:ext cx="54563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93" y="2174875"/>
            <a:ext cx="54563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8" y="273050"/>
            <a:ext cx="406122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25" y="273067"/>
            <a:ext cx="6900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8" y="1435103"/>
            <a:ext cx="406122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89" y="4800600"/>
            <a:ext cx="74066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89" y="612775"/>
            <a:ext cx="74066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89" y="5367338"/>
            <a:ext cx="74066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274638"/>
            <a:ext cx="11109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600206"/>
            <a:ext cx="111099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" y="6356367"/>
            <a:ext cx="288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7670" y="6356367"/>
            <a:ext cx="3909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6820" y="6356367"/>
            <a:ext cx="288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752606"/>
            <a:ext cx="10096500" cy="46743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40180" y="2362215"/>
            <a:ext cx="30861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BD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41080" y="3124215"/>
            <a:ext cx="30861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  </a:t>
            </a:r>
            <a:r>
              <a:rPr lang="bn-BD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54643" y="228613"/>
            <a:ext cx="66700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800" dirty="0" smtClean="0">
                <a:solidFill>
                  <a:srgbClr val="002060"/>
                </a:solidFill>
              </a:rPr>
              <a:t>السلام عليكم ورحمة الله 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7221" y="685800"/>
            <a:ext cx="111689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9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</a:rPr>
              <a:t>اهلا و سهلا</a:t>
            </a:r>
            <a:r>
              <a:rPr lang="en-US" sz="9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</a:rPr>
              <a:t> </a:t>
            </a:r>
            <a:r>
              <a:rPr lang="bn-IN" sz="9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sz="9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</a:rPr>
              <a:t> </a:t>
            </a:r>
            <a:endParaRPr lang="en-US" sz="9600" b="1" dirty="0"/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344400" cy="6858000"/>
          </a:xfrm>
          <a:prstGeom prst="frame">
            <a:avLst>
              <a:gd name="adj1" fmla="val 3879"/>
            </a:avLst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978090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10">
        <p15:prstTrans prst="wind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8000"/>
          </a:xfrm>
          <a:prstGeom prst="frame">
            <a:avLst>
              <a:gd name="adj1" fmla="val 3879"/>
            </a:avLst>
          </a:prstGeom>
          <a:solidFill>
            <a:schemeClr val="tx1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9400" y="2133600"/>
            <a:ext cx="589296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১। </a:t>
            </a:r>
            <a:r>
              <a:rPr lang="ar-SA" sz="3200" dirty="0" smtClean="0">
                <a:latin typeface="NikoshBAN" pitchFamily="2" charset="0"/>
              </a:rPr>
              <a:t>نفاق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এর আভিধানিক অর্থ কী? </a:t>
            </a:r>
            <a:endParaRPr lang="bn-IN" sz="3200" dirty="0" smtClean="0"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ar-SA" sz="3200" dirty="0" smtClean="0">
                <a:latin typeface="NikoshBAN" pitchFamily="2" charset="0"/>
              </a:rPr>
              <a:t>نفاق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কত প্রকার ও কী কী?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ar-SA" sz="3200" dirty="0" smtClean="0">
                <a:latin typeface="NikoshBAN" pitchFamily="2" charset="0"/>
              </a:rPr>
              <a:t>المنافق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এর বৈশিষ্ট্য বা আলামত কয়টি?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533400"/>
            <a:ext cx="4572000" cy="707886"/>
          </a:xfrm>
          <a:prstGeom prst="rect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8000"/>
          </a:xfrm>
          <a:prstGeom prst="frame">
            <a:avLst>
              <a:gd name="adj1" fmla="val 3879"/>
            </a:avLst>
          </a:prstGeom>
          <a:solidFill>
            <a:schemeClr val="tx1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609600"/>
            <a:ext cx="5029200" cy="707886"/>
          </a:xfrm>
          <a:prstGeom prst="rect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2362200"/>
            <a:ext cx="960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ar-SA" sz="3200" dirty="0" smtClean="0">
                <a:latin typeface="NikoshBAN" pitchFamily="2" charset="0"/>
              </a:rPr>
              <a:t>المنافق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এর বৈশিষ্ট্য বা আলামত কয়টি ও কী কী? লিখ।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8000"/>
          </a:xfrm>
          <a:prstGeom prst="frame">
            <a:avLst>
              <a:gd name="adj1" fmla="val 3879"/>
            </a:avLst>
          </a:prstGeom>
          <a:solidFill>
            <a:schemeClr val="tx1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600" y="457200"/>
            <a:ext cx="4267200" cy="707886"/>
          </a:xfrm>
          <a:prstGeom prst="rect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9050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IN" sz="3200" dirty="0" smtClean="0">
                <a:latin typeface="NikoshBAN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ar-SA" sz="3200" dirty="0" smtClean="0">
                <a:latin typeface="NikoshBAN" pitchFamily="2" charset="0"/>
              </a:rPr>
              <a:t>نفاق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কত প্রকার ও কী কী? সংজ্ঞাসহ লিখ।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8000"/>
          </a:xfrm>
          <a:prstGeom prst="frame">
            <a:avLst>
              <a:gd name="adj1" fmla="val 3879"/>
            </a:avLst>
          </a:prstGeom>
          <a:solidFill>
            <a:schemeClr val="tx1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4876800" y="609600"/>
            <a:ext cx="2590800" cy="914400"/>
          </a:xfrm>
          <a:prstGeom prst="flowChartPunchedTap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2362200"/>
            <a:ext cx="838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১। </a:t>
            </a:r>
            <a:r>
              <a:rPr lang="ar-SA" sz="3200" dirty="0" smtClean="0">
                <a:latin typeface="NikoshBAN" pitchFamily="2" charset="0"/>
              </a:rPr>
              <a:t>نفاق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শব্দের আভিধানিক অর্থ কী? </a:t>
            </a:r>
            <a:endParaRPr lang="bn-IN" sz="3200" dirty="0" smtClean="0"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ar-SA" sz="3200" dirty="0" smtClean="0">
                <a:latin typeface="NikoshBAN" pitchFamily="2" charset="0"/>
              </a:rPr>
              <a:t>منافق</a:t>
            </a:r>
            <a:r>
              <a:rPr lang="bn-IN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এর অবস্থান কোথায়?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ar-SA" sz="3200" dirty="0" smtClean="0">
                <a:latin typeface="NikoshBAN" pitchFamily="2" charset="0"/>
              </a:rPr>
              <a:t>نفاق</a:t>
            </a:r>
            <a:r>
              <a:rPr lang="bn-IN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কত প্রকার ও কী কী?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ar-SA" sz="3200" dirty="0" smtClean="0">
                <a:latin typeface="NikoshBAN" pitchFamily="2" charset="0"/>
              </a:rPr>
              <a:t>المنافق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এর বৈশিষ্ট্য বা আলামত কয়টি ও কী কী?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9"/>
          <p:cNvSpPr/>
          <p:nvPr/>
        </p:nvSpPr>
        <p:spPr>
          <a:xfrm flipH="1">
            <a:off x="4267200" y="533400"/>
            <a:ext cx="4050113" cy="58388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61916"/>
            <a:ext cx="7239000" cy="28745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34"/>
          <p:cNvGrpSpPr/>
          <p:nvPr/>
        </p:nvGrpSpPr>
        <p:grpSpPr>
          <a:xfrm>
            <a:off x="1774506" y="1371600"/>
            <a:ext cx="8588693" cy="220665"/>
            <a:chOff x="-1625354" y="5771382"/>
            <a:chExt cx="8329084" cy="236560"/>
          </a:xfrm>
          <a:gradFill flip="none" rotWithShape="1">
            <a:gsLst>
              <a:gs pos="3000">
                <a:srgbClr val="FFC000"/>
              </a:gs>
              <a:gs pos="33000">
                <a:srgbClr val="B17852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grpSpPr>
        <p:grpSp>
          <p:nvGrpSpPr>
            <p:cNvPr id="3" name="Group 47"/>
            <p:cNvGrpSpPr/>
            <p:nvPr/>
          </p:nvGrpSpPr>
          <p:grpSpPr>
            <a:xfrm>
              <a:off x="-1625354" y="5771382"/>
              <a:ext cx="6114956" cy="236560"/>
              <a:chOff x="-1625354" y="5771382"/>
              <a:chExt cx="6114956" cy="236560"/>
            </a:xfrm>
            <a:grpFill/>
          </p:grpSpPr>
          <p:sp>
            <p:nvSpPr>
              <p:cNvPr id="29" name="Flowchart: Predefined Process 28"/>
              <p:cNvSpPr/>
              <p:nvPr/>
            </p:nvSpPr>
            <p:spPr>
              <a:xfrm>
                <a:off x="-1625354" y="5771382"/>
                <a:ext cx="3914477" cy="236560"/>
              </a:xfrm>
              <a:prstGeom prst="flowChartPredefinedProcess">
                <a:avLst/>
              </a:prstGeom>
              <a:gradFill>
                <a:gsLst>
                  <a:gs pos="45000">
                    <a:srgbClr val="FFC00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lowchart: Predefined Process 29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gradFill>
                <a:gsLst>
                  <a:gs pos="45000">
                    <a:srgbClr val="92D05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Flowchart: Predefined Process 27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gradFill>
              <a:gsLst>
                <a:gs pos="45000">
                  <a:srgbClr val="FFC000"/>
                </a:gs>
                <a:gs pos="60000">
                  <a:srgbClr val="B17852"/>
                </a:gs>
                <a:gs pos="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Pentagon 36"/>
          <p:cNvSpPr/>
          <p:nvPr/>
        </p:nvSpPr>
        <p:spPr>
          <a:xfrm flipH="1">
            <a:off x="1371598" y="4038600"/>
            <a:ext cx="10134601" cy="2556366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১। </a:t>
            </a:r>
            <a:r>
              <a:rPr lang="ar-SA" sz="4000" dirty="0" smtClean="0">
                <a:solidFill>
                  <a:srgbClr val="002060"/>
                </a:solidFill>
                <a:latin typeface="NikoshBAN" pitchFamily="2" charset="0"/>
              </a:rPr>
              <a:t>نفاق 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অর্থ- কি? </a:t>
            </a:r>
            <a:r>
              <a:rPr lang="ar-SA" sz="4000" dirty="0" smtClean="0">
                <a:solidFill>
                  <a:srgbClr val="002060"/>
                </a:solidFill>
                <a:latin typeface="NikoshBAN" pitchFamily="2" charset="0"/>
              </a:rPr>
              <a:t>منافق 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কাকে বলে? মুনাফেকের আলামত কয়টি ও কি কি?বর্ণনা কর।     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buFont typeface="Wingdings" pitchFamily="2" charset="2"/>
              <a:buChar char="q"/>
            </a:pP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292" y="6373989"/>
            <a:ext cx="4906397" cy="484021"/>
          </a:xfrm>
          <a:prstGeom prst="rect">
            <a:avLst/>
          </a:prstGeom>
        </p:spPr>
      </p:pic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161" y="6287336"/>
            <a:ext cx="4906397" cy="484021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0635-F8AF-4A63-9203-C2B24A78DD8F}" type="datetime1">
              <a:rPr lang="en-US" smtClean="0"/>
              <a:pPr/>
              <a:t>24-Jan-21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12344400" cy="6858000"/>
          </a:xfrm>
          <a:prstGeom prst="frame">
            <a:avLst>
              <a:gd name="adj1" fmla="val 3879"/>
            </a:avLst>
          </a:prstGeom>
          <a:solidFill>
            <a:schemeClr val="tx1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0270" y="2150747"/>
            <a:ext cx="8126730" cy="358559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19900" b="1" dirty="0">
                <a:ln/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b="1" dirty="0">
              <a:ln/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2400" b="1" dirty="0">
              <a:ln/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7073" y="1066810"/>
            <a:ext cx="4137303" cy="101566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bn-BD" sz="6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blipFill>
                <a:blip r:embed="rId3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436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8934" y="1509713"/>
            <a:ext cx="1907381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0920" y="1509713"/>
            <a:ext cx="1905237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User\Desktop\Nazma\jib o jor\1.jpg"/>
          <p:cNvPicPr>
            <a:picLocks noChangeAspect="1" noChangeArrowheads="1"/>
          </p:cNvPicPr>
          <p:nvPr/>
        </p:nvPicPr>
        <p:blipFill>
          <a:blip r:embed="rId5"/>
          <a:srcRect l="21802" r="44366" b="22829"/>
          <a:stretch>
            <a:fillRect/>
          </a:stretch>
        </p:blipFill>
        <p:spPr bwMode="auto">
          <a:xfrm>
            <a:off x="302182" y="0"/>
            <a:ext cx="5972888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User\Desktop\Nazma\jib o jor\1.jpg"/>
          <p:cNvPicPr>
            <a:picLocks noChangeAspect="1" noChangeArrowheads="1"/>
          </p:cNvPicPr>
          <p:nvPr/>
        </p:nvPicPr>
        <p:blipFill>
          <a:blip r:embed="rId5"/>
          <a:srcRect l="55360" t="278" r="11833" b="22829"/>
          <a:stretch>
            <a:fillRect/>
          </a:stretch>
        </p:blipFill>
        <p:spPr bwMode="auto">
          <a:xfrm>
            <a:off x="6268646" y="0"/>
            <a:ext cx="5882877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ame 8"/>
          <p:cNvSpPr/>
          <p:nvPr/>
        </p:nvSpPr>
        <p:spPr>
          <a:xfrm>
            <a:off x="0" y="0"/>
            <a:ext cx="12344400" cy="6858000"/>
          </a:xfrm>
          <a:prstGeom prst="frame">
            <a:avLst>
              <a:gd name="adj1" fmla="val 4291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7778E-6 4.81481E-6 L -2.77778E-6 -0.07223 " pathEditMode="relative" rAng="0" ptsTypes="AA">
                                      <p:cBhvr>
                                        <p:cTn id="1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849587" y="2514600"/>
            <a:ext cx="6775336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IN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মোঃ শফিকুল ইসলাম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ভূইয়া </a:t>
            </a:r>
            <a:endParaRPr lang="bn-BD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 </a:t>
            </a:r>
            <a:r>
              <a:rPr lang="bn-IN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সুপার </a:t>
            </a: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উমেদনগর শাহপরান দারুচ্ছুন্নাৎ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দাখিল মাদরাসা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হবিগঞ্জ সদর, হবিগঞ্জ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E-mail- </a:t>
            </a:r>
            <a:r>
              <a:rPr lang="bn-IN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solidFill>
                  <a:srgbClr val="7030A0"/>
                </a:solidFill>
              </a:rPr>
              <a:t>shafiqbhuyan78@gmail.com</a:t>
            </a:r>
            <a:endParaRPr lang="bn-IN" sz="4000" dirty="0">
              <a:cs typeface="NikoshBAN" pitchFamily="2" charset="0"/>
            </a:endParaRPr>
          </a:p>
          <a:p>
            <a:pPr algn="ctr"/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মোবাঃ 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১৭৩২ ৪৯৬৭৬১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91847" y="914400"/>
            <a:ext cx="5675413" cy="1013708"/>
          </a:xfrm>
          <a:prstGeom prst="rect">
            <a:avLst/>
          </a:prstGeom>
          <a:noFill/>
        </p:spPr>
        <p:txBody>
          <a:bodyPr>
            <a:prstTxWarp prst="textCascadeUp">
              <a:avLst>
                <a:gd name="adj" fmla="val 89024"/>
              </a:avLst>
            </a:prstTxWarp>
            <a:spAutoFit/>
            <a:scene3d>
              <a:camera prst="isometricOffAxis1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defRPr/>
            </a:pPr>
            <a:r>
              <a:rPr lang="bn-BD" sz="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sz="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" dirty="0">
              <a:ln w="0"/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A. Super 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0135" y="2133600"/>
            <a:ext cx="3317558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344400" cy="6858000"/>
          </a:xfrm>
          <a:prstGeom prst="frame">
            <a:avLst>
              <a:gd name="adj1" fmla="val 3879"/>
            </a:avLst>
          </a:prstGeom>
          <a:solidFill>
            <a:schemeClr val="tx1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3909678" y="457212"/>
            <a:ext cx="4834277" cy="708025"/>
          </a:xfrm>
          <a:prstGeom prst="rect">
            <a:avLst/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AutoShape 29"/>
          <p:cNvSpPr>
            <a:spLocks noChangeArrowheads="1"/>
          </p:cNvSpPr>
          <p:nvPr/>
        </p:nvSpPr>
        <p:spPr bwMode="auto">
          <a:xfrm>
            <a:off x="5940742" y="1981200"/>
            <a:ext cx="5635806" cy="3810000"/>
          </a:xfrm>
          <a:prstGeom prst="flowChartAlternateProcess">
            <a:avLst/>
          </a:prstGeom>
          <a:noFill/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 আকায়েদ ওয়াল ফিকহ </a:t>
            </a:r>
            <a:endParaRPr lang="bn-IN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দাখিল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 শ্রে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ণি 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ভাগ: আল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আকায়েদ </a:t>
            </a:r>
          </a:p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 অধ্যায়- </a:t>
            </a:r>
            <a:r>
              <a:rPr lang="ar-SA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الدين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এর প্রথম পরিচ্ছেদ- </a:t>
            </a:r>
            <a:r>
              <a:rPr lang="ar-SA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الإيمان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এর তৃতীয় পাঠঃ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 rtl="1"/>
            <a:r>
              <a:rPr lang="ar-SA" sz="3200" dirty="0" smtClean="0">
                <a:solidFill>
                  <a:srgbClr val="002060"/>
                </a:solidFill>
              </a:rPr>
              <a:t>النفاق والمنافق  بضوء القرأن والسنة</a:t>
            </a:r>
            <a:endParaRPr lang="bn-IN" sz="3200" dirty="0" smtClean="0">
              <a:solidFill>
                <a:srgbClr val="002060"/>
              </a:solidFill>
            </a:endParaRPr>
          </a:p>
          <a:p>
            <a:pPr algn="ctr" rtl="1"/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(কুরআন ও সুন্নাহের আলোকে নেফাক ও মুনাফেক)  </a:t>
            </a:r>
            <a:endParaRPr lang="bn-BD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344400" cy="6858000"/>
          </a:xfrm>
          <a:prstGeom prst="frame">
            <a:avLst>
              <a:gd name="adj1" fmla="val 3879"/>
            </a:avLst>
          </a:prstGeom>
          <a:solidFill>
            <a:schemeClr val="tx1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 descr="Dakhil---2019---Class-9-akai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752600"/>
            <a:ext cx="3200400" cy="428553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1731379" y="5687284"/>
            <a:ext cx="8854823" cy="239976"/>
            <a:chOff x="186002" y="5767966"/>
            <a:chExt cx="8745504" cy="239976"/>
          </a:xfrm>
        </p:grpSpPr>
        <p:grpSp>
          <p:nvGrpSpPr>
            <p:cNvPr id="3" name="Group 21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13" name="Flowchart: Predefined Process 12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lowchart: Predefined Process 13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Flowchart: Predefined Process 10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Predefined Process 11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1219200" y="1447800"/>
            <a:ext cx="10287000" cy="40386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9600" b="1" dirty="0" smtClean="0">
                <a:solidFill>
                  <a:srgbClr val="002060"/>
                </a:solidFill>
              </a:rPr>
              <a:t>النفاق والمنافق  بضوء القرأن والسنة</a:t>
            </a:r>
            <a:endParaRPr lang="bn-IN" sz="9600" b="1" dirty="0" smtClean="0">
              <a:solidFill>
                <a:srgbClr val="002060"/>
              </a:solidFill>
            </a:endParaRPr>
          </a:p>
          <a:p>
            <a:pPr algn="ctr" rtl="1"/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(কুরআন ও সুন্নাহের আলোকে নেফাক ও মুনাফেক)  </a:t>
            </a:r>
            <a:endParaRPr lang="bn-BD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F8D4-6B01-40BA-AE8E-70E3C8195E3C}" type="datetime1">
              <a:rPr lang="en-US" smtClean="0"/>
              <a:pPr/>
              <a:t>24-Jan-21</a:t>
            </a:fld>
            <a:endParaRPr lang="en-US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94372" y="533404"/>
            <a:ext cx="9798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পাঠ শিরোনামঃ 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12344400" cy="6858000"/>
          </a:xfrm>
          <a:prstGeom prst="frame">
            <a:avLst>
              <a:gd name="adj1" fmla="val 3879"/>
            </a:avLst>
          </a:prstGeom>
          <a:solidFill>
            <a:schemeClr val="tx1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7817-46D5-4E5A-B813-836D54B44D34}" type="datetime1">
              <a:rPr lang="en-US" smtClean="0"/>
              <a:pPr/>
              <a:t>24-Jan-21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43050" y="2590801"/>
            <a:ext cx="81781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ar-SA" sz="3200" dirty="0" smtClean="0"/>
              <a:t>كفر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এর আভিধানিক অর্থ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ar-SA" sz="3200" dirty="0" smtClean="0">
                <a:latin typeface="NikoshBAN" pitchFamily="2" charset="0"/>
                <a:cs typeface="NikoshBAN" pitchFamily="2" charset="0"/>
              </a:rPr>
              <a:t>كافر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এর পরিচয় দিতে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পারবে।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ar-SA" sz="3200" dirty="0" smtClean="0">
                <a:latin typeface="NikoshBAN" pitchFamily="2" charset="0"/>
              </a:rPr>
              <a:t>كفر </a:t>
            </a:r>
            <a:r>
              <a:rPr lang="bn-IN" sz="3200" dirty="0" smtClean="0">
                <a:latin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এর পর্যায়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সমূহ বর্ণনা করতে পারবে।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199" y="685801"/>
            <a:ext cx="4800601" cy="707886"/>
          </a:xfrm>
          <a:prstGeom prst="rect">
            <a:avLst/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/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344400" cy="6858000"/>
          </a:xfrm>
          <a:prstGeom prst="frame">
            <a:avLst>
              <a:gd name="adj1" fmla="val 3879"/>
            </a:avLst>
          </a:prstGeom>
          <a:solidFill>
            <a:schemeClr val="tx1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8000"/>
          </a:xfrm>
          <a:prstGeom prst="frame">
            <a:avLst>
              <a:gd name="adj1" fmla="val 3879"/>
            </a:avLst>
          </a:prstGeom>
          <a:solidFill>
            <a:schemeClr val="tx1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4343400" y="533400"/>
            <a:ext cx="3840162" cy="609600"/>
          </a:xfrm>
          <a:prstGeom prst="flowChartAlternateProcess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</a:gradFill>
          <a:ln w="41275" algn="ctr">
            <a:solidFill>
              <a:srgbClr val="CCFFCC"/>
            </a:solidFill>
            <a:prstDash val="sysDot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bn-BD" sz="3600" dirty="0"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পাঠ উপস্থাপনা</a:t>
            </a:r>
            <a:endParaRPr lang="en-US" sz="3600" dirty="0">
              <a:solidFill>
                <a:srgbClr val="66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066800" y="1676400"/>
            <a:ext cx="9982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ar-SA" sz="3200" b="1" u="sng" dirty="0" smtClean="0">
                <a:latin typeface="NikoshBAN" pitchFamily="2" charset="0"/>
              </a:rPr>
              <a:t>نفاق</a:t>
            </a:r>
            <a:r>
              <a:rPr lang="bn-IN" sz="3200" b="1" u="sng" dirty="0" smtClean="0">
                <a:latin typeface="NikoshBAN" pitchFamily="2" charset="0"/>
                <a:cs typeface="NikoshBAN" pitchFamily="2" charset="0"/>
              </a:rPr>
              <a:t>   এর আভিধানিক অর্থঃ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ar-SA" sz="3200" dirty="0" smtClean="0">
                <a:latin typeface="NikoshBAN" pitchFamily="2" charset="0"/>
              </a:rPr>
              <a:t>نفاق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অর্থ- ধোকা, প্রতারণা,কপটতা, এক দরজা দিয়ে প্রবেশ করা এবং অন্য দরজা দিয়ে বের হওয়া, বাহ্যিক ভাবে কল্যাণের কথা বলা, আর গোপনে তার খেলাফ করা। </a:t>
            </a:r>
          </a:p>
          <a:p>
            <a:pPr algn="just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ar-SA" sz="3200" b="1" u="sng" dirty="0" smtClean="0">
                <a:latin typeface="NikoshBAN" pitchFamily="2" charset="0"/>
              </a:rPr>
              <a:t>نفاق</a:t>
            </a:r>
            <a:r>
              <a:rPr lang="bn-IN" sz="3200" b="1" u="sng" dirty="0" smtClean="0">
                <a:latin typeface="NikoshBAN" pitchFamily="2" charset="0"/>
                <a:cs typeface="NikoshBAN" pitchFamily="2" charset="0"/>
              </a:rPr>
              <a:t>   এর পারিভাষিক অর্থঃ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শরিয়তের পরিভাষায় বাহ্যিকভাবে ইমান প্রকাশ করা এবং অন্তরে কুফরি পোষণ করাকে নিফাক বলে।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8000"/>
          </a:xfrm>
          <a:prstGeom prst="frame">
            <a:avLst>
              <a:gd name="adj1" fmla="val 3879"/>
            </a:avLst>
          </a:prstGeom>
          <a:solidFill>
            <a:schemeClr val="tx1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4343400" y="533400"/>
            <a:ext cx="3840162" cy="609600"/>
          </a:xfrm>
          <a:prstGeom prst="flowChartAlternateProcess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</a:gradFill>
          <a:ln w="41275" algn="ctr">
            <a:solidFill>
              <a:srgbClr val="CCFFCC"/>
            </a:solidFill>
            <a:prstDash val="sysDot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bn-BD" sz="3600" dirty="0"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পাঠ উপস্থাপনা</a:t>
            </a:r>
            <a:endParaRPr lang="en-US" sz="3600" dirty="0">
              <a:solidFill>
                <a:srgbClr val="66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676400"/>
            <a:ext cx="9906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r-SA" sz="3200" b="1" u="sng" dirty="0" smtClean="0">
                <a:latin typeface="NikoshBAN" pitchFamily="2" charset="0"/>
              </a:rPr>
              <a:t>المنافق</a:t>
            </a:r>
            <a:r>
              <a:rPr lang="bn-IN" sz="3200" b="1" u="sng" dirty="0" smtClean="0">
                <a:latin typeface="NikoshBAN" pitchFamily="2" charset="0"/>
                <a:cs typeface="NikoshBAN" pitchFamily="2" charset="0"/>
              </a:rPr>
              <a:t>  এর অবস্থানঃ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কাফেরের তুলনায় মুনাফিক অধিক ভয়ঙ্কর। কারণ মুনাফেক কুফরি গোপন করে ইমান জাহির করে। এজন্য মহান আল্লাহ নিজেই মুনাফেকের অবস্থান বর্ণনা করে বলেছেন-  </a:t>
            </a:r>
          </a:p>
          <a:p>
            <a:pPr algn="just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 rtl="1"/>
            <a:r>
              <a:rPr lang="ar-SA" sz="3200" dirty="0" smtClean="0">
                <a:latin typeface="NikoshBAN" pitchFamily="2" charset="0"/>
              </a:rPr>
              <a:t>قوله تعالى: إنَّ الْمُنَافِقِيْنَ فِيْ الدَّرْكِ الْأسْفَلِ مِنَ النَّارِ (النساء: ١٤٥)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অর্থাৎ “নিশ্চয় মুনাফেকরা জাহান্নামের সর্বনিম্ন স্তরে থাকবে”</a:t>
            </a:r>
            <a:r>
              <a:rPr lang="hi-IN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(নিসা: ১৪৫)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8000"/>
          </a:xfrm>
          <a:prstGeom prst="frame">
            <a:avLst>
              <a:gd name="adj1" fmla="val 3879"/>
            </a:avLst>
          </a:prstGeom>
          <a:solidFill>
            <a:schemeClr val="tx1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4343400" y="533400"/>
            <a:ext cx="3840162" cy="609600"/>
          </a:xfrm>
          <a:prstGeom prst="flowChartAlternateProcess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</a:gradFill>
          <a:ln w="41275" algn="ctr">
            <a:solidFill>
              <a:srgbClr val="CCFFCC"/>
            </a:solidFill>
            <a:prstDash val="sysDot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bn-BD" sz="3600" dirty="0"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পাঠ উপস্থাপনা</a:t>
            </a:r>
            <a:endParaRPr lang="en-US" sz="3600" dirty="0">
              <a:solidFill>
                <a:srgbClr val="66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447800"/>
            <a:ext cx="10896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r-SA" sz="2800" b="1" u="sng" dirty="0" smtClean="0">
                <a:latin typeface="NikoshBAN" pitchFamily="2" charset="0"/>
              </a:rPr>
              <a:t>نفاق</a:t>
            </a:r>
            <a:r>
              <a:rPr lang="bn-IN" sz="2800" b="1" u="sng" dirty="0" smtClean="0">
                <a:latin typeface="NikoshBAN" pitchFamily="2" charset="0"/>
                <a:cs typeface="NikoshBAN" pitchFamily="2" charset="0"/>
              </a:rPr>
              <a:t>  এর প্রকারভেদঃ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ar-SA" sz="2800" dirty="0" smtClean="0">
                <a:latin typeface="NikoshBAN" pitchFamily="2" charset="0"/>
              </a:rPr>
              <a:t>نفاق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শরিয়তের দৃষতিতে </a:t>
            </a:r>
            <a:r>
              <a:rPr lang="ar-SA" sz="2800" dirty="0" smtClean="0">
                <a:latin typeface="NikoshBAN" pitchFamily="2" charset="0"/>
              </a:rPr>
              <a:t>نفاق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দু’প্রকার। যথা-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 </a:t>
            </a:r>
            <a:r>
              <a:rPr lang="ar-SA" sz="2800" dirty="0" smtClean="0">
                <a:latin typeface="NikoshBAN" pitchFamily="2" charset="0"/>
              </a:rPr>
              <a:t>النفاق الأكبر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বা বড় ধরনের কপটতা।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ar-SA" sz="2800" dirty="0" smtClean="0">
                <a:latin typeface="NikoshBAN" pitchFamily="2" charset="0"/>
              </a:rPr>
              <a:t>النفاق الأصغر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বা ছোট ধরনের কপটতা।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 </a:t>
            </a:r>
          </a:p>
          <a:p>
            <a:pPr algn="just"/>
            <a:r>
              <a:rPr lang="ar-SA" sz="2800" b="1" u="sng" dirty="0" smtClean="0">
                <a:latin typeface="NikoshBAN" pitchFamily="2" charset="0"/>
              </a:rPr>
              <a:t>النفاق الأكبر</a:t>
            </a:r>
            <a:r>
              <a:rPr lang="bn-IN" sz="2800" b="1" u="sng" dirty="0" smtClean="0">
                <a:latin typeface="NikoshBAN" pitchFamily="2" charset="0"/>
                <a:cs typeface="NikoshBAN" pitchFamily="2" charset="0"/>
              </a:rPr>
              <a:t>  এর সংজ্ঞাঃ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ar-SA" sz="2800" dirty="0" smtClean="0">
                <a:latin typeface="NikoshBAN" pitchFamily="2" charset="0"/>
              </a:rPr>
              <a:t>النفاق الأكبر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হলো-মানুষ বাহ্যিকভাবে আল্লাহ, ফেরেশতা, কিতাবসমূহ, রসূলগণ এবং পরকালে বিশ্বাস প্রকাশ করবে, আর গোপনে উক্ত বিষয় সমূহের সবকটি বা কোনো কোনোটি অস্বীকার করবে। এটা সরাসরি কুফরি। </a:t>
            </a:r>
          </a:p>
          <a:p>
            <a:pPr algn="just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ar-SA" sz="2800" b="1" u="sng" dirty="0" smtClean="0">
                <a:latin typeface="NikoshBAN" pitchFamily="2" charset="0"/>
              </a:rPr>
              <a:t>النفاق الأصغر</a:t>
            </a:r>
            <a:r>
              <a:rPr lang="bn-IN" sz="2800" b="1" u="sng" dirty="0" smtClean="0">
                <a:latin typeface="NikoshBAN" pitchFamily="2" charset="0"/>
                <a:cs typeface="NikoshBAN" pitchFamily="2" charset="0"/>
              </a:rPr>
              <a:t>  এর সংজ্ঞাঃ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ar-SA" sz="2800" dirty="0" smtClean="0">
                <a:latin typeface="NikoshBAN" pitchFamily="2" charset="0"/>
              </a:rPr>
              <a:t>النفاق الأصغر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হলো- আমলের ক্ষেত্রে কপটতা। যা কবিরা গুনাসমূহের অন্তরভূক্ত।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8000"/>
          </a:xfrm>
          <a:prstGeom prst="frame">
            <a:avLst>
              <a:gd name="adj1" fmla="val 3879"/>
            </a:avLst>
          </a:prstGeom>
          <a:solidFill>
            <a:schemeClr val="tx1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4343400" y="533400"/>
            <a:ext cx="3840162" cy="609600"/>
          </a:xfrm>
          <a:prstGeom prst="flowChartAlternateProcess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</a:gradFill>
          <a:ln w="41275" algn="ctr">
            <a:solidFill>
              <a:srgbClr val="CCFFCC"/>
            </a:solidFill>
            <a:prstDash val="sysDot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bn-BD" sz="3600" dirty="0"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পাঠ উপস্থাপনা</a:t>
            </a:r>
            <a:endParaRPr lang="en-US" sz="3600" dirty="0">
              <a:solidFill>
                <a:srgbClr val="66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828800"/>
            <a:ext cx="10515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u="sng" dirty="0" smtClean="0">
                <a:latin typeface="NikoshBAN" pitchFamily="2" charset="0"/>
              </a:rPr>
              <a:t>المنافق</a:t>
            </a:r>
            <a:r>
              <a:rPr lang="bn-IN" sz="2800" b="1" u="sng" dirty="0" smtClean="0">
                <a:latin typeface="NikoshBAN" pitchFamily="2" charset="0"/>
                <a:cs typeface="NikoshBAN" pitchFamily="2" charset="0"/>
              </a:rPr>
              <a:t>  এর বৈশিষ্ট্য বা আলামতঃ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হাদিসের ভাষায় মুনাফিকের বৈশিষ্ট্য ৪টি। আর তা হলো-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আমানত রাখা হলে খেয়ানত করে।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 কথা বললে মিথ্যা বলে।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৩। ওয়াদা করলে ভঙ্গ করে।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৪। বিতর্ক করলে অশ্লীল কথা বলে। </a:t>
            </a:r>
          </a:p>
          <a:p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	রাসূলুল্লাহ (স) বলেছেন- এ চারটি বিষয় যার মধ্যে পাওয়া যাবে সে নিরেট নুনাফেক।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435</Words>
  <Application>Microsoft Office PowerPoint</Application>
  <PresentationFormat>Custom</PresentationFormat>
  <Paragraphs>73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</dc:creator>
  <cp:lastModifiedBy>s</cp:lastModifiedBy>
  <cp:revision>21</cp:revision>
  <dcterms:created xsi:type="dcterms:W3CDTF">2006-08-16T00:00:00Z</dcterms:created>
  <dcterms:modified xsi:type="dcterms:W3CDTF">2021-01-24T16:52:11Z</dcterms:modified>
</cp:coreProperties>
</file>