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F353-B566-4E22-9CD5-B9C4335711F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0F36-7A68-47F3-9F2D-F085E5C5D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8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F353-B566-4E22-9CD5-B9C4335711F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0F36-7A68-47F3-9F2D-F085E5C5D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9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F353-B566-4E22-9CD5-B9C4335711F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0F36-7A68-47F3-9F2D-F085E5C5D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7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F353-B566-4E22-9CD5-B9C4335711F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0F36-7A68-47F3-9F2D-F085E5C5D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5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F353-B566-4E22-9CD5-B9C4335711F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0F36-7A68-47F3-9F2D-F085E5C5D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0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F353-B566-4E22-9CD5-B9C4335711F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0F36-7A68-47F3-9F2D-F085E5C5D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7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F353-B566-4E22-9CD5-B9C4335711F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0F36-7A68-47F3-9F2D-F085E5C5D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F353-B566-4E22-9CD5-B9C4335711F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0F36-7A68-47F3-9F2D-F085E5C5D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F353-B566-4E22-9CD5-B9C4335711F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0F36-7A68-47F3-9F2D-F085E5C5D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6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F353-B566-4E22-9CD5-B9C4335711F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0F36-7A68-47F3-9F2D-F085E5C5D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2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F353-B566-4E22-9CD5-B9C4335711F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0F36-7A68-47F3-9F2D-F085E5C5D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7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F353-B566-4E22-9CD5-B9C4335711FA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E0F36-7A68-47F3-9F2D-F085E5C5D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29" y="186838"/>
            <a:ext cx="3961341" cy="1652787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50" y="2384167"/>
            <a:ext cx="5316583" cy="39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47" y="462430"/>
            <a:ext cx="3532438" cy="25659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935770" y="462430"/>
            <a:ext cx="4295776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 = ক্রয়মূল্য - বিক্রয়মূল্য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4720" y="1348528"/>
            <a:ext cx="4326826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5770" y="2352190"/>
            <a:ext cx="4338256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-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76" y="3505200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১২০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0600" y="3505200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3362" y="3483343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76" y="4343400"/>
            <a:ext cx="288732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4108" y="4343399"/>
            <a:ext cx="232627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5892" y="4343400"/>
            <a:ext cx="18085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ক্রয়মুল্য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276" y="5334000"/>
            <a:ext cx="254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ক্রয়মূল্য=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4108" y="5338352"/>
            <a:ext cx="2334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= ৫০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6430" y="5333999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বিক্রয়মুল্য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 flipV="1">
            <a:off x="6397929" y="3775731"/>
            <a:ext cx="685433" cy="21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</p:cNvCxnSpPr>
          <p:nvPr/>
        </p:nvCxnSpPr>
        <p:spPr>
          <a:xfrm>
            <a:off x="6725892" y="4635788"/>
            <a:ext cx="0" cy="2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3"/>
            <a:endCxn id="10" idx="3"/>
          </p:cNvCxnSpPr>
          <p:nvPr/>
        </p:nvCxnSpPr>
        <p:spPr>
          <a:xfrm>
            <a:off x="6290386" y="463578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2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8" y="520513"/>
            <a:ext cx="1895312" cy="932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2400" r="2300" b="50000"/>
          <a:stretch/>
        </p:blipFill>
        <p:spPr>
          <a:xfrm>
            <a:off x="440962" y="1508053"/>
            <a:ext cx="1895312" cy="98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7" y="2503408"/>
            <a:ext cx="1936473" cy="905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850" y="3408942"/>
            <a:ext cx="192342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3" y="4114800"/>
            <a:ext cx="1956277" cy="1060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6885" r="5106" b="11032"/>
          <a:stretch/>
        </p:blipFill>
        <p:spPr>
          <a:xfrm>
            <a:off x="412850" y="5223164"/>
            <a:ext cx="1923424" cy="1101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7798" y="4371625"/>
            <a:ext cx="294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 কত লাভ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6912" y="5452729"/>
            <a:ext cx="294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 কত লাভ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727" y="702330"/>
            <a:ext cx="3437464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794" y="551281"/>
            <a:ext cx="1895312" cy="901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1821" r="1520" b="52603"/>
          <a:stretch/>
        </p:blipFill>
        <p:spPr>
          <a:xfrm>
            <a:off x="8858794" y="1461420"/>
            <a:ext cx="1879643" cy="9365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793" y="2444760"/>
            <a:ext cx="1879643" cy="10228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58793" y="3724830"/>
            <a:ext cx="178266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লাভ</a:t>
            </a:r>
          </a:p>
        </p:txBody>
      </p:sp>
    </p:spTree>
    <p:extLst>
      <p:ext uri="{BB962C8B-B14F-4D97-AF65-F5344CB8AC3E}">
        <p14:creationId xmlns:p14="http://schemas.microsoft.com/office/powerpoint/2010/main" val="22665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2186" y="372963"/>
            <a:ext cx="7359014" cy="830997"/>
          </a:xfrm>
          <a:prstGeom prst="rect">
            <a:avLst/>
          </a:prstGeom>
          <a:solidFill>
            <a:srgbClr val="F5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2186" y="2312125"/>
            <a:ext cx="7315200" cy="1569660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একজন বিক্রেতা ২৪ টাকা দরে  ১৫ কেজি আলু বিক্রয়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 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ফলে বিক্রেতার  ১২% টাকা লাভ হল।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 কেজি আলুর ক্রয়মূল্য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/>
          <a:stretch/>
        </p:blipFill>
        <p:spPr>
          <a:xfrm>
            <a:off x="755637" y="461555"/>
            <a:ext cx="4249615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1" y="605246"/>
            <a:ext cx="356235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3385" y="3494544"/>
            <a:ext cx="7907215" cy="2677656"/>
          </a:xfrm>
          <a:prstGeom prst="rect">
            <a:avLst/>
          </a:prstGeom>
          <a:solidFill>
            <a:srgbClr val="F8E0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আলভি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মিষ্টির দোকান থেকে ৪৫০ টাকা দরে ২ কেজি সন্দেশ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ক্রয় করে ৫% হারে ভ্যাট প্রদান করল। সন্দেশ ক্রয় বাবদ সে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দোকানদারকে ১০০০ টাকার নোট দিল।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ক.মিষ্টির প্রকৃত বিক্রয়মূল্য কত?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বিক্রেতা তাকে কত টাকা ফেরত দিল?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বিক্রেতা ১০% লাভ করলে প্রতি কেজি মিষ্টির তৈরি মূল্য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4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303" y="426720"/>
            <a:ext cx="7924799" cy="707886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404" y="1835256"/>
            <a:ext cx="4310396" cy="646331"/>
          </a:xfrm>
          <a:prstGeom prst="rect">
            <a:avLst/>
          </a:prstGeom>
          <a:solidFill>
            <a:srgbClr val="DDFFD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লাভ এর সম্পর্কটি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2243" y="1902840"/>
            <a:ext cx="3467616" cy="646331"/>
          </a:xfrm>
          <a:prstGeom prst="rect">
            <a:avLst/>
          </a:prstGeom>
          <a:solidFill>
            <a:srgbClr val="DDFFDD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বিক্রয়মূল্য - 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404" y="3237132"/>
            <a:ext cx="4310396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ক্ষতি এর সম্পর্কটি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2243" y="3299990"/>
            <a:ext cx="3491661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ক্রয়মূল্য - বিক্রয়মূল্য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404" y="4352778"/>
            <a:ext cx="57711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বিনিয়োগে টাকা বৃদ্ধি পেলে কি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243" y="4375497"/>
            <a:ext cx="21297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লাভ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404" y="5638800"/>
            <a:ext cx="579838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বিনিয়োগে টাকা কমে গেলে কি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2243" y="5638800"/>
            <a:ext cx="217781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ক্ষতি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67097" y="796834"/>
            <a:ext cx="8645434" cy="4846321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 ঘড়ি 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টাকায় বিক্রয় করলে ১০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হয় ।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ও ১৫% লাভের অর্থ কী ?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(খ) ঘড়িটির ক্রয় মূল্য নির্ণয় কর।</a:t>
            </a:r>
          </a:p>
          <a:p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(গ) ঘড়িটি কত টাকায় বিক্রয় করলে ১৫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লাভ হবে ?</a:t>
            </a:r>
          </a:p>
        </p:txBody>
      </p:sp>
    </p:spTree>
    <p:extLst>
      <p:ext uri="{BB962C8B-B14F-4D97-AF65-F5344CB8AC3E}">
        <p14:creationId xmlns:p14="http://schemas.microsoft.com/office/powerpoint/2010/main" val="420351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4" y="1518699"/>
            <a:ext cx="5999598" cy="4999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6570" y="378823"/>
            <a:ext cx="194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4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4734" y="1363738"/>
            <a:ext cx="3733214" cy="538609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endParaRPr lang="en-US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IN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দ্বি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তীয়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সমানুপাত,লাভ-ক্ষতি </a:t>
            </a:r>
            <a:endParaRPr lang="bn-BD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লাভ - ক্ষতি</a:t>
            </a: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571" y="1188720"/>
            <a:ext cx="54733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রোকসানা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পারভীন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)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কানাইয়া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দারুচ্ছুন্নাহ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গাজিপুর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506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2" y="169253"/>
            <a:ext cx="4114800" cy="29541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1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595" y="169253"/>
            <a:ext cx="4162425" cy="591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2" y="3574513"/>
            <a:ext cx="4153435" cy="288323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64874" y="1265019"/>
            <a:ext cx="2246128" cy="523220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বিক্রয় বৃদ্ধি পেয়েছে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16200000" flipV="1">
            <a:off x="4318261" y="1161274"/>
            <a:ext cx="484632" cy="735807"/>
          </a:xfrm>
          <a:prstGeom prst="downArrow">
            <a:avLst>
              <a:gd name="adj1" fmla="val 0"/>
              <a:gd name="adj2" fmla="val 50000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73819" y="2600151"/>
            <a:ext cx="1494320" cy="523220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মূল্য কমেছে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6951551" y="2355327"/>
            <a:ext cx="484632" cy="1051456"/>
          </a:xfrm>
          <a:prstGeom prst="down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92090" y="300446"/>
            <a:ext cx="1918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8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863" y="1920240"/>
            <a:ext cx="8229601" cy="707886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পাঠঃ লাভ - ক্ষতি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9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3589" y="731520"/>
            <a:ext cx="9575075" cy="5262979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শিক্ষার্থীরা-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লাভ ও ক্ষতি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লাভ ও ক্ষতি সংক্রান্ত তথ্য ব্যাখ্যা করতে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নির্ণয়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লাভ 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ক্ষতির শতকরা হার নির্ণয়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লাভ ও ক্ষতি সংক্রান্ত সমস্যার সমাধান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1" y="326966"/>
            <a:ext cx="6696075" cy="2736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7463" y="3279652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 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7623" y="3279652"/>
            <a:ext cx="2949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 = ৭২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463" y="4250546"/>
            <a:ext cx="78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জিনিস যে মূল্যে ক্রয় করা হয় তাকে 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463" y="5316582"/>
            <a:ext cx="7887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জিনিস যে মূল্যে বিক্রয় করা হয় তাকে বিক্রয়মূল্য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7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5062" cy="3487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8388" y="91440"/>
            <a:ext cx="6766561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গরুটি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12000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8388" y="1294524"/>
            <a:ext cx="6766561" cy="584775"/>
          </a:xfrm>
          <a:prstGeom prst="rect">
            <a:avLst/>
          </a:prstGeom>
          <a:solidFill>
            <a:srgbClr val="F8D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গরুটি ১৫০০০ টাকায়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8388" y="2205220"/>
            <a:ext cx="6766561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বেশি 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8389" y="3195395"/>
            <a:ext cx="67665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অপেক্ষা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 হলে লাভ হয়।</a:t>
            </a:r>
          </a:p>
        </p:txBody>
      </p:sp>
    </p:spTree>
    <p:extLst>
      <p:ext uri="{BB962C8B-B14F-4D97-AF65-F5344CB8AC3E}">
        <p14:creationId xmlns:p14="http://schemas.microsoft.com/office/powerpoint/2010/main" val="177951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0" y="127997"/>
            <a:ext cx="2775921" cy="3105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91" y="127997"/>
            <a:ext cx="5403984" cy="30600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2329" y="3537439"/>
            <a:ext cx="195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1700" y="3537439"/>
            <a:ext cx="183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১০০০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023" y="4102802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1193" y="4102802"/>
            <a:ext cx="182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৬৭০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9991" y="4929775"/>
            <a:ext cx="3542483" cy="1569660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অপেক্ষা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হলে ক্ষতি হয়।</a:t>
            </a: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505200" cy="26421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21566" y="415834"/>
            <a:ext cx="4264727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 = বিক্রয়মূল্য - ক্রয়মুল্য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1566" y="1269712"/>
            <a:ext cx="4241867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1566" y="2123590"/>
            <a:ext cx="4264727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-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997" y="3437283"/>
            <a:ext cx="30283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8018" y="3554849"/>
            <a:ext cx="29589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9537" y="3554849"/>
            <a:ext cx="164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997" y="4283766"/>
            <a:ext cx="30283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১০০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3390" y="4226510"/>
            <a:ext cx="29435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1202" y="4283766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বিক্রয়মুল্য=?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563" y="5435025"/>
            <a:ext cx="30283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১২৫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3496" y="5435024"/>
            <a:ext cx="29435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 ২৫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9234" y="5422637"/>
            <a:ext cx="160653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ক্রয়মুল্য=?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>
            <a:off x="6477000" y="3847237"/>
            <a:ext cx="672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1" idx="1"/>
          </p:cNvCxnSpPr>
          <p:nvPr/>
        </p:nvCxnSpPr>
        <p:spPr>
          <a:xfrm>
            <a:off x="5916968" y="4540886"/>
            <a:ext cx="694234" cy="35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4" idx="1"/>
          </p:cNvCxnSpPr>
          <p:nvPr/>
        </p:nvCxnSpPr>
        <p:spPr>
          <a:xfrm flipV="1">
            <a:off x="6100354" y="5715025"/>
            <a:ext cx="638880" cy="12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84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492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2021-01-25T06:26:17Z</dcterms:created>
  <dcterms:modified xsi:type="dcterms:W3CDTF">2021-01-25T08:28:20Z</dcterms:modified>
</cp:coreProperties>
</file>