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9" r:id="rId2"/>
    <p:sldId id="261" r:id="rId3"/>
    <p:sldId id="269" r:id="rId4"/>
    <p:sldId id="268" r:id="rId5"/>
    <p:sldId id="267" r:id="rId6"/>
    <p:sldId id="266" r:id="rId7"/>
    <p:sldId id="276" r:id="rId8"/>
    <p:sldId id="265" r:id="rId9"/>
    <p:sldId id="263" r:id="rId10"/>
    <p:sldId id="273" r:id="rId11"/>
    <p:sldId id="272" r:id="rId12"/>
    <p:sldId id="271" r:id="rId13"/>
    <p:sldId id="274" r:id="rId14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3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9" autoAdjust="0"/>
  </p:normalViewPr>
  <p:slideViewPr>
    <p:cSldViewPr>
      <p:cViewPr varScale="1">
        <p:scale>
          <a:sx n="60" d="100"/>
          <a:sy n="60" d="100"/>
        </p:scale>
        <p:origin x="-1572" y="-78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40C8C-1FF0-4EF8-8B4D-974453842CBC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1D8E-9131-4D61-81B7-319390F0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18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1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 দেখিয়ে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শিরোনাম বের করতে সময় সর্বোচ্চ ৩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।প্রশ্ন –চিত্রের পাতা দুটি কী একইরকম ? উঃ না । প্রথম চিত্রের পাতাটি স্বাভাবিক পাতা ,২য় চিত্রের পাতাটি  স্বাভাবিক পাতা নয় ,রূপান্তরিত পাতা  ।বিশেষ ক্ষেত্রে শিক্ষক শিক্ষার্থীদের সহায়তা করতে পারেন 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3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উপস্থাপন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প্রয়োজনে বাস্তব নমূনা দেখাবেন এবং শিক্ষক শিক্ষার্থীদের সহায়তা করবেন ।  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2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নমুনা  এনে দেখাতে পারেন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2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নমুনা  এনে দেখাতে পারেন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1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কাজ করার সর্বমোট সময় ২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 ছকটি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শিক্ষার্থীদের সরবরাহ করবেন ।শিক্ষক প্রয়োজনে পাঠ সংশ্লিষ্ট অন্য যেকোন কাজ দিতে পারেন । প্রতি দল থেকে যদি প্রত্যাশিত উত্তর না আসে তবে শিক্ষক বিষয়গুলো সম্পর্কে ধারণা দিবেন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13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60070" y="1463040"/>
            <a:ext cx="8244230" cy="1950720"/>
          </a:xfrm>
          <a:ln>
            <a:noFill/>
          </a:ln>
        </p:spPr>
        <p:txBody>
          <a:bodyPr vert="horz" tIns="0" rIns="1933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9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60070" y="3443772"/>
            <a:ext cx="8247431" cy="1869440"/>
          </a:xfrm>
        </p:spPr>
        <p:txBody>
          <a:bodyPr lIns="0" rIns="19332"/>
          <a:lstStyle>
            <a:lvl1pPr marL="0" marR="48331" indent="0" algn="r">
              <a:buNone/>
              <a:defRPr>
                <a:solidFill>
                  <a:schemeClr val="tx1"/>
                </a:solidFill>
              </a:defRPr>
            </a:lvl1pPr>
            <a:lvl2pPr marL="483306" indent="0" algn="ctr">
              <a:buNone/>
            </a:lvl2pPr>
            <a:lvl3pPr marL="966612" indent="0" algn="ctr">
              <a:buNone/>
            </a:lvl3pPr>
            <a:lvl4pPr marL="1449918" indent="0" algn="ctr">
              <a:buNone/>
            </a:lvl4pPr>
            <a:lvl5pPr marL="1933224" indent="0" algn="ctr">
              <a:buNone/>
            </a:lvl5pPr>
            <a:lvl6pPr marL="2416531" indent="0" algn="ctr">
              <a:buNone/>
            </a:lvl6pPr>
            <a:lvl7pPr marL="2899837" indent="0" algn="ctr">
              <a:buNone/>
            </a:lvl7pPr>
            <a:lvl8pPr marL="3383143" indent="0" algn="ctr">
              <a:buNone/>
            </a:lvl8pPr>
            <a:lvl9pPr marL="386644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975362"/>
            <a:ext cx="2160270" cy="555921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975362"/>
            <a:ext cx="6320790" cy="555921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70" y="1404519"/>
            <a:ext cx="8161020" cy="14532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9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870" y="2884975"/>
            <a:ext cx="8161020" cy="1610359"/>
          </a:xfrm>
        </p:spPr>
        <p:txBody>
          <a:bodyPr lIns="48331" rIns="48331" anchor="t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751027"/>
            <a:ext cx="864108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2048091"/>
            <a:ext cx="4240530" cy="4730496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2048091"/>
            <a:ext cx="4240530" cy="4730496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751027"/>
            <a:ext cx="8641080" cy="1219200"/>
          </a:xfrm>
        </p:spPr>
        <p:txBody>
          <a:bodyPr tIns="48331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978931"/>
            <a:ext cx="4242197" cy="703309"/>
          </a:xfrm>
        </p:spPr>
        <p:txBody>
          <a:bodyPr lIns="48331" tIns="0" rIns="48331" bIns="0" anchor="ctr">
            <a:noAutofit/>
          </a:bodyPr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77277" y="1983741"/>
            <a:ext cx="4243864" cy="698499"/>
          </a:xfrm>
        </p:spPr>
        <p:txBody>
          <a:bodyPr lIns="48331" tIns="0" rIns="48331" bIns="0" anchor="ctr"/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0060" y="2682240"/>
            <a:ext cx="4242197" cy="4102101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682240"/>
            <a:ext cx="4243864" cy="4102101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751027"/>
            <a:ext cx="8721090" cy="1219200"/>
          </a:xfrm>
        </p:spPr>
        <p:txBody>
          <a:bodyPr vert="horz" tIns="4833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548642"/>
            <a:ext cx="288036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20090" y="1788160"/>
            <a:ext cx="2880360" cy="4876800"/>
          </a:xfrm>
        </p:spPr>
        <p:txBody>
          <a:bodyPr lIns="19332" rIns="19332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53802" y="1788160"/>
            <a:ext cx="5367338" cy="4876800"/>
          </a:xfrm>
        </p:spPr>
        <p:txBody>
          <a:bodyPr tIns="0"/>
          <a:lstStyle>
            <a:lvl1pPr>
              <a:defRPr sz="30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324041" y="1181949"/>
            <a:ext cx="552069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404341" y="5717087"/>
            <a:ext cx="163220" cy="16581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55463"/>
            <a:ext cx="2323490" cy="1688129"/>
          </a:xfrm>
        </p:spPr>
        <p:txBody>
          <a:bodyPr vert="horz" lIns="48331" tIns="48331" rIns="48331" bIns="48331" anchor="b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3017371"/>
            <a:ext cx="2320290" cy="2324608"/>
          </a:xfrm>
        </p:spPr>
        <p:txBody>
          <a:bodyPr lIns="67663" rIns="48331" bIns="48331" anchor="t"/>
          <a:lstStyle>
            <a:lvl1pPr marL="0" indent="0" algn="l">
              <a:spcBef>
                <a:spcPts val="264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81060" y="6780107"/>
            <a:ext cx="64008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660083" y="1279485"/>
            <a:ext cx="4848606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002" y="6204373"/>
            <a:ext cx="9621203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661" tIns="48331" rIns="96661" bIns="4833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600575" y="6634481"/>
            <a:ext cx="5000625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661" tIns="48331" rIns="96661" bIns="4833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002" y="-7620"/>
            <a:ext cx="9621203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661" tIns="48331" rIns="96661" bIns="4833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600575" y="-7620"/>
            <a:ext cx="5000625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661" tIns="48331" rIns="96661" bIns="4833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80060" y="751027"/>
            <a:ext cx="8641080" cy="1219200"/>
          </a:xfrm>
          <a:prstGeom prst="rect">
            <a:avLst/>
          </a:prstGeom>
        </p:spPr>
        <p:txBody>
          <a:bodyPr vert="horz" lIns="0" tIns="48331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80060" y="2064512"/>
            <a:ext cx="8641080" cy="4681728"/>
          </a:xfrm>
          <a:prstGeom prst="rect">
            <a:avLst/>
          </a:prstGeom>
        </p:spPr>
        <p:txBody>
          <a:bodyPr vert="horz" lIns="96661" tIns="48331" rIns="96661" bIns="4833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January 25, 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00350" y="6780107"/>
            <a:ext cx="352044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21040" y="6780107"/>
            <a:ext cx="8001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968" y="215902"/>
            <a:ext cx="9639575" cy="69250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0"/>
            <a:ext cx="9601200" cy="7315200"/>
          </a:xfrm>
          <a:prstGeom prst="rect">
            <a:avLst/>
          </a:prstGeom>
          <a:noFill/>
          <a:ln w="180975"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pic>
        <p:nvPicPr>
          <p:cNvPr id="15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30" y="6827521"/>
            <a:ext cx="368379" cy="37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89984" indent="-28998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29" indent="-26098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indent="-26098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6596" indent="-222321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580" indent="-222321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36563" indent="-22232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29886" indent="-19332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9869" indent="-193322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609853" indent="-19332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9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5" y="975360"/>
            <a:ext cx="3893214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0630" y="3339869"/>
            <a:ext cx="3760470" cy="1503680"/>
          </a:xfrm>
          <a:prstGeom prst="rect">
            <a:avLst/>
          </a:prstGeom>
          <a:noFill/>
        </p:spPr>
        <p:txBody>
          <a:bodyPr wrap="square" lIns="96661" tIns="48331" rIns="96661" bIns="48331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601200" cy="7315200"/>
          </a:xfrm>
          <a:prstGeom prst="rect">
            <a:avLst/>
          </a:prstGeom>
          <a:noFill/>
          <a:ln w="120650" cmpd="thickThin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086" y="325121"/>
            <a:ext cx="1943100" cy="650240"/>
          </a:xfrm>
          <a:prstGeom prst="rect">
            <a:avLst/>
          </a:prstGeom>
          <a:noFill/>
        </p:spPr>
        <p:txBody>
          <a:bodyPr wrap="square" lIns="96661" tIns="48331" rIns="96661" bIns="48331" rtlCol="0">
            <a:prstTxWarp prst="textPlain">
              <a:avLst/>
            </a:prstTxWarp>
            <a:spAutoFit/>
          </a:bodyPr>
          <a:lstStyle/>
          <a:p>
            <a:r>
              <a:rPr lang="bn-BD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83" y="1137919"/>
            <a:ext cx="5317807" cy="3007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594613" y="4414654"/>
            <a:ext cx="4126228" cy="10209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চিত্রের পাতাটি কী ধরণের পাতা ?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786" y="5283200"/>
            <a:ext cx="2474594" cy="10209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সাধারণ পাতা </a:t>
            </a:r>
            <a:endParaRPr lang="en-US" sz="3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0681" y="5283200"/>
            <a:ext cx="2880360" cy="10209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রূপান্তরিত পাতা </a:t>
            </a:r>
            <a:endParaRPr lang="en-US" sz="3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33" y="6544723"/>
            <a:ext cx="2474594" cy="4267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রূপান্তরিত  </a:t>
            </a:r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কান্ড </a:t>
            </a:r>
            <a:r>
              <a:rPr lang="en-US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0681" y="5994012"/>
            <a:ext cx="2880360" cy="5581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সাধারণ কান্ড </a:t>
            </a:r>
            <a:endParaRPr lang="en-US" sz="3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User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13" y="975361"/>
            <a:ext cx="3726178" cy="3169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2211185" y="4414654"/>
            <a:ext cx="4669676" cy="10177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চিত্রের পাতা কোন উদ্ভিদের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রূপান্তর   ?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486" y="5281742"/>
            <a:ext cx="2474594" cy="10209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কলসি উদ্ভিদ  </a:t>
            </a:r>
            <a:endParaRPr lang="en-US" sz="3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834" y="5252186"/>
            <a:ext cx="2880360" cy="5581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খেজুর   </a:t>
            </a:r>
            <a:endParaRPr lang="en-US" sz="3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486" y="5986622"/>
            <a:ext cx="2474594" cy="5581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লেবু  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8107" y="5952139"/>
            <a:ext cx="2880360" cy="5581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ঘৃতকুমারী  </a:t>
            </a:r>
            <a:endParaRPr lang="en-US" sz="3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0275" y="4414654"/>
            <a:ext cx="4400550" cy="3939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পাতা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5633" y="5280284"/>
            <a:ext cx="2474594" cy="5581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বংশ বিস্তার   </a:t>
            </a:r>
            <a:endParaRPr lang="en-US" sz="3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8107" y="6552113"/>
            <a:ext cx="2474594" cy="5581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প্রতিরক্ষা   </a:t>
            </a:r>
            <a:endParaRPr lang="en-US" sz="3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5633" y="5952139"/>
            <a:ext cx="2474594" cy="5581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খাদ্য সঞ্চয় </a:t>
            </a:r>
            <a:endParaRPr lang="en-US" sz="3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6310" y="5230827"/>
            <a:ext cx="2474594" cy="10209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খাদ্য শিকার   </a:t>
            </a:r>
            <a:endParaRPr lang="en-US" sz="3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0380" y="975361"/>
            <a:ext cx="3280410" cy="623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bn-BD" sz="3400" b="1" dirty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150" y="2682240"/>
            <a:ext cx="7040880" cy="10833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আনারস, শিয়াল কাঁটা ,উলটচন্ডাল , আদা,হলুদ ,রসুন  উদ্ভিদের পাতা কোন ধরনের রূপান্তর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কেন রূপান্তর - ছক আকারে লিখে আনবে ।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0150" y="2032001"/>
            <a:ext cx="6960870" cy="3348609"/>
          </a:xfrm>
          <a:prstGeom prst="rect">
            <a:avLst/>
          </a:prstGeom>
          <a:noFill/>
          <a:ln w="104775" cmpd="tri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bn-BD" sz="57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গূরুত্বপূর্ণ শব্দ</a:t>
            </a:r>
          </a:p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আকর্ষী</a:t>
            </a:r>
          </a:p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পতংগ ফাঁদ</a:t>
            </a:r>
          </a:p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কন্টক পত্র </a:t>
            </a:r>
          </a:p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শল্কপত্র  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endParaRPr lang="bn-BD" sz="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38167"/>
            <a:ext cx="784098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51760" y="3332480"/>
            <a:ext cx="4480560" cy="9975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6661" tIns="48331" rIns="96661" bIns="48331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5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5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971" y="92604"/>
            <a:ext cx="9295447" cy="5158038"/>
            <a:chOff x="134257" y="86816"/>
            <a:chExt cx="8852807" cy="4835661"/>
          </a:xfrm>
        </p:grpSpPr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166430" y="1077429"/>
              <a:ext cx="3048000" cy="856513"/>
            </a:xfrm>
            <a:prstGeom prst="round2Diag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8500" b="1" dirty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5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896257" y="2961965"/>
              <a:ext cx="29899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400" b="1" dirty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4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 rot="5183078">
              <a:off x="4184303" y="3194112"/>
              <a:ext cx="484632" cy="498053"/>
            </a:xfrm>
            <a:prstGeom prst="chevron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 rot="5183078">
              <a:off x="4205751" y="3861587"/>
              <a:ext cx="484632" cy="498053"/>
            </a:xfrm>
            <a:prstGeom prst="chevron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 rot="5183078">
              <a:off x="4205752" y="4431134"/>
              <a:ext cx="484632" cy="498053"/>
            </a:xfrm>
            <a:prstGeom prst="chevron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1" name="Picture 4" descr="C:\Users\User\Desktop\1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57" y="86816"/>
              <a:ext cx="762000" cy="3505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User\Desktop\1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29600" y="110670"/>
              <a:ext cx="757464" cy="3332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Oval 22">
            <a:hlinkHover r:id="" action="ppaction://noaction"/>
          </p:cNvPr>
          <p:cNvSpPr/>
          <p:nvPr/>
        </p:nvSpPr>
        <p:spPr>
          <a:xfrm>
            <a:off x="5257800" y="2874108"/>
            <a:ext cx="3705032" cy="3526692"/>
          </a:xfrm>
          <a:prstGeom prst="ellipse">
            <a:avLst/>
          </a:prstGeom>
          <a:pattFill prst="smConfetti">
            <a:fgClr>
              <a:schemeClr val="accent1"/>
            </a:fgClr>
            <a:bgClr>
              <a:schemeClr val="accent2">
                <a:lumMod val="75000"/>
              </a:schemeClr>
            </a:bgClr>
          </a:pattFill>
          <a:ln w="298450" cmpd="dbl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শ্রেণি 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অধ্যায় </a:t>
            </a:r>
          </a:p>
          <a:p>
            <a:pPr algn="ctr"/>
            <a:r>
              <a:rPr lang="bn-BD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32829" y="2410310"/>
            <a:ext cx="4655858" cy="4398076"/>
            <a:chOff x="14483" y="986537"/>
            <a:chExt cx="4342364" cy="4382361"/>
          </a:xfrm>
        </p:grpSpPr>
        <p:sp>
          <p:nvSpPr>
            <p:cNvPr id="26" name="Oval 25">
              <a:hlinkHover r:id="" action="ppaction://noaction"/>
            </p:cNvPr>
            <p:cNvSpPr/>
            <p:nvPr/>
          </p:nvSpPr>
          <p:spPr>
            <a:xfrm>
              <a:off x="450131" y="986537"/>
              <a:ext cx="3906716" cy="4382361"/>
            </a:xfrm>
            <a:prstGeom prst="ellipse">
              <a:avLst/>
            </a:prstGeom>
            <a:pattFill prst="pct80">
              <a:fgClr>
                <a:schemeClr val="accent1">
                  <a:lumMod val="75000"/>
                </a:schemeClr>
              </a:fgClr>
              <a:bgClr>
                <a:srgbClr val="00B0F0"/>
              </a:bgClr>
            </a:pattFill>
            <a:ln w="298450" cmpd="dbl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1500" dirty="0"/>
                <a:t> </a:t>
              </a:r>
              <a:r>
                <a:rPr lang="en-US" sz="1500" dirty="0"/>
                <a:t> </a:t>
              </a:r>
              <a:endParaRPr lang="en-US" sz="1500" dirty="0"/>
            </a:p>
          </p:txBody>
        </p:sp>
        <p:sp>
          <p:nvSpPr>
            <p:cNvPr id="27" name="TextBox 7"/>
            <p:cNvSpPr txBox="1"/>
            <p:nvPr/>
          </p:nvSpPr>
          <p:spPr>
            <a:xfrm>
              <a:off x="753037" y="2718043"/>
              <a:ext cx="2625254" cy="36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মোঃ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কিবরিয়া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1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8"/>
            <p:cNvSpPr txBox="1"/>
            <p:nvPr/>
          </p:nvSpPr>
          <p:spPr>
            <a:xfrm>
              <a:off x="334851" y="3177718"/>
              <a:ext cx="3721704" cy="414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</a:t>
              </a:r>
              <a:r>
                <a:rPr lang="en-US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bn-BD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21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9"/>
            <p:cNvSpPr txBox="1"/>
            <p:nvPr/>
          </p:nvSpPr>
          <p:spPr>
            <a:xfrm>
              <a:off x="14483" y="3482051"/>
              <a:ext cx="4039711" cy="475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2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কুটুম্বপুর</a:t>
              </a:r>
              <a:r>
                <a:rPr lang="en-US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1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10"/>
            <p:cNvSpPr txBox="1"/>
            <p:nvPr/>
          </p:nvSpPr>
          <p:spPr>
            <a:xfrm>
              <a:off x="775974" y="3823307"/>
              <a:ext cx="2619584" cy="414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2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চান্দিনা</a:t>
              </a:r>
              <a:r>
                <a:rPr lang="en-US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sz="21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1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11"/>
            <p:cNvSpPr txBox="1"/>
            <p:nvPr/>
          </p:nvSpPr>
          <p:spPr>
            <a:xfrm>
              <a:off x="425683" y="4101683"/>
              <a:ext cx="3575408" cy="36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dirty="0" smtClean="0"/>
                <a:t> </a:t>
              </a:r>
              <a:r>
                <a:rPr lang="en-US" dirty="0" smtClean="0">
                  <a:latin typeface="NikoshBAN"/>
                </a:rPr>
                <a:t>kibriam9@gmail.com</a:t>
              </a:r>
              <a:endParaRPr lang="en-US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016" y="1133259"/>
              <a:ext cx="1068946" cy="126937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1714964"/>
            <a:ext cx="5920740" cy="42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11" y="1300481"/>
            <a:ext cx="6240781" cy="46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406400"/>
            <a:ext cx="8641080" cy="64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4688" y="2844800"/>
            <a:ext cx="7440930" cy="1181862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bn-BD" sz="7000" dirty="0">
                <a:latin typeface="NikoshBAN" pitchFamily="2" charset="0"/>
                <a:cs typeface="NikoshBAN" pitchFamily="2" charset="0"/>
              </a:rPr>
              <a:t>রূপান্তরিত পাতা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0581" y="6192762"/>
            <a:ext cx="3973075" cy="1017714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bn-BD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বিজ্ঞান- পৃষ্ঠা </a:t>
            </a:r>
            <a:r>
              <a:rPr lang="en-US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৮ </a:t>
            </a:r>
            <a:endParaRPr lang="en-US" sz="3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80110" y="991304"/>
            <a:ext cx="7200900" cy="4210617"/>
            <a:chOff x="838200" y="929347"/>
            <a:chExt cx="6858000" cy="3947453"/>
          </a:xfrm>
        </p:grpSpPr>
        <p:sp>
          <p:nvSpPr>
            <p:cNvPr id="5" name="TextBox 4"/>
            <p:cNvSpPr txBox="1"/>
            <p:nvPr/>
          </p:nvSpPr>
          <p:spPr>
            <a:xfrm>
              <a:off x="3276600" y="1066800"/>
              <a:ext cx="1752600" cy="715695"/>
            </a:xfrm>
            <a:prstGeom prst="round2DiagRect">
              <a:avLst/>
            </a:prstGeom>
            <a:noFill/>
          </p:spPr>
          <p:txBody>
            <a:bodyPr wrap="square" rtlCol="0">
              <a:prstTxWarp prst="textCan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2362200"/>
              <a:ext cx="6858000" cy="2514600"/>
            </a:xfrm>
            <a:prstGeom prst="round2Diag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এ পাঠ শেষে শিক্ষার্থীরা --- 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১ রূপান্তরিত পাতা কী তা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পারবে  </a:t>
              </a: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২ রূপান্তরিত পাতার গঠন ব্যাখ্যা করতে </a:t>
              </a:r>
              <a:r>
                <a:rPr lang="bn-BD" smtClean="0">
                  <a:latin typeface="NikoshBAN" pitchFamily="2" charset="0"/>
                  <a:cs typeface="NikoshBAN" pitchFamily="2" charset="0"/>
                </a:rPr>
                <a:t>পারবে  </a:t>
              </a:r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৩ 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রূপান্তরিত পাতার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চিত্র অংকন  করতে পারবে ।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2895600" y="929347"/>
              <a:ext cx="2590800" cy="990600"/>
            </a:xfrm>
            <a:prstGeom prst="round2Diag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03" y="2046405"/>
            <a:ext cx="2763982" cy="298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90" y="2221563"/>
            <a:ext cx="3040379" cy="281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6603" y="890479"/>
            <a:ext cx="5386127" cy="3939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পাতা দুটি দেখতে কী একরকম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110" y="5852160"/>
            <a:ext cx="7680961" cy="6823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বিশেষ কাজ (</a:t>
            </a:r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আরোহণে সাহায্য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) করার জন্য পাতার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রূপ পরিবর্তিত হয়েছে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252802" y="2357121"/>
            <a:ext cx="3375372" cy="2656959"/>
            <a:chOff x="2286001" y="1311622"/>
            <a:chExt cx="3484418" cy="3425533"/>
          </a:xfrm>
        </p:grpSpPr>
        <p:pic>
          <p:nvPicPr>
            <p:cNvPr id="37" name="Picture 3" descr="C:\Users\User\Desktop\a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1" y="1612955"/>
              <a:ext cx="3429000" cy="31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3810001" y="1311622"/>
              <a:ext cx="1960418" cy="3246521"/>
              <a:chOff x="6331527" y="1330037"/>
              <a:chExt cx="1960418" cy="324652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6331527" y="1330037"/>
                <a:ext cx="1960418" cy="2064326"/>
                <a:chOff x="7162800" y="1517074"/>
                <a:chExt cx="1960418" cy="2064326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7162800" y="1517074"/>
                  <a:ext cx="1524000" cy="2064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370618" y="1517074"/>
                  <a:ext cx="1524000" cy="2064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7578436" y="1517074"/>
                  <a:ext cx="1524000" cy="20643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7786254" y="1517074"/>
                  <a:ext cx="1316182" cy="17595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7370618" y="1600201"/>
                  <a:ext cx="762000" cy="4571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7523018" y="1752601"/>
                  <a:ext cx="762000" cy="4571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7675418" y="1905001"/>
                  <a:ext cx="762000" cy="4571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7751618" y="2057403"/>
                  <a:ext cx="838200" cy="49183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7751618" y="2209803"/>
                  <a:ext cx="990600" cy="6142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7924800" y="2362202"/>
                  <a:ext cx="969818" cy="6142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8056418" y="2514602"/>
                  <a:ext cx="933451" cy="6188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8208818" y="2676296"/>
                  <a:ext cx="914400" cy="60030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Connector 39"/>
              <p:cNvCxnSpPr/>
              <p:nvPr/>
            </p:nvCxnSpPr>
            <p:spPr>
              <a:xfrm>
                <a:off x="7396595" y="2789411"/>
                <a:ext cx="19050" cy="1782589"/>
              </a:xfrm>
              <a:prstGeom prst="line">
                <a:avLst/>
              </a:prstGeom>
              <a:ln w="666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6944590" y="4576558"/>
                <a:ext cx="890155" cy="0"/>
              </a:xfrm>
              <a:prstGeom prst="line">
                <a:avLst/>
              </a:prstGeom>
              <a:ln w="666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2132015" y="1381760"/>
            <a:ext cx="4953770" cy="3939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পাতাটি কেন এমন হয়েছে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8741" y="487679"/>
            <a:ext cx="2540318" cy="426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রূপান্তরিত পাতা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27" grpId="1" animBg="1"/>
      <p:bldP spid="27" grpId="2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265736" y="532947"/>
            <a:ext cx="5040630" cy="426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চিত্রের গাছের পাতা দেখতে কেমন ?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6781" y="488275"/>
            <a:ext cx="7432358" cy="426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চিত্রের গাছের পাতাগুলো কেন প্যাঁচানো স্প্রিং এর মত  ?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78153" y="572572"/>
            <a:ext cx="6218895" cy="426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আরোহণের জন্য রূপান্তরিত পাতা(পত্র আকর্ষি )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1381760"/>
            <a:ext cx="7320915" cy="455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1977649" y="6224142"/>
            <a:ext cx="5623041" cy="426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পাতার শীর্ষভাগ  প্যাঁচানো স্প্রিং এর মত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5180" y="6224142"/>
            <a:ext cx="2575560" cy="426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আরোহণের জন্য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" name="Picture 6" descr="C:\Users\User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59" y="1300481"/>
            <a:ext cx="6240781" cy="46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491221" y="503692"/>
            <a:ext cx="5040630" cy="426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চিত্রের গাছের পাতা দেখতে কেমন ?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1386" y="5933439"/>
            <a:ext cx="2400300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পুরু ও রসালো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6253" y="535210"/>
            <a:ext cx="6360795" cy="426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চিত্রের গাছের পাতাগুলো পুরু ও রসালো কেন  ?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73062" y="5962995"/>
            <a:ext cx="4127788" cy="426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পাতায় </a:t>
            </a:r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খাদ্য জমা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রাখার জন্য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34848" y="503692"/>
            <a:ext cx="4800600" cy="426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খাদ্য সঞ্চয়ের জন্য রূপান্তরিত পাতা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0" name="Picture 3" descr="C:\Users\User\Desktop\a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85" y="1389149"/>
            <a:ext cx="6458989" cy="4389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1" name="Oval 60"/>
          <p:cNvSpPr/>
          <p:nvPr/>
        </p:nvSpPr>
        <p:spPr>
          <a:xfrm>
            <a:off x="7116345" y="4559069"/>
            <a:ext cx="80010" cy="843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 sz="1300">
              <a:solidFill>
                <a:schemeClr val="tx1"/>
              </a:solidFill>
            </a:endParaRPr>
          </a:p>
        </p:txBody>
      </p:sp>
      <p:pic>
        <p:nvPicPr>
          <p:cNvPr id="62" name="Picture 3" descr="C:\Users\User\Desktop\a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6" t="32388" r="17786" b="52435"/>
          <a:stretch/>
        </p:blipFill>
        <p:spPr bwMode="auto">
          <a:xfrm>
            <a:off x="3995955" y="3339869"/>
            <a:ext cx="1025583" cy="100006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611236" y="410690"/>
            <a:ext cx="4811511" cy="426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চিত্রের পাতাগুলো দেখতে কেমন ?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94086" y="6095999"/>
            <a:ext cx="2942186" cy="426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কলস বা থলের ন্যায়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24809" y="529100"/>
            <a:ext cx="5420678" cy="426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চিত্রটি ভালভাবে লক্ষ কর কী দেখছ ?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04684" y="6095999"/>
            <a:ext cx="7920991" cy="426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কলসের ভিতর পোকামাকড় ঢুকলে কলসির </a:t>
            </a:r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ঢাকনা বন্ধ </a:t>
            </a:r>
            <a:endParaRPr lang="en-US" sz="21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51247" y="569509"/>
            <a:ext cx="6736297" cy="3939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আমিষ জাতীয় খাদ্যের জন্য রূপান্তরিত পাতা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(পতংগ ফাঁদ)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8" name="Picture 4" descr="C:\Users\User\Desktop\a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82" y="1706880"/>
            <a:ext cx="7530941" cy="3576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9" name="TextBox 68"/>
          <p:cNvSpPr txBox="1"/>
          <p:nvPr/>
        </p:nvSpPr>
        <p:spPr>
          <a:xfrm>
            <a:off x="2252100" y="629857"/>
            <a:ext cx="5040630" cy="426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চিত্রের গাছের পাতা দেখতে কেমন ?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84687" y="523471"/>
            <a:ext cx="4240530" cy="426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প্রজননের জন্য রূপান্তরিত পাতা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4381" y="6070752"/>
            <a:ext cx="8161020" cy="426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পাতার </a:t>
            </a:r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কিনার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কুঁড়ি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গজায় । </a:t>
            </a:r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স্বাধীন </a:t>
            </a:r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জন্ম  ।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4" descr="C:\Users\User\Desktop\a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53342"/>
            <a:ext cx="5920740" cy="4053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2417121" y="495861"/>
            <a:ext cx="4036413" cy="426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চিত্রের পাতা কেমন দেখতে ?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4973" y="6095999"/>
            <a:ext cx="3280410" cy="426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পাতা কাঁটায় রূপান্তরিত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46921" y="504043"/>
            <a:ext cx="3576811" cy="426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পাতার কেন এই রূপান্তর ?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28523" y="6095998"/>
            <a:ext cx="6366024" cy="426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গাছকে </a:t>
            </a:r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জীবজন্তুর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হাত থেকে </a:t>
            </a:r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করার জন্য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08052" y="504043"/>
            <a:ext cx="4355999" cy="426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আত্নরক্ষার জন্য রূপান্তরিত পাতা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03054" y="512224"/>
            <a:ext cx="4036413" cy="426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চিত্রের পাতা কেমন দেখতে ?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64612" y="5852160"/>
            <a:ext cx="3522941" cy="426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পাতা পাতলা আঁশের ন্যায়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32853" y="520405"/>
            <a:ext cx="3576811" cy="426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পাতার কেন এই রূপান্তর ?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3491" y="5852160"/>
            <a:ext cx="6366024" cy="426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খাদ্য সঞ্চয় ওকাক্ষিক মুকুলকে </a:t>
            </a:r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করার জন্য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87312" y="474907"/>
            <a:ext cx="6197479" cy="426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খাদ্য সঞ্চয় এর  জন্য রূপান্তরিত পাতা(শল্কপত্র ) 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7" descr="C:\Users\User\Desktop\a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0" y="1788160"/>
            <a:ext cx="3303140" cy="30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User\Desktop\a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30" y="1788160"/>
            <a:ext cx="320312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C -0.01493 -0.00348 -0.02656 -0.01575 -0.04097 -0.02014 C -0.04809 -0.02963 -0.03923 -0.01922 -0.05 -0.02639 C -0.05121 -0.02732 -0.05191 -0.0294 -0.05312 -0.03033 C -0.05521 -0.03195 -0.0618 -0.03357 -0.06371 -0.03426 C -0.07031 -0.04028 -0.07795 -0.04352 -0.08489 -0.04862 C -0.09427 -0.05533 -0.09635 -0.05996 -0.10607 -0.06274 C -0.11528 -0.072 -0.12517 -0.07639 -0.13646 -0.07871 C -0.17239 -0.09538 -0.20937 -0.10533 -0.24705 -0.11112 C -0.25868 -0.11644 -0.25 -0.1132 -0.2743 -0.1132 " pathEditMode="relative" rAng="0" ptsTypes="fffffffffA">
                                      <p:cBhvr>
                                        <p:cTn id="1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10" grpId="0" animBg="1"/>
      <p:bldP spid="10" grpId="1" animBg="1"/>
      <p:bldP spid="11" grpId="0" animBg="1"/>
      <p:bldP spid="11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1" grpId="2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706880"/>
            <a:ext cx="6490810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User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706880"/>
            <a:ext cx="6490810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User\Desktop\Leaf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706881"/>
            <a:ext cx="6490810" cy="4041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C:\Users\User\Desktop\Leaf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1706880"/>
            <a:ext cx="6490809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743320" y="667244"/>
            <a:ext cx="7920990" cy="426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চিত্রগুলো দেখে রূপান্তরিত পাতার নাম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এবং রূপান্ত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?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6" descr="C:\Users\User\Desktop\Leaf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706880"/>
            <a:ext cx="6490809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349486" y="6096000"/>
            <a:ext cx="7035879" cy="426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পতঙ্গ ফাঁদ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1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চাহিদা মেটানোর জন্য রূপান্তর 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0425" y="6664960"/>
            <a:ext cx="1240155" cy="426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dirty="0">
                <a:latin typeface="NikoshBAN" pitchFamily="2" charset="0"/>
                <a:cs typeface="NikoshBAN" pitchFamily="2" charset="0"/>
              </a:rPr>
              <a:t>শল্কপত্র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7213" y="6664960"/>
            <a:ext cx="4640580" cy="3939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আকর্ষি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অবলম্বনের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জন্য রূপান্তর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698" y="5535322"/>
            <a:ext cx="8241030" cy="426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, কুঁড়ির মাধ্যমে </a:t>
            </a:r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নতুন উদ্ভিদের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 জন্ম দেয়ার জন্য রূপান্তর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1891" y="325120"/>
            <a:ext cx="2262557" cy="426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sz="2100" b="1" dirty="0"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1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974829"/>
              </p:ext>
            </p:extLst>
          </p:nvPr>
        </p:nvGraphicFramePr>
        <p:xfrm>
          <a:off x="560071" y="1300480"/>
          <a:ext cx="8321042" cy="479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5999"/>
                <a:gridCol w="1244410"/>
                <a:gridCol w="1040130"/>
                <a:gridCol w="1185512"/>
                <a:gridCol w="974758"/>
                <a:gridCol w="901903"/>
                <a:gridCol w="938330"/>
              </a:tblGrid>
              <a:tr h="95910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5910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59104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59104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59104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6012" marR="96012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4" name="Picture 3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" y="2275840"/>
            <a:ext cx="2000250" cy="91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User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6" y="3251202"/>
            <a:ext cx="1859974" cy="81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User\Desktop\a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8" y="4226561"/>
            <a:ext cx="1992978" cy="89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User\Desktop\a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5156085"/>
            <a:ext cx="2007525" cy="93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00500" y="1625600"/>
            <a:ext cx="800100" cy="682381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আকর্ষী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0620" y="1630461"/>
            <a:ext cx="960120" cy="682381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কন্টক পত্র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1237" y="1625600"/>
            <a:ext cx="1236518" cy="682381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পতংগ ফাঁদ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7754" y="615823"/>
            <a:ext cx="3273136" cy="3939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6661" tIns="48331" rIns="96661" bIns="48331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সঠিক জায়গায় টিক চিহ্ন দাও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80860" y="1482728"/>
            <a:ext cx="1120140" cy="974769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আরোহণে সাহায্য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0760" y="1334995"/>
            <a:ext cx="1040130" cy="1267157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আমিষের চাহিদা মেটায়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1000" y="1625600"/>
            <a:ext cx="880110" cy="682381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আত্নরক্ষা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0950" y="620586"/>
            <a:ext cx="1440180" cy="393954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২মি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48" y="3348182"/>
            <a:ext cx="770096" cy="7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2319881"/>
            <a:ext cx="770096" cy="7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97" y="5234883"/>
            <a:ext cx="770096" cy="7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77" y="4226561"/>
            <a:ext cx="770096" cy="7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07" y="5234883"/>
            <a:ext cx="770096" cy="7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91" y="2319881"/>
            <a:ext cx="770096" cy="7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77" y="3348181"/>
            <a:ext cx="770096" cy="7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ser\Desktop\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52" y="4358987"/>
            <a:ext cx="770096" cy="7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662</Words>
  <Application>Microsoft Office PowerPoint</Application>
  <PresentationFormat>Custom</PresentationFormat>
  <Paragraphs>110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Science,class 7</dc:subject>
  <dc:creator>Afroza nasreen sultana</dc:creator>
  <cp:lastModifiedBy>ismail - [2010]</cp:lastModifiedBy>
  <cp:revision>36</cp:revision>
  <dcterms:created xsi:type="dcterms:W3CDTF">2006-08-16T00:00:00Z</dcterms:created>
  <dcterms:modified xsi:type="dcterms:W3CDTF">2021-01-25T09:19:57Z</dcterms:modified>
</cp:coreProperties>
</file>