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45" r:id="rId2"/>
    <p:sldId id="337" r:id="rId3"/>
    <p:sldId id="338" r:id="rId4"/>
    <p:sldId id="346" r:id="rId5"/>
    <p:sldId id="300" r:id="rId6"/>
    <p:sldId id="301" r:id="rId7"/>
    <p:sldId id="335" r:id="rId8"/>
    <p:sldId id="336" r:id="rId9"/>
    <p:sldId id="342" r:id="rId10"/>
    <p:sldId id="343" r:id="rId11"/>
    <p:sldId id="304" r:id="rId12"/>
    <p:sldId id="310" r:id="rId13"/>
    <p:sldId id="326" r:id="rId14"/>
    <p:sldId id="312" r:id="rId15"/>
    <p:sldId id="339" r:id="rId16"/>
    <p:sldId id="347" r:id="rId17"/>
    <p:sldId id="341" r:id="rId18"/>
    <p:sldId id="340" r:id="rId19"/>
    <p:sldId id="331" r:id="rId20"/>
    <p:sldId id="348" r:id="rId21"/>
  </p:sldIdLst>
  <p:sldSz cx="13716000" cy="7772400"/>
  <p:notesSz cx="6858000" cy="9144000"/>
  <p:defaultTextStyle>
    <a:defPPr>
      <a:defRPr lang="en-US"/>
    </a:defPPr>
    <a:lvl1pPr marL="0" algn="l" defTabSz="122767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836" algn="l" defTabSz="122767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671" algn="l" defTabSz="122767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505" algn="l" defTabSz="122767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342" algn="l" defTabSz="122767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178" algn="l" defTabSz="122767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012" algn="l" defTabSz="122767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6847" algn="l" defTabSz="122767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0683" algn="l" defTabSz="122767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66" y="78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286BE-91CB-435A-B8FD-49E6996775D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6105-6859-4374-8479-8C651AFBC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1" algn="l" defTabSz="9142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2" algn="l" defTabSz="9142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3" algn="l" defTabSz="9142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5" algn="l" defTabSz="9142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6" algn="l" defTabSz="9142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17" algn="l" defTabSz="9142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47" algn="l" defTabSz="9142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5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272011"/>
            <a:ext cx="10287000" cy="2705947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082310"/>
            <a:ext cx="10287000" cy="1876530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13808"/>
            <a:ext cx="295751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13808"/>
            <a:ext cx="8701088" cy="65867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7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1937704"/>
            <a:ext cx="11830050" cy="3233102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5201392"/>
            <a:ext cx="11830050" cy="1700212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069042"/>
            <a:ext cx="582930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069042"/>
            <a:ext cx="582930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3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13809"/>
            <a:ext cx="1183005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1905318"/>
            <a:ext cx="5802510" cy="9337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2839085"/>
            <a:ext cx="5802510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1905318"/>
            <a:ext cx="5831087" cy="9337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2839085"/>
            <a:ext cx="5831087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4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4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18160"/>
            <a:ext cx="4423767" cy="181356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119082"/>
            <a:ext cx="6943725" cy="5523442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331720"/>
            <a:ext cx="4423767" cy="4319800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18160"/>
            <a:ext cx="4423767" cy="181356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119082"/>
            <a:ext cx="6943725" cy="5523442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331720"/>
            <a:ext cx="4423767" cy="4319800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3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13809"/>
            <a:ext cx="1183005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069042"/>
            <a:ext cx="1183005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7203864"/>
            <a:ext cx="30861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1DF9-40C7-4BAF-A437-DE34BBC96EC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7203864"/>
            <a:ext cx="462915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7203864"/>
            <a:ext cx="30861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67AAE-4D96-40AC-80CF-4EBE130E7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8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3999"/>
            <a:ext cx="6629400" cy="6138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666" y="253998"/>
            <a:ext cx="6417734" cy="6138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" y="4419601"/>
            <a:ext cx="13504334" cy="31242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893733" y="685800"/>
            <a:ext cx="3886200" cy="4022794"/>
          </a:xfrm>
          <a:prstGeom prst="cloudCallout">
            <a:avLst>
              <a:gd name="adj1" fmla="val 57454"/>
              <a:gd name="adj2" fmla="val -14126"/>
            </a:avLst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13605"/>
            <a:ext cx="13716000" cy="7772400"/>
          </a:xfrm>
          <a:prstGeom prst="frame">
            <a:avLst>
              <a:gd name="adj1" fmla="val 2833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44" tIns="51572" rIns="103144" bIns="5157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8466"/>
            <a:ext cx="13716000" cy="77639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741171" y="1219200"/>
            <a:ext cx="1443768" cy="4702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9410" y="1219200"/>
            <a:ext cx="1443768" cy="4702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দশক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5642" y="1219200"/>
            <a:ext cx="1443768" cy="4702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1875" y="1219200"/>
            <a:ext cx="1443768" cy="4702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হাজার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8107" y="1219200"/>
            <a:ext cx="1443768" cy="4702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অযুত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4340" y="1219200"/>
            <a:ext cx="1443768" cy="4702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41171" y="1709394"/>
            <a:ext cx="1443768" cy="470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59410" y="1709394"/>
            <a:ext cx="1443768" cy="470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5642" y="1709394"/>
            <a:ext cx="1443768" cy="470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1875" y="1709394"/>
            <a:ext cx="144376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8107" y="1709394"/>
            <a:ext cx="1443768" cy="470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4340" y="1709394"/>
            <a:ext cx="144376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59410" y="2199588"/>
            <a:ext cx="292552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বাহাত্তর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5642" y="2199588"/>
            <a:ext cx="144376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নয়শত 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8107" y="2182015"/>
            <a:ext cx="288753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পঁচাশি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হাজার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5831" y="3216534"/>
            <a:ext cx="45592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6742" y="3216534"/>
            <a:ext cx="45592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8657" y="3217069"/>
            <a:ext cx="45592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58726" y="3216534"/>
            <a:ext cx="45592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1483" y="3218776"/>
            <a:ext cx="45592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৭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4400" y="3216534"/>
            <a:ext cx="45592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Elbow Connector 26"/>
          <p:cNvCxnSpPr>
            <a:stCxn id="26" idx="2"/>
          </p:cNvCxnSpPr>
          <p:nvPr/>
        </p:nvCxnSpPr>
        <p:spPr>
          <a:xfrm rot="16200000" flipH="1">
            <a:off x="4895501" y="3110622"/>
            <a:ext cx="241506" cy="1367780"/>
          </a:xfrm>
          <a:prstGeom prst="bentConnector2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800450" y="3670168"/>
            <a:ext cx="1899694" cy="614538"/>
            <a:chOff x="2590800" y="4572000"/>
            <a:chExt cx="1905000" cy="74239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268535" y="3703498"/>
            <a:ext cx="2431609" cy="1071402"/>
            <a:chOff x="2590800" y="4572000"/>
            <a:chExt cx="1905000" cy="74239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660633" y="3670169"/>
            <a:ext cx="3039511" cy="1627836"/>
            <a:chOff x="2590800" y="4572000"/>
            <a:chExt cx="1905000" cy="74239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128719" y="3670168"/>
            <a:ext cx="3571425" cy="2030189"/>
            <a:chOff x="2590800" y="4572000"/>
            <a:chExt cx="1905000" cy="74239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596804" y="3670168"/>
            <a:ext cx="4103340" cy="2450969"/>
            <a:chOff x="2590800" y="4572000"/>
            <a:chExt cx="1905000" cy="74239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909110" y="3789127"/>
            <a:ext cx="1614740" cy="371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একক 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8107" y="4218047"/>
            <a:ext cx="1614740" cy="371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দশক 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09110" y="4646966"/>
            <a:ext cx="1614740" cy="371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</a:t>
            </a:r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শতক 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09110" y="5081270"/>
            <a:ext cx="161474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হাজার 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09110" y="5935519"/>
            <a:ext cx="1614740" cy="371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লক্ষ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28107" y="5506599"/>
            <a:ext cx="1614740" cy="371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৮</a:t>
            </a:r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অযুত 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816069" y="3789127"/>
            <a:ext cx="482851" cy="3712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599838" y="3976540"/>
            <a:ext cx="501519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2689104" y="4218047"/>
            <a:ext cx="609817" cy="3712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৭০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463055" y="4646966"/>
            <a:ext cx="835865" cy="3712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৯০০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35092" y="5075886"/>
            <a:ext cx="1063829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043208" y="5504805"/>
            <a:ext cx="1255713" cy="3712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৮০০০০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931141" y="5933725"/>
            <a:ext cx="1367779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৫০০০০০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618835" y="4405460"/>
            <a:ext cx="499619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52" idx="1"/>
          </p:cNvCxnSpPr>
          <p:nvPr/>
        </p:nvCxnSpPr>
        <p:spPr>
          <a:xfrm>
            <a:off x="7599838" y="4819721"/>
            <a:ext cx="4863217" cy="1286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53" idx="1"/>
          </p:cNvCxnSpPr>
          <p:nvPr/>
        </p:nvCxnSpPr>
        <p:spPr>
          <a:xfrm flipV="1">
            <a:off x="7523850" y="5261504"/>
            <a:ext cx="4711242" cy="324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154554" y="1219200"/>
            <a:ext cx="1329786" cy="4702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নিযুত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68841" y="1219200"/>
            <a:ext cx="1785713" cy="4702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54554" y="1709394"/>
            <a:ext cx="132978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368841" y="1709394"/>
            <a:ext cx="1785713" cy="470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68841" y="2201354"/>
            <a:ext cx="1785713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এক কোটি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6156070" y="2782760"/>
            <a:ext cx="704743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341B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১</a:t>
            </a:r>
            <a:r>
              <a:rPr lang="en-US" sz="2800" b="1" dirty="0" smtClean="0">
                <a:solidFill>
                  <a:srgbClr val="341B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b="1" dirty="0" smtClean="0">
                <a:solidFill>
                  <a:srgbClr val="341B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৫৮</a:t>
            </a:r>
            <a:r>
              <a:rPr lang="en-US" sz="2800" b="1" dirty="0" smtClean="0">
                <a:solidFill>
                  <a:srgbClr val="341B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solidFill>
                  <a:srgbClr val="341B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৯৭২ সংখ্যাটিকে পড়িঃ </a:t>
            </a:r>
          </a:p>
          <a:p>
            <a:pPr algn="ctr"/>
            <a:r>
              <a:rPr lang="bn-BD" sz="2800" b="1" dirty="0" smtClean="0">
                <a:solidFill>
                  <a:srgbClr val="341B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“এক কোটি</a:t>
            </a:r>
            <a:r>
              <a:rPr lang="en-US" sz="2800" b="1" dirty="0" smtClean="0">
                <a:solidFill>
                  <a:srgbClr val="341B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41B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পঁচাশি</a:t>
            </a:r>
            <a:r>
              <a:rPr lang="bn-BD" sz="2800" b="1" dirty="0" smtClean="0">
                <a:solidFill>
                  <a:srgbClr val="341B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 </a:t>
            </a:r>
            <a:r>
              <a:rPr lang="en-US" sz="2800" b="1" dirty="0" err="1" smtClean="0">
                <a:solidFill>
                  <a:srgbClr val="341B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পঁচাশি</a:t>
            </a:r>
            <a:r>
              <a:rPr lang="bn-BD" sz="2800" b="1" dirty="0" smtClean="0">
                <a:solidFill>
                  <a:srgbClr val="341B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হাজার নয়শত বাহাত্তর” </a:t>
            </a:r>
            <a:endParaRPr lang="en-US" sz="2800" b="1" dirty="0">
              <a:solidFill>
                <a:srgbClr val="341B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12914" y="3217069"/>
            <a:ext cx="45592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0999" y="3216534"/>
            <a:ext cx="45592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140878" y="3670169"/>
            <a:ext cx="4559266" cy="2941163"/>
            <a:chOff x="2590800" y="4572000"/>
            <a:chExt cx="1905000" cy="742392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08963" y="3670169"/>
            <a:ext cx="5091181" cy="3370082"/>
            <a:chOff x="2590800" y="4572000"/>
            <a:chExt cx="1905000" cy="742392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5909110" y="6362645"/>
            <a:ext cx="161474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৮</a:t>
            </a:r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নিযুত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909110" y="6791564"/>
            <a:ext cx="1614740" cy="371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 কোটি 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8" name="Straight Connector 77"/>
          <p:cNvCxnSpPr>
            <a:endCxn id="54" idx="1"/>
          </p:cNvCxnSpPr>
          <p:nvPr/>
        </p:nvCxnSpPr>
        <p:spPr>
          <a:xfrm>
            <a:off x="7578273" y="5690424"/>
            <a:ext cx="44649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55" idx="1"/>
          </p:cNvCxnSpPr>
          <p:nvPr/>
        </p:nvCxnSpPr>
        <p:spPr>
          <a:xfrm>
            <a:off x="7578273" y="6119343"/>
            <a:ext cx="4352868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750670" y="6362645"/>
            <a:ext cx="156211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০০০০০০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501142" y="6791564"/>
            <a:ext cx="1811640" cy="3712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১০০০০০০০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1" name="Straight Connector 90"/>
          <p:cNvCxnSpPr>
            <a:endCxn id="80" idx="1"/>
          </p:cNvCxnSpPr>
          <p:nvPr/>
        </p:nvCxnSpPr>
        <p:spPr>
          <a:xfrm>
            <a:off x="7542847" y="6492374"/>
            <a:ext cx="4207823" cy="55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549250" y="6987166"/>
            <a:ext cx="3922869" cy="306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Pentagon 55"/>
          <p:cNvSpPr/>
          <p:nvPr/>
        </p:nvSpPr>
        <p:spPr>
          <a:xfrm>
            <a:off x="7556490" y="5197558"/>
            <a:ext cx="1139817" cy="64444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Pentagon 56"/>
          <p:cNvSpPr/>
          <p:nvPr/>
        </p:nvSpPr>
        <p:spPr>
          <a:xfrm rot="10800000">
            <a:off x="10430382" y="5203820"/>
            <a:ext cx="1039696" cy="63839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Pentagon 83"/>
          <p:cNvSpPr/>
          <p:nvPr/>
        </p:nvSpPr>
        <p:spPr>
          <a:xfrm rot="10800000">
            <a:off x="10430382" y="6085513"/>
            <a:ext cx="1039696" cy="6204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Pentagon 82"/>
          <p:cNvSpPr/>
          <p:nvPr/>
        </p:nvSpPr>
        <p:spPr>
          <a:xfrm>
            <a:off x="7542848" y="6055398"/>
            <a:ext cx="1153460" cy="650515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739655" y="5263299"/>
            <a:ext cx="169072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হাজার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713035" y="6121138"/>
            <a:ext cx="171734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৫ লক্ষ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733123" y="356117"/>
            <a:ext cx="4249753" cy="6159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সংখ্যাটির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স্থানীয়মান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4553" y="2182015"/>
            <a:ext cx="277355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পঁচাশি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লক্ষ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Frame 85"/>
          <p:cNvSpPr/>
          <p:nvPr/>
        </p:nvSpPr>
        <p:spPr>
          <a:xfrm>
            <a:off x="-2" y="-1"/>
            <a:ext cx="13716002" cy="7772399"/>
          </a:xfrm>
          <a:prstGeom prst="frame">
            <a:avLst>
              <a:gd name="adj1" fmla="val 213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6" grpId="0" animBg="1"/>
      <p:bldP spid="77" grpId="0" animBg="1"/>
      <p:bldP spid="80" grpId="0" animBg="1"/>
      <p:bldP spid="82" grpId="0" animBg="1"/>
      <p:bldP spid="56" grpId="0" animBg="1"/>
      <p:bldP spid="57" grpId="0" animBg="1"/>
      <p:bldP spid="84" grpId="0" animBg="1"/>
      <p:bldP spid="83" grpId="0" animBg="1"/>
      <p:bldP spid="58" grpId="0" animBg="1"/>
      <p:bldP spid="8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" y="0"/>
            <a:ext cx="137414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92700" y="615917"/>
            <a:ext cx="35052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800" y="2573866"/>
            <a:ext cx="12573000" cy="4154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অঙ্কে লেখঃ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সাতান্ন হাজার তিনশত তেষট্টি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ত্রিশ হাজার ছয়শত পাঁচ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ছিয়াশি হাজার দুই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টি দশ হাজার ও ৯ টি এক হাজার দ্বারা গঠিত সংখ্যা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হাজার, ৭ টি এক হাজার ও ৫ টি দশ দ্বারা গঠিত সংখ্যা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noFill/>
          <a:ln w="155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5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1031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evron 26"/>
          <p:cNvSpPr/>
          <p:nvPr/>
        </p:nvSpPr>
        <p:spPr>
          <a:xfrm>
            <a:off x="10243919" y="3381741"/>
            <a:ext cx="609600" cy="60960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284819" y="381000"/>
            <a:ext cx="4605866" cy="2665907"/>
            <a:chOff x="8686800" y="433468"/>
            <a:chExt cx="4495800" cy="341680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433468"/>
              <a:ext cx="4495800" cy="3416808"/>
            </a:xfrm>
            <a:prstGeom prst="rect">
              <a:avLst/>
            </a:prstGeom>
          </p:spPr>
        </p:pic>
        <p:sp>
          <p:nvSpPr>
            <p:cNvPr id="47" name="Rounded Rectangle 20"/>
            <p:cNvSpPr/>
            <p:nvPr/>
          </p:nvSpPr>
          <p:spPr>
            <a:xfrm>
              <a:off x="9982200" y="3276600"/>
              <a:ext cx="1828800" cy="318655"/>
            </a:xfrm>
            <a:custGeom>
              <a:avLst/>
              <a:gdLst>
                <a:gd name="connsiteX0" fmla="*/ 0 w 3581400"/>
                <a:gd name="connsiteY0" fmla="*/ 114302 h 685800"/>
                <a:gd name="connsiteX1" fmla="*/ 114302 w 3581400"/>
                <a:gd name="connsiteY1" fmla="*/ 0 h 685800"/>
                <a:gd name="connsiteX2" fmla="*/ 3467098 w 3581400"/>
                <a:gd name="connsiteY2" fmla="*/ 0 h 685800"/>
                <a:gd name="connsiteX3" fmla="*/ 3581400 w 3581400"/>
                <a:gd name="connsiteY3" fmla="*/ 114302 h 685800"/>
                <a:gd name="connsiteX4" fmla="*/ 3581400 w 3581400"/>
                <a:gd name="connsiteY4" fmla="*/ 571498 h 685800"/>
                <a:gd name="connsiteX5" fmla="*/ 3467098 w 3581400"/>
                <a:gd name="connsiteY5" fmla="*/ 685800 h 685800"/>
                <a:gd name="connsiteX6" fmla="*/ 114302 w 3581400"/>
                <a:gd name="connsiteY6" fmla="*/ 685800 h 685800"/>
                <a:gd name="connsiteX7" fmla="*/ 0 w 3581400"/>
                <a:gd name="connsiteY7" fmla="*/ 571498 h 685800"/>
                <a:gd name="connsiteX8" fmla="*/ 0 w 3581400"/>
                <a:gd name="connsiteY8" fmla="*/ 114302 h 685800"/>
                <a:gd name="connsiteX0" fmla="*/ 0 w 3581400"/>
                <a:gd name="connsiteY0" fmla="*/ 114302 h 685800"/>
                <a:gd name="connsiteX1" fmla="*/ 114302 w 3581400"/>
                <a:gd name="connsiteY1" fmla="*/ 0 h 685800"/>
                <a:gd name="connsiteX2" fmla="*/ 3467098 w 3581400"/>
                <a:gd name="connsiteY2" fmla="*/ 0 h 685800"/>
                <a:gd name="connsiteX3" fmla="*/ 3581400 w 3581400"/>
                <a:gd name="connsiteY3" fmla="*/ 114302 h 685800"/>
                <a:gd name="connsiteX4" fmla="*/ 3581400 w 3581400"/>
                <a:gd name="connsiteY4" fmla="*/ 571498 h 685800"/>
                <a:gd name="connsiteX5" fmla="*/ 3421378 w 3581400"/>
                <a:gd name="connsiteY5" fmla="*/ 670560 h 685800"/>
                <a:gd name="connsiteX6" fmla="*/ 114302 w 3581400"/>
                <a:gd name="connsiteY6" fmla="*/ 685800 h 685800"/>
                <a:gd name="connsiteX7" fmla="*/ 0 w 3581400"/>
                <a:gd name="connsiteY7" fmla="*/ 571498 h 685800"/>
                <a:gd name="connsiteX8" fmla="*/ 0 w 3581400"/>
                <a:gd name="connsiteY8" fmla="*/ 114302 h 685800"/>
                <a:gd name="connsiteX0" fmla="*/ 0 w 3581400"/>
                <a:gd name="connsiteY0" fmla="*/ 114302 h 685800"/>
                <a:gd name="connsiteX1" fmla="*/ 114302 w 3581400"/>
                <a:gd name="connsiteY1" fmla="*/ 0 h 685800"/>
                <a:gd name="connsiteX2" fmla="*/ 3467098 w 3581400"/>
                <a:gd name="connsiteY2" fmla="*/ 0 h 685800"/>
                <a:gd name="connsiteX3" fmla="*/ 3581400 w 3581400"/>
                <a:gd name="connsiteY3" fmla="*/ 114302 h 685800"/>
                <a:gd name="connsiteX4" fmla="*/ 3505200 w 3581400"/>
                <a:gd name="connsiteY4" fmla="*/ 510538 h 685800"/>
                <a:gd name="connsiteX5" fmla="*/ 3421378 w 3581400"/>
                <a:gd name="connsiteY5" fmla="*/ 670560 h 685800"/>
                <a:gd name="connsiteX6" fmla="*/ 114302 w 3581400"/>
                <a:gd name="connsiteY6" fmla="*/ 685800 h 685800"/>
                <a:gd name="connsiteX7" fmla="*/ 0 w 3581400"/>
                <a:gd name="connsiteY7" fmla="*/ 571498 h 685800"/>
                <a:gd name="connsiteX8" fmla="*/ 0 w 3581400"/>
                <a:gd name="connsiteY8" fmla="*/ 114302 h 685800"/>
                <a:gd name="connsiteX0" fmla="*/ 0 w 3581400"/>
                <a:gd name="connsiteY0" fmla="*/ 114302 h 685800"/>
                <a:gd name="connsiteX1" fmla="*/ 114302 w 3581400"/>
                <a:gd name="connsiteY1" fmla="*/ 0 h 685800"/>
                <a:gd name="connsiteX2" fmla="*/ 3467098 w 3581400"/>
                <a:gd name="connsiteY2" fmla="*/ 0 h 685800"/>
                <a:gd name="connsiteX3" fmla="*/ 3581400 w 3581400"/>
                <a:gd name="connsiteY3" fmla="*/ 114302 h 685800"/>
                <a:gd name="connsiteX4" fmla="*/ 3505200 w 3581400"/>
                <a:gd name="connsiteY4" fmla="*/ 510538 h 685800"/>
                <a:gd name="connsiteX5" fmla="*/ 3421378 w 3581400"/>
                <a:gd name="connsiteY5" fmla="*/ 670560 h 685800"/>
                <a:gd name="connsiteX6" fmla="*/ 114302 w 3581400"/>
                <a:gd name="connsiteY6" fmla="*/ 685800 h 685800"/>
                <a:gd name="connsiteX7" fmla="*/ 76200 w 3581400"/>
                <a:gd name="connsiteY7" fmla="*/ 571498 h 685800"/>
                <a:gd name="connsiteX8" fmla="*/ 0 w 3581400"/>
                <a:gd name="connsiteY8" fmla="*/ 114302 h 685800"/>
                <a:gd name="connsiteX0" fmla="*/ 0 w 3581400"/>
                <a:gd name="connsiteY0" fmla="*/ 114302 h 670560"/>
                <a:gd name="connsiteX1" fmla="*/ 114302 w 3581400"/>
                <a:gd name="connsiteY1" fmla="*/ 0 h 670560"/>
                <a:gd name="connsiteX2" fmla="*/ 3467098 w 3581400"/>
                <a:gd name="connsiteY2" fmla="*/ 0 h 670560"/>
                <a:gd name="connsiteX3" fmla="*/ 3581400 w 3581400"/>
                <a:gd name="connsiteY3" fmla="*/ 114302 h 670560"/>
                <a:gd name="connsiteX4" fmla="*/ 3505200 w 3581400"/>
                <a:gd name="connsiteY4" fmla="*/ 510538 h 670560"/>
                <a:gd name="connsiteX5" fmla="*/ 3421378 w 3581400"/>
                <a:gd name="connsiteY5" fmla="*/ 670560 h 670560"/>
                <a:gd name="connsiteX6" fmla="*/ 160022 w 3581400"/>
                <a:gd name="connsiteY6" fmla="*/ 624840 h 670560"/>
                <a:gd name="connsiteX7" fmla="*/ 76200 w 3581400"/>
                <a:gd name="connsiteY7" fmla="*/ 571498 h 670560"/>
                <a:gd name="connsiteX8" fmla="*/ 0 w 3581400"/>
                <a:gd name="connsiteY8" fmla="*/ 114302 h 670560"/>
                <a:gd name="connsiteX0" fmla="*/ 0 w 3581400"/>
                <a:gd name="connsiteY0" fmla="*/ 114302 h 670560"/>
                <a:gd name="connsiteX1" fmla="*/ 114302 w 3581400"/>
                <a:gd name="connsiteY1" fmla="*/ 45720 h 670560"/>
                <a:gd name="connsiteX2" fmla="*/ 3467098 w 3581400"/>
                <a:gd name="connsiteY2" fmla="*/ 0 h 670560"/>
                <a:gd name="connsiteX3" fmla="*/ 3581400 w 3581400"/>
                <a:gd name="connsiteY3" fmla="*/ 114302 h 670560"/>
                <a:gd name="connsiteX4" fmla="*/ 3505200 w 3581400"/>
                <a:gd name="connsiteY4" fmla="*/ 510538 h 670560"/>
                <a:gd name="connsiteX5" fmla="*/ 3421378 w 3581400"/>
                <a:gd name="connsiteY5" fmla="*/ 670560 h 670560"/>
                <a:gd name="connsiteX6" fmla="*/ 160022 w 3581400"/>
                <a:gd name="connsiteY6" fmla="*/ 624840 h 670560"/>
                <a:gd name="connsiteX7" fmla="*/ 76200 w 3581400"/>
                <a:gd name="connsiteY7" fmla="*/ 571498 h 670560"/>
                <a:gd name="connsiteX8" fmla="*/ 0 w 3581400"/>
                <a:gd name="connsiteY8" fmla="*/ 114302 h 670560"/>
                <a:gd name="connsiteX0" fmla="*/ 0 w 3581400"/>
                <a:gd name="connsiteY0" fmla="*/ 68582 h 624840"/>
                <a:gd name="connsiteX1" fmla="*/ 114302 w 3581400"/>
                <a:gd name="connsiteY1" fmla="*/ 0 h 624840"/>
                <a:gd name="connsiteX2" fmla="*/ 3436618 w 3581400"/>
                <a:gd name="connsiteY2" fmla="*/ 15240 h 624840"/>
                <a:gd name="connsiteX3" fmla="*/ 3581400 w 3581400"/>
                <a:gd name="connsiteY3" fmla="*/ 68582 h 624840"/>
                <a:gd name="connsiteX4" fmla="*/ 3505200 w 3581400"/>
                <a:gd name="connsiteY4" fmla="*/ 464818 h 624840"/>
                <a:gd name="connsiteX5" fmla="*/ 3421378 w 3581400"/>
                <a:gd name="connsiteY5" fmla="*/ 624840 h 624840"/>
                <a:gd name="connsiteX6" fmla="*/ 160022 w 3581400"/>
                <a:gd name="connsiteY6" fmla="*/ 579120 h 624840"/>
                <a:gd name="connsiteX7" fmla="*/ 76200 w 3581400"/>
                <a:gd name="connsiteY7" fmla="*/ 525778 h 624840"/>
                <a:gd name="connsiteX8" fmla="*/ 0 w 3581400"/>
                <a:gd name="connsiteY8" fmla="*/ 68582 h 624840"/>
                <a:gd name="connsiteX0" fmla="*/ 0 w 3505200"/>
                <a:gd name="connsiteY0" fmla="*/ 125435 h 681693"/>
                <a:gd name="connsiteX1" fmla="*/ 114302 w 3505200"/>
                <a:gd name="connsiteY1" fmla="*/ 56853 h 681693"/>
                <a:gd name="connsiteX2" fmla="*/ 3436618 w 3505200"/>
                <a:gd name="connsiteY2" fmla="*/ 72093 h 681693"/>
                <a:gd name="connsiteX3" fmla="*/ 3474720 w 3505200"/>
                <a:gd name="connsiteY3" fmla="*/ 18755 h 681693"/>
                <a:gd name="connsiteX4" fmla="*/ 3505200 w 3505200"/>
                <a:gd name="connsiteY4" fmla="*/ 521671 h 681693"/>
                <a:gd name="connsiteX5" fmla="*/ 3421378 w 3505200"/>
                <a:gd name="connsiteY5" fmla="*/ 681693 h 681693"/>
                <a:gd name="connsiteX6" fmla="*/ 160022 w 3505200"/>
                <a:gd name="connsiteY6" fmla="*/ 635973 h 681693"/>
                <a:gd name="connsiteX7" fmla="*/ 76200 w 3505200"/>
                <a:gd name="connsiteY7" fmla="*/ 582631 h 681693"/>
                <a:gd name="connsiteX8" fmla="*/ 0 w 3505200"/>
                <a:gd name="connsiteY8" fmla="*/ 125435 h 68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5200" h="681693">
                  <a:moveTo>
                    <a:pt x="0" y="125435"/>
                  </a:moveTo>
                  <a:cubicBezTo>
                    <a:pt x="0" y="62308"/>
                    <a:pt x="51175" y="56853"/>
                    <a:pt x="114302" y="56853"/>
                  </a:cubicBezTo>
                  <a:lnTo>
                    <a:pt x="3436618" y="72093"/>
                  </a:lnTo>
                  <a:cubicBezTo>
                    <a:pt x="3499745" y="72093"/>
                    <a:pt x="3474720" y="-44372"/>
                    <a:pt x="3474720" y="18755"/>
                  </a:cubicBezTo>
                  <a:lnTo>
                    <a:pt x="3505200" y="521671"/>
                  </a:lnTo>
                  <a:cubicBezTo>
                    <a:pt x="3505200" y="584798"/>
                    <a:pt x="3484505" y="681693"/>
                    <a:pt x="3421378" y="681693"/>
                  </a:cubicBezTo>
                  <a:lnTo>
                    <a:pt x="160022" y="635973"/>
                  </a:lnTo>
                  <a:cubicBezTo>
                    <a:pt x="96895" y="635973"/>
                    <a:pt x="76200" y="645758"/>
                    <a:pt x="76200" y="582631"/>
                  </a:cubicBezTo>
                  <a:lnTo>
                    <a:pt x="0" y="125435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১৩৭১০৯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41018" y="381000"/>
            <a:ext cx="7391399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এটি ২০১৯ সালের নতুন একটি মোটর গাড়ির নম্বর। আমরা নম্বরটি কীভাবে পড়ব?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ine Callout 1 29"/>
          <p:cNvSpPr/>
          <p:nvPr/>
        </p:nvSpPr>
        <p:spPr>
          <a:xfrm>
            <a:off x="1602413" y="1631685"/>
            <a:ext cx="6513071" cy="1216246"/>
          </a:xfrm>
          <a:prstGeom prst="borderCallout1">
            <a:avLst>
              <a:gd name="adj1" fmla="val 39348"/>
              <a:gd name="adj2" fmla="val 0"/>
              <a:gd name="adj3" fmla="val 80974"/>
              <a:gd name="adj4" fmla="val -60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 একটি সহজ কাজ। চল পূর্বের ন্যায় দশ, হাজার, ও ওযুত এর দল করি।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3333" y="3112689"/>
            <a:ext cx="7848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অপেক্ষা কর! আমার কাছে কাজটি খুব সহজ মনে হচ্ছে না, কারণ এখানে বামদিকে ১ এর স্থানীয় মানের স্থানটি নেই।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3210" y="4189905"/>
            <a:ext cx="14478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অযুত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45187" y="4189906"/>
            <a:ext cx="1447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হাজার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8533" y="4189906"/>
            <a:ext cx="1447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56333" y="4189906"/>
            <a:ext cx="1447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দশক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04133" y="4189907"/>
            <a:ext cx="1447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1253" y="4825036"/>
            <a:ext cx="138006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5187" y="4817704"/>
            <a:ext cx="1447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5320" y="4823646"/>
            <a:ext cx="14210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56332" y="4823647"/>
            <a:ext cx="141393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04133" y="4825036"/>
            <a:ext cx="1447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9584" y="4841908"/>
            <a:ext cx="1447800" cy="58477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71869" y="5740918"/>
            <a:ext cx="926874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নতুন স্থানীয় মান “লক্ষ” জানতে হবে।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লক্ষ অর্থ হলো ১০ অযুত এবং একে লেখা হয় ১০০০০০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0252" y="3049502"/>
            <a:ext cx="2192827" cy="1631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736" y="1631685"/>
            <a:ext cx="1546133" cy="182286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-1"/>
            <a:ext cx="13716000" cy="7751369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77500" y="1090652"/>
            <a:ext cx="14763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2524" y="1089908"/>
            <a:ext cx="154304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দশক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9148" y="1089908"/>
            <a:ext cx="1447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6097" y="1098710"/>
            <a:ext cx="139805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হাজার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9075" y="1102396"/>
            <a:ext cx="14192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অযুত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8894" y="1098710"/>
            <a:ext cx="173460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77500" y="1683485"/>
            <a:ext cx="147214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72525" y="1687171"/>
            <a:ext cx="15398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০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9148" y="1687171"/>
            <a:ext cx="1447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1869" y="1668482"/>
            <a:ext cx="139805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9075" y="1668248"/>
            <a:ext cx="14192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৩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3125" y="1668248"/>
            <a:ext cx="173355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72525" y="2268097"/>
            <a:ext cx="318135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2325" y="2268098"/>
            <a:ext cx="14478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একশত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29075" y="2268099"/>
            <a:ext cx="299085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সাঁইত্রিশ হাজার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3125" y="2269270"/>
            <a:ext cx="173355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 লক্ষ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0" y="2970583"/>
            <a:ext cx="36957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১৩৭১০৯ সংখ্যাটি পড়া হয়ঃ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9417" y="2970583"/>
            <a:ext cx="50292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“এক ল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সাঁইত্রিশ হাজার একশত নয়”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500" y="3698009"/>
            <a:ext cx="45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১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485900" y="3688894"/>
            <a:ext cx="45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/>
              <a:t>৩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19300" y="3698009"/>
            <a:ext cx="45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/>
              <a:t>৭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52700" y="3698009"/>
            <a:ext cx="45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১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37535" y="3698009"/>
            <a:ext cx="45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/>
              <a:t>০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619500" y="3698009"/>
            <a:ext cx="45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/>
              <a:t>৯</a:t>
            </a:r>
            <a:endParaRPr lang="en-US" dirty="0"/>
          </a:p>
        </p:txBody>
      </p:sp>
      <p:cxnSp>
        <p:nvCxnSpPr>
          <p:cNvPr id="40" name="Elbow Connector 39"/>
          <p:cNvCxnSpPr/>
          <p:nvPr/>
        </p:nvCxnSpPr>
        <p:spPr>
          <a:xfrm rot="16200000" flipH="1">
            <a:off x="4383734" y="3624042"/>
            <a:ext cx="300335" cy="1371600"/>
          </a:xfrm>
          <a:prstGeom prst="bentConnector2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3366135" y="4155208"/>
            <a:ext cx="1905000" cy="764233"/>
            <a:chOff x="2590800" y="4572000"/>
            <a:chExt cx="1905000" cy="742392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781300" y="4196656"/>
            <a:ext cx="2438400" cy="1332385"/>
            <a:chOff x="2590800" y="4572000"/>
            <a:chExt cx="1905000" cy="742392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171700" y="4155209"/>
            <a:ext cx="3048000" cy="2024360"/>
            <a:chOff x="2590800" y="4572000"/>
            <a:chExt cx="1905000" cy="74239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638300" y="4225801"/>
            <a:ext cx="3581400" cy="2524722"/>
            <a:chOff x="2590800" y="4572000"/>
            <a:chExt cx="1905000" cy="74239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104900" y="4155208"/>
            <a:ext cx="4114800" cy="3048000"/>
            <a:chOff x="2590800" y="4572000"/>
            <a:chExt cx="1905000" cy="742392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429250" y="4155209"/>
            <a:ext cx="16192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 একক 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31369" y="4736732"/>
            <a:ext cx="16192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০ দশক 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29250" y="5298209"/>
            <a:ext cx="16192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 শতক 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29250" y="5861894"/>
            <a:ext cx="16192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৭ হাজার 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21630" y="6952373"/>
            <a:ext cx="16192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 লক্ষ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29250" y="6424609"/>
            <a:ext cx="16192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৩ অযুত </a:t>
            </a:r>
            <a:endParaRPr lang="en-US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293812" y="4140441"/>
            <a:ext cx="457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/>
              <a:t>৯</a:t>
            </a: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7109460" y="4451853"/>
            <a:ext cx="5029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2180570" y="4672387"/>
            <a:ext cx="58293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1883390" y="5249569"/>
            <a:ext cx="88011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১০০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1666220" y="5810326"/>
            <a:ext cx="109728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৭০০০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1513820" y="6370850"/>
            <a:ext cx="124968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৩০০০০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1311890" y="6893944"/>
            <a:ext cx="145161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১০০০০০</a:t>
            </a:r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7170420" y="4919441"/>
            <a:ext cx="50101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169148" y="5515654"/>
            <a:ext cx="4581525" cy="2193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7118985" y="7124776"/>
            <a:ext cx="41148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052569" y="372427"/>
            <a:ext cx="5571491" cy="622953"/>
          </a:xfrm>
          <a:prstGeom prst="rect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সংখ্যাটির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স্থানীয়মান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017808" y="6125904"/>
            <a:ext cx="4598670" cy="467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048500" y="6721541"/>
            <a:ext cx="446532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entagon 83"/>
          <p:cNvSpPr/>
          <p:nvPr/>
        </p:nvSpPr>
        <p:spPr>
          <a:xfrm rot="10800000">
            <a:off x="10018395" y="5905247"/>
            <a:ext cx="1390650" cy="867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8366760" y="6019158"/>
            <a:ext cx="161925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৩৭ হাজার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Pentagon 82"/>
          <p:cNvSpPr/>
          <p:nvPr/>
        </p:nvSpPr>
        <p:spPr>
          <a:xfrm>
            <a:off x="7048500" y="5909733"/>
            <a:ext cx="1276350" cy="84357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14800" y="457200"/>
            <a:ext cx="60960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</a:t>
            </a:r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য় </a:t>
            </a:r>
            <a:r>
              <a:rPr lang="bn-BD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Screenshot (32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981200"/>
            <a:ext cx="12573000" cy="48006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868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67300" y="457200"/>
            <a:ext cx="35814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22286"/>
            <a:ext cx="12344400" cy="548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উচ্চস্বরে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পড়, কথায় লেখ ও উপরের নিয়ম অনুযায়ী সংখ্যাগুলোর স্থানীয় মান নির্ণয় করঃ </a:t>
            </a:r>
          </a:p>
          <a:p>
            <a:pPr marL="514350" lvl="0" indent="-514350">
              <a:buAutoNum type="arabicParenR"/>
            </a:pP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১৯৫৮৪৯৭২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২৫০০৭০২৪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অঙ্কে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লেখঃ </a:t>
            </a:r>
          </a:p>
          <a:p>
            <a:pPr marL="514350" indent="-514350">
              <a:buAutoNum type="arabicParenR"/>
            </a:pP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কোটি বারো লক্ষ তেরো হাজার ছয়শত আঠারো </a:t>
            </a:r>
          </a:p>
          <a:p>
            <a:pPr marL="514350" indent="-514350">
              <a:buAutoNum type="arabicParenR"/>
            </a:pP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দুই কোটি দুই লক্ষ দুই হাজার দুই।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38550" y="533400"/>
            <a:ext cx="64389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মিলিয়ে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51405" y="1758787"/>
            <a:ext cx="8657433" cy="5404013"/>
            <a:chOff x="4551405" y="1758787"/>
            <a:chExt cx="8657433" cy="54040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B4C39-4FE9-4516-9406-9AFC1A823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405" y="1767254"/>
              <a:ext cx="4143022" cy="53955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6501F4-5F84-48DD-8F80-1986F9637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7" t="1955" r="12660" b="6475"/>
            <a:stretch/>
          </p:blipFill>
          <p:spPr>
            <a:xfrm>
              <a:off x="8728294" y="1758787"/>
              <a:ext cx="4480544" cy="54040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304800" y="6096000"/>
            <a:ext cx="4212737" cy="10667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গণিত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বইয়ের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২ ও ৩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নম্বর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পৃষ্ঠা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5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799" y="1758787"/>
            <a:ext cx="4212738" cy="43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29200" y="632505"/>
            <a:ext cx="36576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0100" y="2179409"/>
            <a:ext cx="12115800" cy="47089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উচ্চস্বরে পড়, কথায় লেখ ও উপরের নিয়ম অনুযায়ী সংখ্যাগুলোর স্থানীয় মান নির্ণয়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করঃ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১৯৫৮৪৯৭২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২৫০০৭০২৪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6000" dirty="0" smtClean="0"/>
              <a:t> </a:t>
            </a:r>
            <a:endParaRPr lang="en-US" sz="6000" dirty="0"/>
          </a:p>
        </p:txBody>
      </p:sp>
      <p:sp>
        <p:nvSpPr>
          <p:cNvPr id="5" name="Frame 4"/>
          <p:cNvSpPr/>
          <p:nvPr/>
        </p:nvSpPr>
        <p:spPr>
          <a:xfrm>
            <a:off x="-2" y="0"/>
            <a:ext cx="13716002" cy="7772400"/>
          </a:xfrm>
          <a:prstGeom prst="frame">
            <a:avLst>
              <a:gd name="adj1" fmla="val 294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1600200"/>
            <a:ext cx="12649199" cy="5562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9345" y="1898953"/>
            <a:ext cx="954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09" indent="-388609">
              <a:buFont typeface="+mj-lt"/>
              <a:buAutoNum type="arabicPeriod"/>
            </a:pPr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 দুটি অংক একসাথে পড়লে হাজার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34334"/>
            <a:ext cx="4781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1058" lvl="1" indent="-582913">
              <a:buSzPct val="100000"/>
              <a:buFont typeface="+mj-lt"/>
              <a:buAutoNum type="romanUcPeriod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অযুত ওহাজার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6859" y="2734335"/>
            <a:ext cx="485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2913" indent="-582913">
              <a:buSzPct val="100000"/>
              <a:buFont typeface="+mj-lt"/>
              <a:buAutoNum type="romanUcPeriod" startAt="2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দশক ও একক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7517" y="3618926"/>
            <a:ext cx="373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2913" indent="-582913">
              <a:buSzPct val="100000"/>
              <a:buFont typeface="+mj-lt"/>
              <a:buAutoNum type="romanUcPeriod" startAt="3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হাজার ও লক্ষ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6857" y="3621176"/>
            <a:ext cx="450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2913" indent="-582913">
              <a:buSzPct val="100000"/>
              <a:buFont typeface="+mj-lt"/>
              <a:buAutoNum type="romanUcPeriod" startAt="4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শতক ও হাজার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9347" y="4605216"/>
            <a:ext cx="109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৩৮৪৭৪০ অংকটিতে ৪ ও ৮ মিলে কি পড়তে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9345" y="5482102"/>
            <a:ext cx="519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2913" indent="-582913">
              <a:buFont typeface="+mj-lt"/>
              <a:buAutoNum type="romanUcPeriod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দশক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4865" y="5482102"/>
            <a:ext cx="390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3377" indent="-453377">
              <a:buFont typeface="+mj-lt"/>
              <a:buAutoNum type="romanUcPeriod" startAt="2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9345" y="6279271"/>
            <a:ext cx="277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3377" indent="-453377">
              <a:buFont typeface="+mj-lt"/>
              <a:buAutoNum type="romanUcPeriod" startAt="3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হাজার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4865" y="6279271"/>
            <a:ext cx="288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3377" indent="-453377">
              <a:buFont typeface="+mj-lt"/>
              <a:buAutoNum type="romanUcPeriod" startAt="4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শতক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42557" y="2750909"/>
            <a:ext cx="617483" cy="554917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2556" y="6325189"/>
            <a:ext cx="617483" cy="554917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46622" y="415829"/>
            <a:ext cx="6622756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প্রশ্নগুলোর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/>
      <p:bldP spid="7" grpId="0"/>
      <p:bldP spid="8" grpId="0"/>
      <p:bldP spid="9" grpId="0"/>
      <p:bldP spid="10" grpId="0"/>
      <p:bldP spid="2" grpId="0"/>
      <p:bldP spid="4" grpId="0"/>
      <p:bldP spid="11" grpId="0"/>
      <p:bldP spid="12" grpId="0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4900" y="533400"/>
            <a:ext cx="42672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866900"/>
            <a:ext cx="11201400" cy="548640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Ribbon 2"/>
          <p:cNvSpPr/>
          <p:nvPr/>
        </p:nvSpPr>
        <p:spPr>
          <a:xfrm>
            <a:off x="3543300" y="381000"/>
            <a:ext cx="6629400" cy="1143000"/>
          </a:xfrm>
          <a:prstGeom prst="ribbon">
            <a:avLst>
              <a:gd name="adj1" fmla="val 16297"/>
              <a:gd name="adj2" fmla="val 75000"/>
            </a:avLst>
          </a:prstGeom>
          <a:solidFill>
            <a:schemeClr val="tx1"/>
          </a:solidFill>
          <a:ln w="57150">
            <a:solidFill>
              <a:srgbClr val="341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3839011" cy="4800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5029200" y="2362200"/>
            <a:ext cx="8077200" cy="480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মোঃ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সাজ্জাদুর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রহমান</a:t>
            </a:r>
            <a:endParaRPr lang="en-US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জালিয়ারপাড়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সরকারি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প্রাথমিক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বিদ্যালয়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কোম্পানীগঞ্জ,সিলেট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ই-মেইলঃmdsazzadur13@gmail.com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8467"/>
            <a:ext cx="13716000" cy="7763933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26366" y="419100"/>
            <a:ext cx="6663267" cy="952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58762"/>
            <a:ext cx="13411200" cy="1761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65" y="762000"/>
            <a:ext cx="6663267" cy="5944182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13605"/>
            <a:ext cx="13716000" cy="7772400"/>
          </a:xfrm>
          <a:prstGeom prst="frame">
            <a:avLst>
              <a:gd name="adj1" fmla="val 2833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44" tIns="51572" rIns="103144" bIns="5157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699067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410199" y="2057401"/>
            <a:ext cx="7456715" cy="496654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03144" tIns="51572" rIns="103144" bIns="51572" rtlCol="0" anchor="ctr"/>
          <a:lstStyle/>
          <a:p>
            <a:pPr algn="ctr"/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879599"/>
            <a:ext cx="4876799" cy="514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400800" y="1951983"/>
            <a:ext cx="6705600" cy="4999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bn-IN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54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14400">
              <a:defRPr/>
            </a:pPr>
            <a:r>
              <a:rPr lang="bn-IN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54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</a:p>
          <a:p>
            <a:pPr lvl="0" algn="ctr" defTabSz="914400">
              <a:defRPr/>
            </a:pPr>
            <a:r>
              <a:rPr lang="bn-IN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54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14400">
              <a:defRPr/>
            </a:pPr>
            <a:r>
              <a:rPr lang="bn-IN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</a:t>
            </a:r>
            <a:r>
              <a:rPr lang="bn-IN" sz="54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স্থানীয় মান </a:t>
            </a:r>
          </a:p>
          <a:p>
            <a:pPr lvl="0" algn="ctr" defTabSz="914400">
              <a:defRPr/>
            </a:pPr>
            <a:r>
              <a:rPr lang="bn-IN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 </a:t>
            </a:r>
            <a:r>
              <a:rPr lang="bn-IN" sz="54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 সংখ্যা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5067" y="482600"/>
            <a:ext cx="45720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-1" y="0"/>
            <a:ext cx="13699067" cy="7772400"/>
          </a:xfrm>
          <a:prstGeom prst="frame">
            <a:avLst>
              <a:gd name="adj1" fmla="val 25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8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77433"/>
            <a:ext cx="12207153" cy="49995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457200"/>
            <a:ext cx="5638800" cy="7027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নোট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629400"/>
            <a:ext cx="12954000" cy="7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এখআনে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টাকা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সবচেয়ে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নোট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-2" y="0"/>
            <a:ext cx="13716002" cy="7772400"/>
          </a:xfrm>
          <a:prstGeom prst="frame">
            <a:avLst>
              <a:gd name="adj1" fmla="val 294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3228288" y="892939"/>
            <a:ext cx="7259424" cy="2165477"/>
          </a:xfrm>
          <a:prstGeom prst="downArrowCallout">
            <a:avLst>
              <a:gd name="adj1" fmla="val 26564"/>
              <a:gd name="adj2" fmla="val 10924"/>
              <a:gd name="adj3" fmla="val 25000"/>
              <a:gd name="adj4" fmla="val 75000"/>
            </a:avLst>
          </a:prstGeom>
          <a:noFill/>
          <a:ln w="101600" cap="rnd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090316"/>
            <a:ext cx="6858000" cy="9638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2366" y="3732450"/>
            <a:ext cx="7413880" cy="1682958"/>
          </a:xfrm>
          <a:prstGeom prst="roundRect">
            <a:avLst>
              <a:gd name="adj" fmla="val 50000"/>
            </a:avLst>
          </a:pr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7813" y="3903733"/>
            <a:ext cx="6602987" cy="13403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 সংখ্যা ও স্থানীয় মান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468" y="0"/>
            <a:ext cx="13724468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08212" y="451792"/>
            <a:ext cx="7491107" cy="1123353"/>
          </a:xfrm>
          <a:prstGeom prst="rect">
            <a:avLst/>
          </a:prstGeom>
          <a:solidFill>
            <a:schemeClr val="bg2">
              <a:lumMod val="25000"/>
            </a:schemeClr>
          </a:solidFill>
          <a:ln w="7620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Plain">
              <a:avLst>
                <a:gd name="adj" fmla="val 45479"/>
              </a:avLst>
            </a:prstTxWarp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</a:rPr>
              <a:t>শিখন ফল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65" y="3167889"/>
            <a:ext cx="12344400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৫.১.১ কোটি পর্যন্ত যে কোন সংখ্যা পড়তে পারবে।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৫.১.২ সহস্র ও অযুত মিলে যে হাজার হয় তা বলতে পারবে।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৫.১.৩ লক্ষ্য ও নিযুত মিলে যে মিলিয়ন হয় তা বলতে পারবে।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৫.১.৪ অঙ্কে লেখা সংখ্যা কথায় লেখতে পারবে।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shot (320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12649200" cy="56845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114800" y="389467"/>
            <a:ext cx="54864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চার্টটি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868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shot (32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12649200" cy="56769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Pentagon 4"/>
          <p:cNvSpPr/>
          <p:nvPr/>
        </p:nvSpPr>
        <p:spPr>
          <a:xfrm>
            <a:off x="4457700" y="382243"/>
            <a:ext cx="4800600" cy="767981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নতুন স্থানের নাম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4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9846"/>
            <a:ext cx="13716000" cy="77922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67928" y="394043"/>
            <a:ext cx="8980143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সংখ্যাটির স্থানীয় মান দেখিয়ে পড়ি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5542868"/>
            <a:ext cx="11714964" cy="859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987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অযুত ও হাজার মিলে একসাথে </a:t>
            </a:r>
            <a:r>
              <a:rPr lang="en-US" sz="4987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আশি</a:t>
            </a:r>
            <a:r>
              <a:rPr lang="bn-IN" sz="4987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987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 পড়তে হয়। </a:t>
            </a:r>
            <a:endParaRPr lang="en-US" sz="4987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4030" y="3493354"/>
            <a:ext cx="1345484" cy="62348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036290">
              <a:defRPr/>
            </a:pPr>
            <a:r>
              <a:rPr lang="bn-IN" sz="408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অযুত</a:t>
            </a:r>
            <a:r>
              <a:rPr lang="bn-IN" sz="408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4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40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6238" y="2799601"/>
            <a:ext cx="1345484" cy="623485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036290">
              <a:defRPr/>
            </a:pPr>
            <a:r>
              <a:rPr lang="bn-IN" sz="4987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987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987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6238" y="3493354"/>
            <a:ext cx="1345484" cy="623485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036290">
              <a:defRPr/>
            </a:pPr>
            <a:r>
              <a:rPr lang="bn-IN" sz="408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4080" kern="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8446" y="2799601"/>
            <a:ext cx="1345484" cy="6234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036290">
              <a:defRPr/>
            </a:pPr>
            <a:r>
              <a:rPr lang="bn-IN" sz="4987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987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8446" y="3488450"/>
            <a:ext cx="1345484" cy="62348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036290">
              <a:defRPr/>
            </a:pPr>
            <a:r>
              <a:rPr lang="bn-IN" sz="408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bn-IN" sz="408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80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0654" y="2799601"/>
            <a:ext cx="1345484" cy="62348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036290">
              <a:defRPr/>
            </a:pPr>
            <a:r>
              <a:rPr lang="en-US" sz="4987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987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0654" y="3488450"/>
            <a:ext cx="1345484" cy="623485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036290">
              <a:defRPr/>
            </a:pPr>
            <a:r>
              <a:rPr lang="bn-IN" sz="408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bn-IN" sz="408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80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2862" y="2799601"/>
            <a:ext cx="1345484" cy="62348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036290">
              <a:defRPr/>
            </a:pPr>
            <a:r>
              <a:rPr lang="en-US" sz="4987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987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82862" y="3488449"/>
            <a:ext cx="1345484" cy="623485"/>
          </a:xfrm>
          <a:prstGeom prst="rect">
            <a:avLst/>
          </a:prstGeom>
          <a:gradFill flip="none" rotWithShape="1">
            <a:gsLst>
              <a:gs pos="0">
                <a:srgbClr val="1CADE4">
                  <a:shade val="30000"/>
                  <a:satMod val="115000"/>
                </a:srgbClr>
              </a:gs>
              <a:gs pos="50000">
                <a:srgbClr val="1CADE4">
                  <a:shade val="67500"/>
                  <a:satMod val="115000"/>
                </a:srgbClr>
              </a:gs>
              <a:gs pos="100000">
                <a:srgbClr val="1CADE4">
                  <a:shade val="100000"/>
                  <a:satMod val="115000"/>
                </a:srgbClr>
              </a:gs>
            </a:gsLst>
            <a:lin ang="13500000" scaled="1"/>
            <a:tileRect/>
          </a:gra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036290">
              <a:defRPr/>
            </a:pPr>
            <a:r>
              <a:rPr lang="bn-IN" sz="408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08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80" kern="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4030" y="2793505"/>
            <a:ext cx="1345484" cy="635678"/>
          </a:xfrm>
          <a:prstGeom prst="rect">
            <a:avLst/>
          </a:prstGeom>
          <a:solidFill>
            <a:srgbClr val="42BA97">
              <a:lumMod val="75000"/>
            </a:srgbClr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036290">
              <a:defRPr/>
            </a:pPr>
            <a:r>
              <a:rPr lang="en-US" sz="408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080" kern="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6" name="Left-Up Arrow 15"/>
          <p:cNvSpPr/>
          <p:nvPr/>
        </p:nvSpPr>
        <p:spPr>
          <a:xfrm rot="2547968">
            <a:off x="2964086" y="3841431"/>
            <a:ext cx="1207582" cy="1198798"/>
          </a:xfrm>
          <a:prstGeom prst="leftUpArrow">
            <a:avLst>
              <a:gd name="adj1" fmla="val 18915"/>
              <a:gd name="adj2" fmla="val 27384"/>
              <a:gd name="adj3" fmla="val 25000"/>
            </a:avLst>
          </a:prstGeom>
          <a:solidFill>
            <a:srgbClr val="FF0000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036290">
              <a:defRPr/>
            </a:pPr>
            <a:endParaRPr lang="en-US" sz="2040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0719" y="4976215"/>
            <a:ext cx="145103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হাজার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9301" y="6366358"/>
            <a:ext cx="7237395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4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আশি</a:t>
            </a:r>
            <a:r>
              <a:rPr lang="bn-IN" sz="544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4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 পাঁচশত </a:t>
            </a:r>
            <a:r>
              <a:rPr lang="en-US" sz="544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bn-IN" sz="544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4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4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6996" y="1442131"/>
            <a:ext cx="5985404" cy="6444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সংখ্যাটি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৮০৫২০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ircular Arrow 20"/>
          <p:cNvSpPr/>
          <p:nvPr/>
        </p:nvSpPr>
        <p:spPr>
          <a:xfrm>
            <a:off x="2659639" y="1957491"/>
            <a:ext cx="1758328" cy="1608040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-19846"/>
            <a:ext cx="13716000" cy="7792246"/>
          </a:xfrm>
          <a:prstGeom prst="frame">
            <a:avLst>
              <a:gd name="adj1" fmla="val 25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</TotalTime>
  <Words>559</Words>
  <Application>Microsoft Office PowerPoint</Application>
  <PresentationFormat>Custom</PresentationFormat>
  <Paragraphs>185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Tw Cen MT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Sazzadur Rahman</cp:lastModifiedBy>
  <cp:revision>368</cp:revision>
  <dcterms:created xsi:type="dcterms:W3CDTF">2015-10-24T02:15:33Z</dcterms:created>
  <dcterms:modified xsi:type="dcterms:W3CDTF">2021-01-25T03:59:27Z</dcterms:modified>
</cp:coreProperties>
</file>