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74" r:id="rId4"/>
    <p:sldId id="265" r:id="rId5"/>
    <p:sldId id="257" r:id="rId6"/>
    <p:sldId id="264" r:id="rId7"/>
    <p:sldId id="266" r:id="rId8"/>
    <p:sldId id="260" r:id="rId9"/>
    <p:sldId id="267" r:id="rId10"/>
    <p:sldId id="259" r:id="rId11"/>
    <p:sldId id="261" r:id="rId12"/>
    <p:sldId id="262" r:id="rId13"/>
    <p:sldId id="263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5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0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4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6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0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5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6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E524D-393B-401A-B2B0-13A97CA499F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55A9-483A-496A-B697-3C35E1FC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609" y="565594"/>
            <a:ext cx="6694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chemeClr val="bg1"/>
                </a:solidFill>
              </a:rPr>
              <a:t>আজকের</a:t>
            </a:r>
            <a:r>
              <a:rPr lang="en-US" sz="4400" i="1" dirty="0">
                <a:solidFill>
                  <a:schemeClr val="bg1"/>
                </a:solidFill>
              </a:rPr>
              <a:t> </a:t>
            </a:r>
            <a:r>
              <a:rPr lang="en-US" sz="4400" i="1" dirty="0" err="1">
                <a:solidFill>
                  <a:schemeClr val="bg1"/>
                </a:solidFill>
              </a:rPr>
              <a:t>ক্লাসে</a:t>
            </a:r>
            <a:r>
              <a:rPr lang="en-US" sz="4400" i="1" dirty="0">
                <a:solidFill>
                  <a:schemeClr val="bg1"/>
                </a:solidFill>
              </a:rPr>
              <a:t>  </a:t>
            </a:r>
            <a:r>
              <a:rPr lang="en-US" sz="4400" i="1" dirty="0" err="1">
                <a:solidFill>
                  <a:schemeClr val="bg1"/>
                </a:solidFill>
              </a:rPr>
              <a:t>সকলকে</a:t>
            </a:r>
            <a:r>
              <a:rPr lang="en-US" sz="44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583" y="2388358"/>
            <a:ext cx="83387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1" dirty="0" err="1">
                <a:solidFill>
                  <a:srgbClr val="FFC000"/>
                </a:solidFill>
              </a:rPr>
              <a:t>স্বাগতম</a:t>
            </a:r>
            <a:endParaRPr lang="en-US" sz="16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277" y="525511"/>
            <a:ext cx="11127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/>
              <a:t>মনেকরি</a:t>
            </a:r>
            <a:r>
              <a:rPr lang="en-US" sz="3200" i="1" dirty="0"/>
              <a:t>, M </a:t>
            </a:r>
            <a:r>
              <a:rPr lang="en-US" sz="3200" i="1" dirty="0" err="1"/>
              <a:t>ভর</a:t>
            </a:r>
            <a:r>
              <a:rPr lang="en-US" sz="3200" i="1" dirty="0"/>
              <a:t> </a:t>
            </a:r>
            <a:r>
              <a:rPr lang="en-US" sz="3200" i="1" dirty="0" err="1"/>
              <a:t>বিশিষ্ঠ</a:t>
            </a:r>
            <a:r>
              <a:rPr lang="en-US" sz="3200" i="1" dirty="0"/>
              <a:t> </a:t>
            </a:r>
            <a:r>
              <a:rPr lang="en-US" sz="3200" i="1" dirty="0" err="1"/>
              <a:t>কোন</a:t>
            </a:r>
            <a:r>
              <a:rPr lang="en-US" sz="3200" i="1" dirty="0"/>
              <a:t>  </a:t>
            </a:r>
            <a:r>
              <a:rPr lang="en-US" sz="3200" i="1" dirty="0" err="1"/>
              <a:t>বস্তুর</a:t>
            </a:r>
            <a:r>
              <a:rPr lang="en-US" sz="3200" i="1" dirty="0"/>
              <a:t>  </a:t>
            </a:r>
            <a:r>
              <a:rPr lang="en-US" sz="3200" i="1" dirty="0" err="1"/>
              <a:t>উপর</a:t>
            </a:r>
            <a:r>
              <a:rPr lang="en-US" sz="3200" i="1" dirty="0"/>
              <a:t>  t </a:t>
            </a:r>
            <a:r>
              <a:rPr lang="en-US" sz="3200" i="1" dirty="0" err="1"/>
              <a:t>সময়</a:t>
            </a:r>
            <a:r>
              <a:rPr lang="en-US" sz="3200" i="1" dirty="0"/>
              <a:t>  </a:t>
            </a:r>
            <a:r>
              <a:rPr lang="en-US" sz="3200" i="1" dirty="0" err="1"/>
              <a:t>ধরে</a:t>
            </a:r>
            <a:r>
              <a:rPr lang="en-US" sz="3200" i="1" dirty="0"/>
              <a:t>  F  </a:t>
            </a:r>
            <a:r>
              <a:rPr lang="en-US" sz="3200" i="1" dirty="0" err="1"/>
              <a:t>বল</a:t>
            </a:r>
            <a:r>
              <a:rPr lang="en-US" sz="3200" i="1" dirty="0"/>
              <a:t> </a:t>
            </a:r>
            <a:r>
              <a:rPr lang="en-US" sz="3200" i="1" dirty="0" err="1"/>
              <a:t>প্রয়োগ</a:t>
            </a:r>
            <a:r>
              <a:rPr lang="en-US" sz="3200" i="1" dirty="0"/>
              <a:t>  </a:t>
            </a:r>
            <a:r>
              <a:rPr lang="en-US" sz="3200" i="1" dirty="0" err="1"/>
              <a:t>করায়</a:t>
            </a:r>
            <a:r>
              <a:rPr lang="en-US" sz="3200" i="1" dirty="0"/>
              <a:t>  </a:t>
            </a:r>
            <a:r>
              <a:rPr lang="en-US" sz="3200" i="1" dirty="0" err="1"/>
              <a:t>বস্তুটির</a:t>
            </a:r>
            <a:r>
              <a:rPr lang="en-US" sz="3200" i="1" dirty="0"/>
              <a:t>  </a:t>
            </a:r>
            <a:r>
              <a:rPr lang="en-US" sz="3200" i="1" dirty="0" err="1"/>
              <a:t>আদিবেগ</a:t>
            </a:r>
            <a:r>
              <a:rPr lang="en-US" sz="3200" i="1" dirty="0"/>
              <a:t>  U </a:t>
            </a:r>
            <a:r>
              <a:rPr lang="en-US" sz="3200" i="1" dirty="0" err="1"/>
              <a:t>থেকে</a:t>
            </a:r>
            <a:r>
              <a:rPr lang="en-US" sz="3200" i="1" dirty="0"/>
              <a:t> </a:t>
            </a:r>
            <a:r>
              <a:rPr lang="en-US" sz="3200" i="1" dirty="0" err="1"/>
              <a:t>বৃদ্ধি</a:t>
            </a:r>
            <a:r>
              <a:rPr lang="en-US" sz="3200" i="1" dirty="0"/>
              <a:t> </a:t>
            </a:r>
            <a:r>
              <a:rPr lang="en-US" sz="3200" i="1" dirty="0" err="1"/>
              <a:t>পেয়ে</a:t>
            </a:r>
            <a:r>
              <a:rPr lang="en-US" sz="3200" i="1" dirty="0"/>
              <a:t> V </a:t>
            </a:r>
            <a:r>
              <a:rPr lang="en-US" sz="3200" i="1" dirty="0" err="1"/>
              <a:t>হল</a:t>
            </a:r>
            <a:r>
              <a:rPr lang="en-US" sz="3200" i="1" dirty="0"/>
              <a:t> </a:t>
            </a:r>
            <a:r>
              <a:rPr lang="en-US" sz="3200" i="1" dirty="0" err="1"/>
              <a:t>এবং</a:t>
            </a:r>
            <a:r>
              <a:rPr lang="en-US" sz="3200" i="1" dirty="0"/>
              <a:t> </a:t>
            </a:r>
            <a:r>
              <a:rPr lang="en-US" sz="3200" i="1" dirty="0" err="1"/>
              <a:t>বস্তুটি</a:t>
            </a:r>
            <a:r>
              <a:rPr lang="en-US" sz="3200" i="1" dirty="0"/>
              <a:t>  a  </a:t>
            </a:r>
            <a:r>
              <a:rPr lang="en-US" sz="3200" i="1" dirty="0" err="1"/>
              <a:t>সমত্বরণে</a:t>
            </a:r>
            <a:r>
              <a:rPr lang="en-US" sz="3200" i="1" dirty="0"/>
              <a:t>  </a:t>
            </a:r>
            <a:r>
              <a:rPr lang="en-US" sz="3200" i="1" dirty="0" err="1"/>
              <a:t>চলে</a:t>
            </a:r>
            <a:r>
              <a:rPr lang="en-US" sz="3200" i="1" dirty="0"/>
              <a:t>  </a:t>
            </a:r>
            <a:r>
              <a:rPr lang="en-US" sz="3200" i="1" dirty="0" err="1"/>
              <a:t>অবশিষ্ঠ</a:t>
            </a:r>
            <a:r>
              <a:rPr lang="en-US" sz="3200" i="1" dirty="0"/>
              <a:t>  </a:t>
            </a:r>
            <a:r>
              <a:rPr lang="en-US" sz="3200" i="1" dirty="0" err="1"/>
              <a:t>পথ</a:t>
            </a:r>
            <a:r>
              <a:rPr lang="en-US" sz="3200" i="1" dirty="0"/>
              <a:t>  </a:t>
            </a:r>
            <a:r>
              <a:rPr lang="en-US" sz="3200" i="1" dirty="0" err="1"/>
              <a:t>অতিক্রম</a:t>
            </a:r>
            <a:r>
              <a:rPr lang="en-US" sz="3200" i="1" dirty="0"/>
              <a:t> </a:t>
            </a:r>
            <a:r>
              <a:rPr lang="en-US" sz="3200" i="1" dirty="0" err="1"/>
              <a:t>করে</a:t>
            </a:r>
            <a:r>
              <a:rPr lang="en-US" sz="3200" i="1" dirty="0"/>
              <a:t> 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8385" y="2377852"/>
            <a:ext cx="8449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বস্তুটির</a:t>
            </a:r>
            <a:r>
              <a:rPr lang="en-US" sz="2800" i="1" dirty="0"/>
              <a:t> </a:t>
            </a:r>
            <a:r>
              <a:rPr lang="en-US" sz="2800" i="1" dirty="0" err="1"/>
              <a:t>আদি</a:t>
            </a:r>
            <a:r>
              <a:rPr lang="en-US" sz="2800" i="1" dirty="0"/>
              <a:t> </a:t>
            </a:r>
            <a:r>
              <a:rPr lang="en-US" sz="2800" i="1" dirty="0" err="1"/>
              <a:t>ভরবেগ</a:t>
            </a:r>
            <a:r>
              <a:rPr lang="en-US" sz="2800" i="1" dirty="0"/>
              <a:t>=MU</a:t>
            </a:r>
          </a:p>
          <a:p>
            <a:endParaRPr lang="en-US" sz="2800" dirty="0"/>
          </a:p>
          <a:p>
            <a:r>
              <a:rPr lang="en-US" sz="2800" i="1" dirty="0" err="1"/>
              <a:t>বস্তুটির</a:t>
            </a:r>
            <a:r>
              <a:rPr lang="en-US" sz="2800" i="1" dirty="0"/>
              <a:t> </a:t>
            </a:r>
            <a:r>
              <a:rPr lang="en-US" sz="2800" i="1" dirty="0" err="1"/>
              <a:t>শেষ</a:t>
            </a:r>
            <a:r>
              <a:rPr lang="en-US" sz="2800" i="1" dirty="0"/>
              <a:t> </a:t>
            </a:r>
            <a:r>
              <a:rPr lang="en-US" sz="2800" i="1" dirty="0" err="1"/>
              <a:t>ভরবেগ</a:t>
            </a:r>
            <a:r>
              <a:rPr lang="en-US" sz="2800" i="1" dirty="0"/>
              <a:t>=MV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3985755"/>
            <a:ext cx="894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বস্তুটির</a:t>
            </a:r>
            <a:r>
              <a:rPr lang="en-US" sz="2800" i="1" dirty="0"/>
              <a:t>  </a:t>
            </a:r>
            <a:r>
              <a:rPr lang="en-US" sz="2800" i="1" dirty="0" err="1"/>
              <a:t>ভরবেগের</a:t>
            </a:r>
            <a:r>
              <a:rPr lang="en-US" sz="2800" i="1" dirty="0"/>
              <a:t>  </a:t>
            </a:r>
            <a:r>
              <a:rPr lang="en-US" sz="2800" i="1" dirty="0" err="1"/>
              <a:t>পরি</a:t>
            </a:r>
            <a:r>
              <a:rPr lang="bn-IN" sz="2800" i="1" dirty="0"/>
              <a:t>র্ব</a:t>
            </a:r>
            <a:r>
              <a:rPr lang="en-US" sz="2800" i="1" dirty="0" err="1"/>
              <a:t>তন</a:t>
            </a:r>
            <a:r>
              <a:rPr lang="en-US" sz="2800" i="1" dirty="0"/>
              <a:t>=MV- MU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277" y="5183375"/>
            <a:ext cx="533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বস্তুটির</a:t>
            </a:r>
            <a:r>
              <a:rPr lang="en-US" sz="2800" i="1" dirty="0"/>
              <a:t>  </a:t>
            </a:r>
            <a:r>
              <a:rPr lang="en-US" sz="2800" i="1" dirty="0" err="1"/>
              <a:t>ভরবেগ</a:t>
            </a:r>
            <a:r>
              <a:rPr lang="en-US" sz="2800" i="1" dirty="0"/>
              <a:t>  </a:t>
            </a:r>
            <a:r>
              <a:rPr lang="en-US" sz="2800" i="1" dirty="0" err="1"/>
              <a:t>পরি</a:t>
            </a:r>
            <a:r>
              <a:rPr lang="bn-IN" sz="2800" i="1" dirty="0"/>
              <a:t>র্ব</a:t>
            </a:r>
            <a:r>
              <a:rPr lang="en-US" sz="2800" i="1" dirty="0" err="1"/>
              <a:t>তনের</a:t>
            </a:r>
            <a:r>
              <a:rPr lang="en-US" sz="2800" i="1" dirty="0"/>
              <a:t>  </a:t>
            </a:r>
            <a:r>
              <a:rPr lang="en-US" sz="2800" i="1" dirty="0" err="1"/>
              <a:t>হার</a:t>
            </a:r>
            <a:r>
              <a:rPr lang="en-US" sz="2800" i="1" dirty="0"/>
              <a:t>=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84277" y="4975465"/>
            <a:ext cx="1659988" cy="939039"/>
            <a:chOff x="4607169" y="4692393"/>
            <a:chExt cx="1659988" cy="939039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4635305" y="5176911"/>
              <a:ext cx="1297744" cy="1892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07169" y="4692393"/>
              <a:ext cx="165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MV-MU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7780" y="5108212"/>
              <a:ext cx="815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22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529" y="634126"/>
            <a:ext cx="533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বস্তুটির</a:t>
            </a:r>
            <a:r>
              <a:rPr lang="en-US" sz="2800" i="1" dirty="0"/>
              <a:t>  </a:t>
            </a:r>
            <a:r>
              <a:rPr lang="en-US" sz="2800" i="1" dirty="0" err="1"/>
              <a:t>ভরবেগ</a:t>
            </a:r>
            <a:r>
              <a:rPr lang="en-US" sz="2800" i="1" dirty="0"/>
              <a:t>  </a:t>
            </a:r>
            <a:r>
              <a:rPr lang="en-US" sz="2800" i="1" dirty="0" err="1"/>
              <a:t>পরি</a:t>
            </a:r>
            <a:r>
              <a:rPr lang="bn-IN" sz="2800" i="1" dirty="0"/>
              <a:t>র্ব</a:t>
            </a:r>
            <a:r>
              <a:rPr lang="en-US" sz="2800" i="1" dirty="0" err="1"/>
              <a:t>তনের</a:t>
            </a:r>
            <a:r>
              <a:rPr lang="en-US" sz="2800" i="1" dirty="0"/>
              <a:t>  </a:t>
            </a:r>
            <a:r>
              <a:rPr lang="en-US" sz="2800" i="1" dirty="0" err="1"/>
              <a:t>হার</a:t>
            </a:r>
            <a:r>
              <a:rPr lang="en-US" sz="2800" i="1" dirty="0"/>
              <a:t>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36800" y="505071"/>
            <a:ext cx="1659988" cy="939039"/>
            <a:chOff x="4607169" y="4692393"/>
            <a:chExt cx="1659988" cy="93903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4635305" y="5176911"/>
              <a:ext cx="1297744" cy="1892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607169" y="4692393"/>
              <a:ext cx="165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MV-MU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97780" y="5108212"/>
              <a:ext cx="815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53214" y="1737139"/>
            <a:ext cx="3153027" cy="1148942"/>
            <a:chOff x="4972825" y="1419842"/>
            <a:chExt cx="3153027" cy="1148942"/>
          </a:xfrm>
        </p:grpSpPr>
        <p:sp>
          <p:nvSpPr>
            <p:cNvPr id="7" name="TextBox 6"/>
            <p:cNvSpPr txBox="1"/>
            <p:nvPr/>
          </p:nvSpPr>
          <p:spPr>
            <a:xfrm>
              <a:off x="4972825" y="1798617"/>
              <a:ext cx="474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36800" y="1419842"/>
              <a:ext cx="2089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(V-U)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036800" y="2060227"/>
              <a:ext cx="1306537" cy="1189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522133" y="1984009"/>
              <a:ext cx="430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34519" y="1805021"/>
              <a:ext cx="80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M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55895" y="1966000"/>
            <a:ext cx="2559441" cy="1065754"/>
            <a:chOff x="8877593" y="2593694"/>
            <a:chExt cx="3109844" cy="1065754"/>
          </a:xfrm>
        </p:grpSpPr>
        <p:sp>
          <p:nvSpPr>
            <p:cNvPr id="21" name="TextBox 20"/>
            <p:cNvSpPr txBox="1"/>
            <p:nvPr/>
          </p:nvSpPr>
          <p:spPr>
            <a:xfrm>
              <a:off x="8962879" y="2593694"/>
              <a:ext cx="2089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(V-U)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07602" y="3074673"/>
              <a:ext cx="430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8877593" y="3163907"/>
              <a:ext cx="1306537" cy="1189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184130" y="2726249"/>
              <a:ext cx="1803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 dirty="0"/>
                <a:t>=a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626" y="3243949"/>
            <a:ext cx="180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/>
              <a:t>=</a:t>
            </a:r>
            <a:r>
              <a:rPr lang="en-US" sz="3200" i="1" dirty="0"/>
              <a:t>M</a:t>
            </a:r>
            <a:r>
              <a:rPr lang="en-US" sz="4800" i="1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691994" y="1182500"/>
            <a:ext cx="0" cy="341763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0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114" y="407963"/>
            <a:ext cx="9101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/>
              <a:t>নিউটনের</a:t>
            </a:r>
            <a:r>
              <a:rPr lang="en-US" sz="3600" i="1" dirty="0"/>
              <a:t>  </a:t>
            </a:r>
            <a:r>
              <a:rPr lang="en-US" sz="3600" i="1" dirty="0" err="1"/>
              <a:t>গতির</a:t>
            </a:r>
            <a:r>
              <a:rPr lang="en-US" sz="3600" i="1" dirty="0"/>
              <a:t>  </a:t>
            </a:r>
            <a:r>
              <a:rPr lang="en-US" sz="3600" i="1" dirty="0" err="1"/>
              <a:t>দ্বিতীয়</a:t>
            </a:r>
            <a:r>
              <a:rPr lang="en-US" sz="3600" i="1" dirty="0"/>
              <a:t>  </a:t>
            </a:r>
            <a:r>
              <a:rPr lang="en-US" sz="3600" i="1" dirty="0" err="1"/>
              <a:t>সূএানুসারে</a:t>
            </a:r>
            <a:r>
              <a:rPr lang="en-US" sz="3600" i="1" dirty="0"/>
              <a:t> </a:t>
            </a:r>
            <a:r>
              <a:rPr lang="en-US" sz="5400" i="1" dirty="0"/>
              <a:t> </a:t>
            </a:r>
            <a:r>
              <a:rPr lang="en-US" sz="3200" dirty="0"/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30394" y="1519309"/>
                <a:ext cx="32637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/>
                  <a:t>F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𝑀𝑎</m:t>
                    </m:r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394" y="1519309"/>
                <a:ext cx="3263704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3993" t="-19797" b="-40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47514" y="2907656"/>
                <a:ext cx="32566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/>
                  <a:t>F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𝑘𝑀𝑎</m:t>
                    </m:r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514" y="2907656"/>
                <a:ext cx="3256671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4045" t="-19797" b="-40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294098" y="3348501"/>
            <a:ext cx="4130144" cy="646331"/>
            <a:chOff x="7294098" y="3348501"/>
            <a:chExt cx="4130144" cy="64633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294098" y="3657599"/>
              <a:ext cx="3432517" cy="140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726615" y="334850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(1)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9995" y="4551423"/>
            <a:ext cx="10424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এখানে</a:t>
            </a:r>
            <a:r>
              <a:rPr lang="en-US" sz="4000" i="1" dirty="0"/>
              <a:t> </a:t>
            </a:r>
            <a:r>
              <a:rPr lang="en-US" sz="4800" i="1" dirty="0"/>
              <a:t>k</a:t>
            </a:r>
            <a:r>
              <a:rPr lang="en-US" sz="4000" i="1" dirty="0"/>
              <a:t>  </a:t>
            </a:r>
            <a:r>
              <a:rPr lang="en-US" sz="4000" i="1" dirty="0" err="1"/>
              <a:t>সমানুপাতিক</a:t>
            </a:r>
            <a:r>
              <a:rPr lang="en-US" sz="4000" i="1" dirty="0"/>
              <a:t>  </a:t>
            </a:r>
            <a:r>
              <a:rPr lang="en-US" sz="4000" i="1" dirty="0" err="1"/>
              <a:t>ধ্রবক</a:t>
            </a:r>
            <a:r>
              <a:rPr lang="en-US" sz="4000" i="1" dirty="0"/>
              <a:t>  </a:t>
            </a:r>
            <a:r>
              <a:rPr lang="en-US" sz="4000" i="1" dirty="0" err="1"/>
              <a:t>যাকে</a:t>
            </a:r>
            <a:r>
              <a:rPr lang="en-US" sz="4000" i="1" dirty="0"/>
              <a:t> </a:t>
            </a:r>
            <a:r>
              <a:rPr lang="en-US" sz="4000" i="1" dirty="0" err="1"/>
              <a:t>একক</a:t>
            </a:r>
            <a:r>
              <a:rPr lang="en-US" sz="4000" i="1" dirty="0"/>
              <a:t>  </a:t>
            </a:r>
            <a:r>
              <a:rPr lang="en-US" sz="4000" i="1" dirty="0" err="1"/>
              <a:t>বলের</a:t>
            </a:r>
            <a:r>
              <a:rPr lang="en-US" sz="4000" i="1" dirty="0"/>
              <a:t>  </a:t>
            </a:r>
            <a:r>
              <a:rPr lang="en-US" sz="4000" i="1" dirty="0" err="1"/>
              <a:t>সংজ্ঞার</a:t>
            </a:r>
            <a:r>
              <a:rPr lang="en-US" sz="4000" i="1" dirty="0"/>
              <a:t>  </a:t>
            </a:r>
            <a:r>
              <a:rPr lang="en-US" sz="4000" i="1" dirty="0" err="1"/>
              <a:t>মাধ্যমে</a:t>
            </a:r>
            <a:r>
              <a:rPr lang="en-US" sz="4000" i="1" dirty="0"/>
              <a:t>  </a:t>
            </a:r>
            <a:r>
              <a:rPr lang="en-US" sz="4000" i="1" dirty="0" err="1"/>
              <a:t>অপসারন</a:t>
            </a:r>
            <a:r>
              <a:rPr lang="en-US" sz="4000" i="1" dirty="0"/>
              <a:t>   </a:t>
            </a:r>
            <a:r>
              <a:rPr lang="en-US" sz="4000" i="1" dirty="0" err="1"/>
              <a:t>করা</a:t>
            </a:r>
            <a:r>
              <a:rPr lang="en-US" sz="4000" i="1" dirty="0"/>
              <a:t>  </a:t>
            </a:r>
            <a:r>
              <a:rPr lang="en-US" sz="4000" i="1" dirty="0" err="1"/>
              <a:t>যায়</a:t>
            </a:r>
            <a:r>
              <a:rPr lang="en-US" sz="4000" i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664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23" y="285708"/>
            <a:ext cx="11451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/>
              <a:t>একক</a:t>
            </a:r>
            <a:r>
              <a:rPr lang="en-US" sz="4400" i="1" dirty="0"/>
              <a:t>  </a:t>
            </a:r>
            <a:r>
              <a:rPr lang="en-US" sz="4400" i="1" dirty="0" err="1"/>
              <a:t>বল</a:t>
            </a:r>
            <a:r>
              <a:rPr lang="en-US" sz="4400" i="1" dirty="0"/>
              <a:t>  </a:t>
            </a:r>
            <a:r>
              <a:rPr lang="en-US" sz="4400" i="1" dirty="0" err="1"/>
              <a:t>সেই</a:t>
            </a:r>
            <a:r>
              <a:rPr lang="en-US" sz="4400" i="1" dirty="0"/>
              <a:t>  </a:t>
            </a:r>
            <a:r>
              <a:rPr lang="en-US" sz="4400" i="1" dirty="0" err="1"/>
              <a:t>বল</a:t>
            </a:r>
            <a:r>
              <a:rPr lang="en-US" sz="4400" i="1" dirty="0"/>
              <a:t>  </a:t>
            </a:r>
            <a:r>
              <a:rPr lang="en-US" sz="4400" i="1" dirty="0" err="1"/>
              <a:t>যা</a:t>
            </a:r>
            <a:r>
              <a:rPr lang="en-US" sz="4400" i="1" dirty="0"/>
              <a:t>  </a:t>
            </a:r>
            <a:r>
              <a:rPr lang="en-US" sz="4400" i="1" dirty="0" err="1"/>
              <a:t>একক</a:t>
            </a:r>
            <a:r>
              <a:rPr lang="en-US" sz="4400" i="1" dirty="0"/>
              <a:t>  </a:t>
            </a:r>
            <a:r>
              <a:rPr lang="en-US" sz="4400" i="1" dirty="0" err="1"/>
              <a:t>ভরের</a:t>
            </a:r>
            <a:r>
              <a:rPr lang="en-US" sz="4400" i="1" dirty="0"/>
              <a:t>  </a:t>
            </a:r>
            <a:r>
              <a:rPr lang="en-US" sz="4400" i="1" dirty="0" err="1"/>
              <a:t>উপর</a:t>
            </a:r>
            <a:r>
              <a:rPr lang="en-US" sz="4400" i="1" dirty="0"/>
              <a:t>   </a:t>
            </a:r>
            <a:r>
              <a:rPr lang="en-US" sz="4400" i="1" dirty="0" err="1"/>
              <a:t>ক্রিয়া</a:t>
            </a:r>
            <a:r>
              <a:rPr lang="en-US" sz="4400" i="1" dirty="0"/>
              <a:t>  </a:t>
            </a:r>
            <a:r>
              <a:rPr lang="en-US" sz="4400" i="1" dirty="0" err="1"/>
              <a:t>করে</a:t>
            </a:r>
            <a:r>
              <a:rPr lang="en-US" sz="4400" i="1" dirty="0"/>
              <a:t>  </a:t>
            </a:r>
            <a:r>
              <a:rPr lang="en-US" sz="4400" i="1" dirty="0" err="1"/>
              <a:t>একক</a:t>
            </a:r>
            <a:r>
              <a:rPr lang="en-US" sz="4400" i="1" dirty="0"/>
              <a:t>  </a:t>
            </a:r>
            <a:r>
              <a:rPr lang="en-US" sz="4400" i="1" dirty="0" err="1"/>
              <a:t>ত্বর</a:t>
            </a:r>
            <a:r>
              <a:rPr lang="bn-IN" sz="4400" i="1" dirty="0"/>
              <a:t>ণ</a:t>
            </a:r>
            <a:r>
              <a:rPr lang="en-US" sz="4400" i="1" dirty="0"/>
              <a:t>   </a:t>
            </a:r>
            <a:r>
              <a:rPr lang="en-US" sz="4400" i="1" dirty="0" err="1"/>
              <a:t>সৃষ্টি</a:t>
            </a:r>
            <a:r>
              <a:rPr lang="en-US" sz="4400" i="1" dirty="0"/>
              <a:t>  </a:t>
            </a:r>
            <a:r>
              <a:rPr lang="en-US" sz="4400" i="1" dirty="0" err="1"/>
              <a:t>করে</a:t>
            </a:r>
            <a:r>
              <a:rPr lang="en-US" sz="4400" i="1" dirty="0"/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2025" y="1732258"/>
            <a:ext cx="9580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/>
              <a:t>F=1N , M=1kg a =1ms</a:t>
            </a:r>
            <a:r>
              <a:rPr lang="en-US" sz="6000" i="1" baseline="30000" dirty="0"/>
              <a:t>-1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436" y="2827655"/>
            <a:ext cx="1131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হলে</a:t>
            </a:r>
            <a:r>
              <a:rPr lang="en-US" sz="4000" i="1" dirty="0"/>
              <a:t> </a:t>
            </a:r>
            <a:r>
              <a:rPr lang="en-US" sz="4000" i="1" dirty="0" err="1"/>
              <a:t>মান</a:t>
            </a:r>
            <a:r>
              <a:rPr lang="en-US" sz="4000" i="1" dirty="0"/>
              <a:t>  </a:t>
            </a:r>
            <a:r>
              <a:rPr lang="en-US" sz="4000" i="1" dirty="0" err="1"/>
              <a:t>গুলো</a:t>
            </a:r>
            <a:r>
              <a:rPr lang="en-US" sz="4000" i="1" dirty="0"/>
              <a:t>  1 </a:t>
            </a:r>
            <a:r>
              <a:rPr lang="en-US" sz="4000" i="1" dirty="0" err="1"/>
              <a:t>নং</a:t>
            </a:r>
            <a:r>
              <a:rPr lang="en-US" sz="4000" i="1" dirty="0"/>
              <a:t>  </a:t>
            </a:r>
            <a:r>
              <a:rPr lang="en-US" sz="4000" i="1" dirty="0" err="1"/>
              <a:t>সমীকরনে</a:t>
            </a:r>
            <a:r>
              <a:rPr lang="en-US" sz="4000" i="1" dirty="0"/>
              <a:t>  </a:t>
            </a:r>
            <a:r>
              <a:rPr lang="en-US" sz="4000" i="1" dirty="0" err="1"/>
              <a:t>বসালে</a:t>
            </a:r>
            <a:r>
              <a:rPr lang="en-US" sz="4000" i="1" dirty="0"/>
              <a:t>  K=1  </a:t>
            </a:r>
            <a:r>
              <a:rPr lang="en-US" sz="4000" i="1" dirty="0" err="1"/>
              <a:t>হয়</a:t>
            </a:r>
            <a:r>
              <a:rPr lang="en-US" sz="4000" i="1" dirty="0"/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4056" y="3846108"/>
            <a:ext cx="8102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4800" i="1" dirty="0" err="1"/>
              <a:t>নং</a:t>
            </a:r>
            <a:r>
              <a:rPr lang="en-US" sz="4800" i="1" dirty="0"/>
              <a:t>  </a:t>
            </a:r>
            <a:r>
              <a:rPr lang="en-US" sz="4800" i="1" dirty="0" err="1"/>
              <a:t>সমীকরনে</a:t>
            </a:r>
            <a:r>
              <a:rPr lang="en-US" sz="4800" i="1" dirty="0"/>
              <a:t>  K=1 </a:t>
            </a:r>
            <a:r>
              <a:rPr lang="en-US" sz="4800" i="1" dirty="0" err="1"/>
              <a:t>বসালে</a:t>
            </a:r>
            <a:r>
              <a:rPr lang="en-US" sz="4800" i="1" dirty="0"/>
              <a:t> ,</a:t>
            </a:r>
          </a:p>
          <a:p>
            <a:r>
              <a:rPr lang="en-US" sz="4800" i="1" dirty="0"/>
              <a:t>             F=Ma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399" y="5627077"/>
            <a:ext cx="59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বল</a:t>
            </a:r>
            <a:r>
              <a:rPr lang="en-US" sz="4000" i="1" dirty="0"/>
              <a:t>= </a:t>
            </a:r>
            <a:r>
              <a:rPr lang="en-US" sz="4000" i="1" dirty="0" err="1"/>
              <a:t>ভর×ত্বরণ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0511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136" y="279087"/>
            <a:ext cx="282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/>
              <a:t>দলীয়</a:t>
            </a:r>
            <a:r>
              <a:rPr lang="en-US" sz="4000" i="1" dirty="0"/>
              <a:t> </a:t>
            </a:r>
            <a:r>
              <a:rPr lang="en-US" sz="4000" i="1" dirty="0" err="1"/>
              <a:t>কাজঃ</a:t>
            </a:r>
            <a:endParaRPr lang="en-US" sz="4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8492" y="914840"/>
            <a:ext cx="11725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50  Kg </a:t>
            </a:r>
            <a:r>
              <a:rPr lang="en-US" sz="2800" i="1" dirty="0" err="1"/>
              <a:t>ভরের</a:t>
            </a:r>
            <a:r>
              <a:rPr lang="en-US" sz="2800" i="1" dirty="0"/>
              <a:t>  </a:t>
            </a:r>
            <a:r>
              <a:rPr lang="en-US" sz="2800" i="1" dirty="0" err="1"/>
              <a:t>একটি</a:t>
            </a:r>
            <a:r>
              <a:rPr lang="en-US" sz="2800" i="1" dirty="0"/>
              <a:t> </a:t>
            </a:r>
            <a:r>
              <a:rPr lang="en-US" sz="2800" i="1" dirty="0" err="1"/>
              <a:t>স্থির</a:t>
            </a:r>
            <a:r>
              <a:rPr lang="en-US" sz="2800" i="1" dirty="0"/>
              <a:t> </a:t>
            </a:r>
            <a:r>
              <a:rPr lang="en-US" sz="2800" i="1" dirty="0" err="1"/>
              <a:t>বসতুর</a:t>
            </a:r>
            <a:r>
              <a:rPr lang="en-US" sz="2800" i="1" dirty="0"/>
              <a:t>  </a:t>
            </a:r>
            <a:r>
              <a:rPr lang="en-US" sz="2800" i="1" dirty="0" err="1"/>
              <a:t>উপর</a:t>
            </a:r>
            <a:r>
              <a:rPr lang="en-US" sz="2800" i="1" dirty="0"/>
              <a:t> 100 N </a:t>
            </a:r>
            <a:r>
              <a:rPr lang="en-US" sz="2800" i="1" dirty="0" err="1"/>
              <a:t>বল</a:t>
            </a:r>
            <a:r>
              <a:rPr lang="en-US" sz="2800" i="1" dirty="0"/>
              <a:t>  5 </a:t>
            </a:r>
            <a:r>
              <a:rPr lang="en-US" sz="2800" i="1" dirty="0" err="1"/>
              <a:t>সেকেন্ড</a:t>
            </a:r>
            <a:r>
              <a:rPr lang="en-US" sz="2800" i="1" dirty="0"/>
              <a:t>  </a:t>
            </a:r>
            <a:r>
              <a:rPr lang="en-US" sz="2800" i="1" dirty="0" err="1"/>
              <a:t>ধরে</a:t>
            </a:r>
            <a:r>
              <a:rPr lang="en-US" sz="2800" i="1" dirty="0"/>
              <a:t>  </a:t>
            </a:r>
            <a:r>
              <a:rPr lang="en-US" sz="2800" i="1" dirty="0" err="1"/>
              <a:t>ক্রিয়া</a:t>
            </a:r>
            <a:r>
              <a:rPr lang="en-US" sz="2800" i="1" dirty="0"/>
              <a:t>  </a:t>
            </a:r>
            <a:r>
              <a:rPr lang="en-US" sz="2800" i="1" dirty="0" err="1"/>
              <a:t>করলে</a:t>
            </a:r>
            <a:r>
              <a:rPr lang="en-US" sz="2800" i="1" dirty="0"/>
              <a:t>  </a:t>
            </a:r>
            <a:r>
              <a:rPr lang="en-US" sz="2800" i="1" dirty="0" err="1"/>
              <a:t>বসতুটির</a:t>
            </a:r>
            <a:r>
              <a:rPr lang="en-US" sz="2800" i="1" dirty="0"/>
              <a:t>  </a:t>
            </a:r>
            <a:r>
              <a:rPr lang="en-US" sz="2800" i="1" dirty="0" err="1"/>
              <a:t>শেষ</a:t>
            </a:r>
            <a:r>
              <a:rPr lang="en-US" sz="2800" i="1" dirty="0"/>
              <a:t>  </a:t>
            </a:r>
            <a:r>
              <a:rPr lang="en-US" sz="2800" i="1" dirty="0" err="1"/>
              <a:t>বেগের</a:t>
            </a:r>
            <a:r>
              <a:rPr lang="en-US" sz="2800" i="1" dirty="0"/>
              <a:t>  </a:t>
            </a:r>
            <a:r>
              <a:rPr lang="en-US" sz="2800" i="1" dirty="0" err="1"/>
              <a:t>মান</a:t>
            </a:r>
            <a:r>
              <a:rPr lang="en-US" sz="2800" i="1" dirty="0"/>
              <a:t> </a:t>
            </a:r>
            <a:r>
              <a:rPr lang="en-US" sz="2800" i="1" dirty="0" err="1"/>
              <a:t>কত</a:t>
            </a:r>
            <a:r>
              <a:rPr lang="en-US" sz="2800" i="1" dirty="0"/>
              <a:t> </a:t>
            </a:r>
            <a:r>
              <a:rPr lang="en-US" sz="2800" i="1" dirty="0" err="1"/>
              <a:t>হবে</a:t>
            </a:r>
            <a:r>
              <a:rPr lang="en-US" sz="2800" i="1" dirty="0"/>
              <a:t> 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949" y="2166590"/>
            <a:ext cx="338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সমাধানটি</a:t>
            </a:r>
            <a:r>
              <a:rPr lang="en-US" sz="2400" dirty="0"/>
              <a:t> </a:t>
            </a:r>
            <a:r>
              <a:rPr lang="en-US" sz="2400" dirty="0" err="1"/>
              <a:t>মিলিয়ে</a:t>
            </a:r>
            <a:r>
              <a:rPr lang="en-US" sz="2400" dirty="0"/>
              <a:t> </a:t>
            </a:r>
            <a:r>
              <a:rPr lang="en-US" sz="2400" dirty="0" err="1"/>
              <a:t>দেখি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282722" y="2544485"/>
            <a:ext cx="0" cy="333014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43271" y="2628255"/>
            <a:ext cx="3130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দেওয়া</a:t>
            </a:r>
            <a:r>
              <a:rPr lang="en-US" sz="3200" dirty="0"/>
              <a:t> </a:t>
            </a:r>
            <a:r>
              <a:rPr lang="en-US" sz="3200" dirty="0" err="1"/>
              <a:t>আছে</a:t>
            </a:r>
            <a:r>
              <a:rPr lang="en-US" sz="3200" dirty="0"/>
              <a:t>,</a:t>
            </a:r>
          </a:p>
          <a:p>
            <a:r>
              <a:rPr lang="en-US" sz="3200" dirty="0"/>
              <a:t>M=50 kg</a:t>
            </a:r>
          </a:p>
          <a:p>
            <a:r>
              <a:rPr lang="en-US" sz="3200" dirty="0"/>
              <a:t>F=100N</a:t>
            </a:r>
          </a:p>
          <a:p>
            <a:r>
              <a:rPr lang="en-US" sz="3200" dirty="0"/>
              <a:t>t=5s</a:t>
            </a:r>
          </a:p>
          <a:p>
            <a:r>
              <a:rPr lang="en-US" sz="3200" dirty="0"/>
              <a:t>U= 0</a:t>
            </a:r>
          </a:p>
          <a:p>
            <a:r>
              <a:rPr lang="en-US" sz="3200" dirty="0"/>
              <a:t>V=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320" y="2765866"/>
            <a:ext cx="191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জানা</a:t>
            </a:r>
            <a:r>
              <a:rPr lang="en-US" sz="2400" dirty="0"/>
              <a:t> </a:t>
            </a:r>
            <a:r>
              <a:rPr lang="en-US" sz="2400" dirty="0" err="1"/>
              <a:t>আছে</a:t>
            </a:r>
            <a:r>
              <a:rPr lang="en-US" sz="2400" dirty="0"/>
              <a:t>,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04753" y="3371852"/>
            <a:ext cx="2608257" cy="837705"/>
            <a:chOff x="4972825" y="1419842"/>
            <a:chExt cx="3153027" cy="1148942"/>
          </a:xfrm>
        </p:grpSpPr>
        <p:sp>
          <p:nvSpPr>
            <p:cNvPr id="12" name="TextBox 11"/>
            <p:cNvSpPr txBox="1"/>
            <p:nvPr/>
          </p:nvSpPr>
          <p:spPr>
            <a:xfrm>
              <a:off x="4972825" y="1798617"/>
              <a:ext cx="474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6800" y="1419842"/>
              <a:ext cx="2089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(V-U)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6036800" y="2060227"/>
              <a:ext cx="1306537" cy="1189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22133" y="1984009"/>
              <a:ext cx="430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4519" y="1805021"/>
              <a:ext cx="80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M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98832" y="2776567"/>
            <a:ext cx="163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F=Ma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0917" y="3610562"/>
            <a:ext cx="73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60824" y="4069893"/>
            <a:ext cx="1207711" cy="1113962"/>
            <a:chOff x="2754473" y="5211641"/>
            <a:chExt cx="1207711" cy="1113962"/>
          </a:xfrm>
        </p:grpSpPr>
        <p:sp>
          <p:nvSpPr>
            <p:cNvPr id="8" name="TextBox 7"/>
            <p:cNvSpPr txBox="1"/>
            <p:nvPr/>
          </p:nvSpPr>
          <p:spPr>
            <a:xfrm>
              <a:off x="2754473" y="5297983"/>
              <a:ext cx="1207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 </a:t>
              </a:r>
              <a:r>
                <a:rPr lang="en-US" sz="3200" dirty="0" err="1"/>
                <a:t>F×t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91964" y="5211641"/>
              <a:ext cx="1170220" cy="62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900073" y="5909082"/>
              <a:ext cx="10621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47919" y="5863938"/>
              <a:ext cx="566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417816" y="4416804"/>
            <a:ext cx="1216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V-U =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456112" y="5123639"/>
            <a:ext cx="1938370" cy="986218"/>
            <a:chOff x="4286376" y="5621088"/>
            <a:chExt cx="1938370" cy="98621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337256" y="6109077"/>
              <a:ext cx="16587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4286376" y="5621088"/>
              <a:ext cx="1938370" cy="986218"/>
              <a:chOff x="4308882" y="5595195"/>
              <a:chExt cx="1938370" cy="98621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4308882" y="5595195"/>
                <a:ext cx="19383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100N × 5s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562060" y="6119748"/>
                <a:ext cx="1274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50 kg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505150" y="5183855"/>
            <a:ext cx="1209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 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10965" y="6134456"/>
            <a:ext cx="234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 = 10 ms</a:t>
            </a:r>
            <a:r>
              <a:rPr lang="en-US" sz="28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4058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5" grpId="0"/>
      <p:bldP spid="24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859" y="492369"/>
            <a:ext cx="315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chemeClr val="bg1"/>
                </a:solidFill>
              </a:rPr>
              <a:t>মূল্যায়নঃ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88" y="1787857"/>
            <a:ext cx="1075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5 kg  </a:t>
            </a:r>
            <a:r>
              <a:rPr lang="en-US" sz="3600" i="1" dirty="0" err="1"/>
              <a:t>কেজি</a:t>
            </a:r>
            <a:r>
              <a:rPr lang="en-US" sz="3600" i="1" dirty="0"/>
              <a:t>  </a:t>
            </a:r>
            <a:r>
              <a:rPr lang="en-US" sz="3600" i="1" dirty="0" err="1"/>
              <a:t>ভরের</a:t>
            </a:r>
            <a:r>
              <a:rPr lang="en-US" sz="3600" i="1" dirty="0"/>
              <a:t>  </a:t>
            </a:r>
            <a:r>
              <a:rPr lang="en-US" sz="3600" i="1" dirty="0" err="1"/>
              <a:t>স্থির</a:t>
            </a:r>
            <a:r>
              <a:rPr lang="en-US" sz="3600" i="1" dirty="0"/>
              <a:t>  </a:t>
            </a:r>
            <a:r>
              <a:rPr lang="en-US" sz="3600" i="1" dirty="0" err="1"/>
              <a:t>বস্তুতে</a:t>
            </a:r>
            <a:r>
              <a:rPr lang="en-US" sz="3600" i="1" dirty="0"/>
              <a:t>  10s </a:t>
            </a:r>
            <a:r>
              <a:rPr lang="en-US" sz="3600" i="1" dirty="0" err="1"/>
              <a:t>যাবত</a:t>
            </a:r>
            <a:r>
              <a:rPr lang="en-US" sz="3600" i="1" dirty="0"/>
              <a:t>  100N </a:t>
            </a:r>
            <a:r>
              <a:rPr lang="en-US" sz="3600" i="1" dirty="0" err="1"/>
              <a:t>বল</a:t>
            </a:r>
            <a:r>
              <a:rPr lang="en-US" sz="3600" i="1" dirty="0"/>
              <a:t>  </a:t>
            </a:r>
            <a:r>
              <a:rPr lang="en-US" sz="3600" i="1" dirty="0" err="1"/>
              <a:t>প্রয়োগ</a:t>
            </a:r>
            <a:r>
              <a:rPr lang="en-US" sz="3600" i="1" dirty="0"/>
              <a:t>  </a:t>
            </a:r>
            <a:r>
              <a:rPr lang="en-US" sz="3600" i="1" dirty="0" err="1"/>
              <a:t>করলে</a:t>
            </a:r>
            <a:r>
              <a:rPr lang="en-US" sz="3600" i="1" dirty="0"/>
              <a:t>  </a:t>
            </a:r>
            <a:r>
              <a:rPr lang="en-US" sz="3600" i="1" dirty="0" err="1"/>
              <a:t>বস্তুটি</a:t>
            </a:r>
            <a:r>
              <a:rPr lang="en-US" sz="3600" i="1" dirty="0"/>
              <a:t>  </a:t>
            </a:r>
            <a:r>
              <a:rPr lang="en-US" sz="3600" i="1" dirty="0" err="1"/>
              <a:t>কত</a:t>
            </a:r>
            <a:r>
              <a:rPr lang="en-US" sz="3600" i="1" dirty="0"/>
              <a:t>  </a:t>
            </a:r>
            <a:r>
              <a:rPr lang="en-US" sz="3600" i="1" dirty="0" err="1"/>
              <a:t>দূরত্ব</a:t>
            </a:r>
            <a:r>
              <a:rPr lang="en-US" sz="3600" i="1" dirty="0"/>
              <a:t> </a:t>
            </a:r>
            <a:r>
              <a:rPr lang="en-US" sz="3600" i="1" dirty="0" err="1"/>
              <a:t>অতিক্রম</a:t>
            </a:r>
            <a:r>
              <a:rPr lang="en-US" sz="3600" i="1" dirty="0"/>
              <a:t> </a:t>
            </a:r>
            <a:r>
              <a:rPr lang="en-US" sz="3600" i="1" dirty="0" err="1"/>
              <a:t>করবে</a:t>
            </a:r>
            <a:r>
              <a:rPr lang="en-US" sz="3600" i="1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778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686" y="759655"/>
            <a:ext cx="467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chemeClr val="bg1"/>
                </a:solidFill>
              </a:rPr>
              <a:t>বাড়ীর</a:t>
            </a:r>
            <a:r>
              <a:rPr lang="en-US" sz="4000" i="1" dirty="0">
                <a:solidFill>
                  <a:schemeClr val="bg1"/>
                </a:solidFill>
              </a:rPr>
              <a:t>  </a:t>
            </a:r>
            <a:r>
              <a:rPr lang="en-US" sz="4000" i="1" dirty="0" err="1">
                <a:solidFill>
                  <a:schemeClr val="bg1"/>
                </a:solidFill>
              </a:rPr>
              <a:t>কাজঃ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585" y="2180073"/>
            <a:ext cx="11150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rgbClr val="FFFF00"/>
                </a:solidFill>
              </a:rPr>
              <a:t>স্থির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অবস্থা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থেকে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শুরু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করে</a:t>
            </a:r>
            <a:r>
              <a:rPr lang="en-US" sz="3600" i="1" dirty="0">
                <a:solidFill>
                  <a:srgbClr val="FFFF00"/>
                </a:solidFill>
              </a:rPr>
              <a:t>  10s </a:t>
            </a:r>
            <a:r>
              <a:rPr lang="en-US" sz="3600" i="1" dirty="0" err="1">
                <a:solidFill>
                  <a:srgbClr val="FFFF00"/>
                </a:solidFill>
              </a:rPr>
              <a:t>একটি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বস্তু</a:t>
            </a:r>
            <a:r>
              <a:rPr lang="en-US" sz="3600" i="1" dirty="0">
                <a:solidFill>
                  <a:srgbClr val="FFFF00"/>
                </a:solidFill>
              </a:rPr>
              <a:t>  100m  </a:t>
            </a:r>
            <a:r>
              <a:rPr lang="en-US" sz="3600" i="1" dirty="0" err="1">
                <a:solidFill>
                  <a:srgbClr val="FFFF00"/>
                </a:solidFill>
              </a:rPr>
              <a:t>দূরত্ব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অতিক্রম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করতে</a:t>
            </a:r>
            <a:r>
              <a:rPr lang="en-US" sz="3600" i="1" dirty="0">
                <a:solidFill>
                  <a:srgbClr val="FFFF00"/>
                </a:solidFill>
              </a:rPr>
              <a:t> 20N </a:t>
            </a:r>
            <a:r>
              <a:rPr lang="en-US" sz="3600" i="1" dirty="0" err="1">
                <a:solidFill>
                  <a:srgbClr val="FFFF00"/>
                </a:solidFill>
              </a:rPr>
              <a:t>বল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প্রয়োগ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করা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হলে</a:t>
            </a:r>
            <a:r>
              <a:rPr lang="en-US" sz="3600" i="1" dirty="0">
                <a:solidFill>
                  <a:srgbClr val="FFFF00"/>
                </a:solidFill>
              </a:rPr>
              <a:t>  ,  </a:t>
            </a:r>
            <a:r>
              <a:rPr lang="en-US" sz="3600" i="1" dirty="0" err="1">
                <a:solidFill>
                  <a:srgbClr val="FFFF00"/>
                </a:solidFill>
              </a:rPr>
              <a:t>বস্তুটির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ভর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কত</a:t>
            </a:r>
            <a:r>
              <a:rPr lang="en-US" sz="3600" i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449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3" y="970671"/>
            <a:ext cx="9420665" cy="5428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099" y="633046"/>
            <a:ext cx="829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>
                <a:solidFill>
                  <a:srgbClr val="002060"/>
                </a:solidFill>
              </a:rPr>
              <a:t>সবাইকে</a:t>
            </a:r>
            <a:r>
              <a:rPr lang="en-US" sz="7200" i="1" dirty="0">
                <a:solidFill>
                  <a:srgbClr val="002060"/>
                </a:solidFill>
              </a:rPr>
              <a:t> </a:t>
            </a:r>
            <a:r>
              <a:rPr lang="en-US" sz="7200" i="1" dirty="0" err="1">
                <a:solidFill>
                  <a:srgbClr val="002060"/>
                </a:solidFill>
              </a:rPr>
              <a:t>অসংখ্য</a:t>
            </a:r>
            <a:endParaRPr lang="en-US" sz="7200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038" y="3488787"/>
            <a:ext cx="92424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1" dirty="0" err="1"/>
              <a:t>ধন্যবাদ</a:t>
            </a:r>
            <a:endParaRPr lang="en-US" sz="16600" b="1" i="1" dirty="0"/>
          </a:p>
        </p:txBody>
      </p:sp>
    </p:spTree>
    <p:extLst>
      <p:ext uri="{BB962C8B-B14F-4D97-AF65-F5344CB8AC3E}">
        <p14:creationId xmlns:p14="http://schemas.microsoft.com/office/powerpoint/2010/main" val="8904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4" y="308850"/>
            <a:ext cx="4054290" cy="1174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174978"/>
            <a:ext cx="5147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মোঃ</a:t>
            </a:r>
            <a:r>
              <a:rPr lang="en-US" sz="3200" dirty="0"/>
              <a:t> </a:t>
            </a:r>
            <a:r>
              <a:rPr lang="en-US" sz="3200" dirty="0" err="1"/>
              <a:t>এরশাদ</a:t>
            </a:r>
            <a:r>
              <a:rPr lang="en-US" sz="3200" dirty="0"/>
              <a:t> </a:t>
            </a:r>
            <a:r>
              <a:rPr lang="en-US" sz="3200" dirty="0" err="1"/>
              <a:t>আলী</a:t>
            </a:r>
            <a:endParaRPr lang="en-US" sz="3200" dirty="0"/>
          </a:p>
          <a:p>
            <a:pPr algn="ctr"/>
            <a:r>
              <a:rPr lang="en-US" sz="3200" dirty="0" err="1"/>
              <a:t>প্রভাষক</a:t>
            </a:r>
            <a:r>
              <a:rPr lang="en-US" sz="3200" dirty="0"/>
              <a:t> </a:t>
            </a:r>
            <a:r>
              <a:rPr lang="bn-IN" sz="3200" dirty="0"/>
              <a:t>(পদার্থবিজ্ঞান) </a:t>
            </a:r>
          </a:p>
          <a:p>
            <a:pPr algn="ctr"/>
            <a:r>
              <a:rPr lang="bn-IN" sz="3200" dirty="0"/>
              <a:t>হলাইজানা এম,এ ফাযিল মাদ্রাসা </a:t>
            </a:r>
          </a:p>
          <a:p>
            <a:pPr algn="ctr"/>
            <a:r>
              <a:rPr lang="bn-IN" sz="3200" dirty="0"/>
              <a:t>নবাবগঞ্জ ,</a:t>
            </a:r>
            <a:r>
              <a:rPr lang="bn-IN" sz="3200"/>
              <a:t>দিনাজপুর 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6" y="1270000"/>
            <a:ext cx="6874934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846666"/>
            <a:ext cx="508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পাঠ পরিচিতি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844800" y="2438400"/>
            <a:ext cx="66040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শ্রেণীঃ দাখিল নবম শ্রেণী</a:t>
            </a:r>
          </a:p>
          <a:p>
            <a:pPr algn="ctr"/>
            <a:r>
              <a:rPr lang="bn-IN" dirty="0"/>
              <a:t>বিষয়ঃ পদার্থবিজ্ঞান</a:t>
            </a:r>
          </a:p>
          <a:p>
            <a:pPr algn="ctr"/>
            <a:r>
              <a:rPr lang="bn-IN" dirty="0"/>
              <a:t>অধ্যায়ঃ</a:t>
            </a:r>
          </a:p>
          <a:p>
            <a:pPr algn="ctr"/>
            <a:r>
              <a:rPr lang="bn-IN" dirty="0"/>
              <a:t>সময়ঃ</a:t>
            </a:r>
          </a:p>
          <a:p>
            <a:pPr algn="ctr"/>
            <a:r>
              <a:rPr lang="bn-IN" dirty="0"/>
              <a:t>তারিখঃ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2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324" y="527388"/>
            <a:ext cx="9251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i="1" dirty="0">
                <a:solidFill>
                  <a:srgbClr val="C00000"/>
                </a:solidFill>
              </a:rPr>
              <a:t>পাঠশেষে শিক্ষার্থীরা </a:t>
            </a:r>
            <a:r>
              <a:rPr lang="en-US" sz="6000" i="1" dirty="0">
                <a:solidFill>
                  <a:srgbClr val="C00000"/>
                </a:solidFill>
              </a:rPr>
              <a:t>-</a:t>
            </a:r>
            <a:r>
              <a:rPr lang="bn-IN" sz="6000" i="1" dirty="0">
                <a:solidFill>
                  <a:srgbClr val="C00000"/>
                </a:solidFill>
              </a:rPr>
              <a:t> </a:t>
            </a:r>
            <a:r>
              <a:rPr lang="bn-IN" dirty="0"/>
              <a:t>-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41446" y="2390160"/>
            <a:ext cx="10262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</a:rPr>
              <a:t>০১।নিউটনের গতির  দ্বিতীয়  সূএ  ব্যাখা  করতে  পারবে ।</a:t>
            </a:r>
          </a:p>
          <a:p>
            <a:r>
              <a:rPr lang="bn-IN" sz="3200" dirty="0">
                <a:solidFill>
                  <a:schemeClr val="bg1"/>
                </a:solidFill>
              </a:rPr>
              <a:t>০২।নিউটনের  গতির  দ্বিতীয়  সূএের  সাহায্য  </a:t>
            </a:r>
            <a:r>
              <a:rPr lang="en-US" sz="3200" dirty="0">
                <a:solidFill>
                  <a:schemeClr val="bg1"/>
                </a:solidFill>
              </a:rPr>
              <a:t>F = Ma  </a:t>
            </a:r>
            <a:r>
              <a:rPr lang="en-US" sz="3200" dirty="0" err="1">
                <a:solidFill>
                  <a:schemeClr val="bg1"/>
                </a:solidFill>
              </a:rPr>
              <a:t>সমীকরণ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প্রতিপাদন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করতে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পারবে</a:t>
            </a:r>
            <a:r>
              <a:rPr lang="en-US" sz="3200" dirty="0">
                <a:solidFill>
                  <a:schemeClr val="bg1"/>
                </a:solidFill>
              </a:rPr>
              <a:t> ।</a:t>
            </a:r>
          </a:p>
          <a:p>
            <a:r>
              <a:rPr lang="en-US" sz="3200" dirty="0">
                <a:solidFill>
                  <a:schemeClr val="bg1"/>
                </a:solidFill>
              </a:rPr>
              <a:t>০৩।সূএের  </a:t>
            </a:r>
            <a:r>
              <a:rPr lang="en-US" sz="3200" dirty="0" err="1">
                <a:solidFill>
                  <a:schemeClr val="bg1"/>
                </a:solidFill>
              </a:rPr>
              <a:t>সাহায্য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গানিতিক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সমস্যার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সমাধান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করতে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পারবে</a:t>
            </a:r>
            <a:r>
              <a:rPr lang="en-US" sz="3200" dirty="0">
                <a:solidFill>
                  <a:schemeClr val="bg1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6004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767" y="1404714"/>
            <a:ext cx="3697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স্থির</a:t>
            </a:r>
            <a:r>
              <a:rPr lang="en-US" sz="2400" i="1" dirty="0"/>
              <a:t> </a:t>
            </a:r>
            <a:r>
              <a:rPr lang="en-US" sz="2400" i="1" dirty="0" err="1"/>
              <a:t>ফুটবলকে</a:t>
            </a:r>
            <a:r>
              <a:rPr lang="en-US" sz="2400" i="1" dirty="0"/>
              <a:t> </a:t>
            </a:r>
            <a:r>
              <a:rPr lang="en-US" sz="2400" i="1" dirty="0" err="1"/>
              <a:t>কিক</a:t>
            </a:r>
            <a:r>
              <a:rPr lang="en-US" sz="2400" i="1" dirty="0"/>
              <a:t> (</a:t>
            </a:r>
            <a:r>
              <a:rPr lang="en-US" sz="2400" i="1" dirty="0" err="1"/>
              <a:t>অল্প</a:t>
            </a:r>
            <a:r>
              <a:rPr lang="en-US" sz="2400" i="1" dirty="0"/>
              <a:t>  </a:t>
            </a:r>
            <a:r>
              <a:rPr lang="en-US" sz="2400" i="1" dirty="0" err="1"/>
              <a:t>সময়</a:t>
            </a:r>
            <a:r>
              <a:rPr lang="en-US" sz="2400" i="1" dirty="0"/>
              <a:t>) </a:t>
            </a:r>
            <a:r>
              <a:rPr lang="en-US" sz="2400" i="1" dirty="0" err="1"/>
              <a:t>করে</a:t>
            </a:r>
            <a:r>
              <a:rPr lang="en-US" sz="2400" i="1" dirty="0"/>
              <a:t> </a:t>
            </a:r>
            <a:r>
              <a:rPr lang="en-US" sz="2400" i="1" dirty="0" err="1"/>
              <a:t>গতিশীল</a:t>
            </a:r>
            <a:r>
              <a:rPr lang="en-US" sz="2400" i="1" dirty="0"/>
              <a:t> </a:t>
            </a:r>
            <a:r>
              <a:rPr lang="en-US" sz="2400" i="1" dirty="0" err="1"/>
              <a:t>করা</a:t>
            </a:r>
            <a:r>
              <a:rPr lang="en-US" sz="2400" i="1" dirty="0"/>
              <a:t>  </a:t>
            </a:r>
            <a:r>
              <a:rPr lang="en-US" sz="2400" i="1" dirty="0" err="1"/>
              <a:t>হচ্ছে</a:t>
            </a:r>
            <a:r>
              <a:rPr lang="en-US" sz="2400" i="1" dirty="0"/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9280" y="4391788"/>
            <a:ext cx="3697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স্থির</a:t>
            </a:r>
            <a:r>
              <a:rPr lang="en-US" sz="2400" dirty="0"/>
              <a:t> </a:t>
            </a:r>
            <a:r>
              <a:rPr lang="en-US" sz="2400" dirty="0" err="1"/>
              <a:t>ঠেলাগাড়িকে</a:t>
            </a:r>
            <a:r>
              <a:rPr lang="en-US" sz="2400" dirty="0"/>
              <a:t> </a:t>
            </a:r>
            <a:r>
              <a:rPr lang="en-US" sz="2400" dirty="0" err="1"/>
              <a:t>ঠেলে</a:t>
            </a:r>
            <a:r>
              <a:rPr lang="en-US" sz="2400" dirty="0"/>
              <a:t>(</a:t>
            </a:r>
            <a:r>
              <a:rPr lang="en-US" sz="2400" dirty="0" err="1"/>
              <a:t>অনেক</a:t>
            </a:r>
            <a:r>
              <a:rPr lang="en-US" sz="2400" dirty="0"/>
              <a:t> </a:t>
            </a:r>
            <a:r>
              <a:rPr lang="en-US" sz="2400" dirty="0" err="1"/>
              <a:t>সময়ধরে</a:t>
            </a:r>
            <a:r>
              <a:rPr lang="en-US" sz="2400" dirty="0"/>
              <a:t>) </a:t>
            </a:r>
            <a:r>
              <a:rPr lang="en-US" sz="2400" dirty="0" err="1"/>
              <a:t>গাড়ির</a:t>
            </a:r>
            <a:r>
              <a:rPr lang="en-US" sz="2400" dirty="0"/>
              <a:t>  </a:t>
            </a:r>
            <a:r>
              <a:rPr lang="en-US" sz="2400" dirty="0" err="1"/>
              <a:t>ভিতর</a:t>
            </a:r>
            <a:r>
              <a:rPr lang="en-US" sz="2400" dirty="0"/>
              <a:t>  </a:t>
            </a:r>
            <a:r>
              <a:rPr lang="en-US" sz="2400" dirty="0" err="1"/>
              <a:t>গতির</a:t>
            </a:r>
            <a:r>
              <a:rPr lang="en-US" sz="2400" dirty="0"/>
              <a:t>  </a:t>
            </a:r>
            <a:r>
              <a:rPr lang="en-US" sz="2400" dirty="0" err="1"/>
              <a:t>সৃষ্টি</a:t>
            </a:r>
            <a:r>
              <a:rPr lang="en-US" sz="2400" dirty="0"/>
              <a:t>  </a:t>
            </a:r>
            <a:r>
              <a:rPr lang="en-US" sz="2400" dirty="0" err="1"/>
              <a:t>করা</a:t>
            </a:r>
            <a:r>
              <a:rPr lang="en-US" sz="2400" dirty="0"/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6462" y="3076560"/>
            <a:ext cx="3444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ব্যাটসম্যানের</a:t>
            </a:r>
            <a:r>
              <a:rPr lang="en-US" sz="2400" i="1" dirty="0"/>
              <a:t>  </a:t>
            </a:r>
            <a:r>
              <a:rPr lang="en-US" sz="2400" i="1" dirty="0" err="1"/>
              <a:t>দিকে</a:t>
            </a:r>
            <a:r>
              <a:rPr lang="en-US" sz="2400" i="1" dirty="0"/>
              <a:t>  </a:t>
            </a:r>
            <a:r>
              <a:rPr lang="en-US" sz="2400" i="1" dirty="0" err="1"/>
              <a:t>ছোড়া</a:t>
            </a:r>
            <a:r>
              <a:rPr lang="en-US" sz="2400" i="1" dirty="0"/>
              <a:t>  </a:t>
            </a:r>
            <a:r>
              <a:rPr lang="en-US" sz="2400" i="1" dirty="0" err="1"/>
              <a:t>ক্রিকেট</a:t>
            </a:r>
            <a:r>
              <a:rPr lang="en-US" sz="2400" i="1" dirty="0"/>
              <a:t>  </a:t>
            </a:r>
            <a:r>
              <a:rPr lang="en-US" sz="2400" i="1" dirty="0" err="1"/>
              <a:t>বল</a:t>
            </a:r>
            <a:r>
              <a:rPr lang="en-US" sz="2400" i="1" dirty="0"/>
              <a:t> </a:t>
            </a:r>
            <a:r>
              <a:rPr lang="en-US" sz="2400" i="1" dirty="0" err="1"/>
              <a:t>ব্যাট</a:t>
            </a:r>
            <a:r>
              <a:rPr lang="en-US" sz="2400" i="1" dirty="0"/>
              <a:t> </a:t>
            </a:r>
            <a:r>
              <a:rPr lang="en-US" sz="2400" i="1" dirty="0" err="1"/>
              <a:t>দ্বারা</a:t>
            </a:r>
            <a:r>
              <a:rPr lang="en-US" sz="2400" i="1" dirty="0"/>
              <a:t>  </a:t>
            </a:r>
            <a:r>
              <a:rPr lang="en-US" sz="2400" i="1" dirty="0" err="1"/>
              <a:t>আঘাতের</a:t>
            </a:r>
            <a:r>
              <a:rPr lang="en-US" sz="2400" i="1" dirty="0"/>
              <a:t>  </a:t>
            </a:r>
            <a:r>
              <a:rPr lang="en-US" sz="2400" i="1" dirty="0" err="1"/>
              <a:t>মাধ্যমে</a:t>
            </a:r>
            <a:r>
              <a:rPr lang="en-US" sz="2400" i="1" dirty="0"/>
              <a:t> </a:t>
            </a:r>
            <a:r>
              <a:rPr lang="en-US" sz="2400" i="1" dirty="0" err="1"/>
              <a:t>বলটিকে</a:t>
            </a:r>
            <a:r>
              <a:rPr lang="en-US" sz="2400" i="1" dirty="0"/>
              <a:t> </a:t>
            </a:r>
            <a:r>
              <a:rPr lang="en-US" sz="2400" i="1" dirty="0" err="1"/>
              <a:t>অন্যদিকে</a:t>
            </a:r>
            <a:r>
              <a:rPr lang="en-US" sz="2400" i="1" dirty="0"/>
              <a:t>  </a:t>
            </a:r>
            <a:r>
              <a:rPr lang="en-US" sz="2400" i="1" dirty="0" err="1"/>
              <a:t>পাঠিয়ে</a:t>
            </a:r>
            <a:r>
              <a:rPr lang="en-US" sz="2400" i="1" dirty="0"/>
              <a:t>  </a:t>
            </a:r>
            <a:r>
              <a:rPr lang="en-US" sz="2400" i="1" dirty="0" err="1"/>
              <a:t>দেওয়া</a:t>
            </a:r>
            <a:r>
              <a:rPr lang="en-US" sz="2400" i="1" dirty="0"/>
              <a:t>  </a:t>
            </a:r>
            <a:r>
              <a:rPr lang="en-US" sz="2400" i="1" dirty="0" err="1"/>
              <a:t>হচ্ছে</a:t>
            </a:r>
            <a:r>
              <a:rPr lang="en-US" sz="2400" i="1" dirty="0"/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918" y="209180"/>
            <a:ext cx="720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/>
              <a:t>নিচের</a:t>
            </a:r>
            <a:r>
              <a:rPr lang="en-US" sz="3200" b="1" i="1" dirty="0"/>
              <a:t> </a:t>
            </a:r>
            <a:r>
              <a:rPr lang="en-US" sz="3200" b="1" i="1" dirty="0" err="1"/>
              <a:t>চিএ</a:t>
            </a:r>
            <a:r>
              <a:rPr lang="en-US" sz="3200" b="1" i="1" dirty="0"/>
              <a:t>  </a:t>
            </a:r>
            <a:r>
              <a:rPr lang="en-US" sz="3200" b="1" i="1" dirty="0" err="1"/>
              <a:t>গুলো</a:t>
            </a:r>
            <a:r>
              <a:rPr lang="en-US" sz="3200" b="1" i="1" dirty="0"/>
              <a:t>  </a:t>
            </a:r>
            <a:r>
              <a:rPr lang="en-US" sz="3200" b="1" i="1" dirty="0" err="1"/>
              <a:t>লক্ষ্য</a:t>
            </a:r>
            <a:r>
              <a:rPr lang="en-US" sz="3200" b="1" i="1" dirty="0"/>
              <a:t>  </a:t>
            </a:r>
            <a:r>
              <a:rPr lang="en-US" sz="3200" b="1" i="1" dirty="0" err="1"/>
              <a:t>করি</a:t>
            </a:r>
            <a:endParaRPr 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80" y="1147629"/>
            <a:ext cx="151447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6977" r="3230" b="5119"/>
          <a:stretch/>
        </p:blipFill>
        <p:spPr>
          <a:xfrm>
            <a:off x="326918" y="3794078"/>
            <a:ext cx="3385273" cy="2442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54" y="518615"/>
            <a:ext cx="3899127" cy="21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151" y="506437"/>
            <a:ext cx="928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chemeClr val="bg1"/>
                </a:solidFill>
              </a:rPr>
              <a:t>দেখানো</a:t>
            </a:r>
            <a:r>
              <a:rPr lang="en-US" sz="4400" i="1" dirty="0">
                <a:solidFill>
                  <a:schemeClr val="bg1"/>
                </a:solidFill>
              </a:rPr>
              <a:t>  </a:t>
            </a:r>
            <a:r>
              <a:rPr lang="en-US" sz="4400" i="1" dirty="0" err="1">
                <a:solidFill>
                  <a:schemeClr val="bg1"/>
                </a:solidFill>
              </a:rPr>
              <a:t>চিএ</a:t>
            </a:r>
            <a:r>
              <a:rPr lang="en-US" sz="4400" i="1" dirty="0">
                <a:solidFill>
                  <a:schemeClr val="bg1"/>
                </a:solidFill>
              </a:rPr>
              <a:t>  </a:t>
            </a:r>
            <a:r>
              <a:rPr lang="en-US" sz="4400" i="1" dirty="0" err="1">
                <a:solidFill>
                  <a:schemeClr val="bg1"/>
                </a:solidFill>
              </a:rPr>
              <a:t>গুলো</a:t>
            </a:r>
            <a:r>
              <a:rPr lang="en-US" sz="4400" i="1" dirty="0">
                <a:solidFill>
                  <a:schemeClr val="bg1"/>
                </a:solidFill>
              </a:rPr>
              <a:t>  </a:t>
            </a:r>
            <a:r>
              <a:rPr lang="en-US" sz="4400" i="1" dirty="0" err="1">
                <a:solidFill>
                  <a:schemeClr val="bg1"/>
                </a:solidFill>
              </a:rPr>
              <a:t>হতে</a:t>
            </a:r>
            <a:r>
              <a:rPr lang="en-US" sz="4400" i="1" dirty="0">
                <a:solidFill>
                  <a:schemeClr val="bg1"/>
                </a:solidFill>
              </a:rPr>
              <a:t>  </a:t>
            </a:r>
            <a:r>
              <a:rPr lang="en-US" sz="4400" i="1" dirty="0" err="1">
                <a:solidFill>
                  <a:schemeClr val="bg1"/>
                </a:solidFill>
              </a:rPr>
              <a:t>জানা</a:t>
            </a:r>
            <a:r>
              <a:rPr lang="en-US" sz="4400" i="1" dirty="0">
                <a:solidFill>
                  <a:schemeClr val="bg1"/>
                </a:solidFill>
              </a:rPr>
              <a:t>  </a:t>
            </a:r>
            <a:r>
              <a:rPr lang="en-US" sz="4400" i="1" dirty="0" err="1">
                <a:solidFill>
                  <a:schemeClr val="bg1"/>
                </a:solidFill>
              </a:rPr>
              <a:t>যায়</a:t>
            </a:r>
            <a:r>
              <a:rPr lang="en-US" sz="4400" i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300" y="1533305"/>
            <a:ext cx="11296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FFFF00"/>
                </a:solidFill>
              </a:rPr>
              <a:t>অল্প</a:t>
            </a:r>
            <a:r>
              <a:rPr lang="en-US" sz="4000" i="1" dirty="0">
                <a:solidFill>
                  <a:srgbClr val="FFFF00"/>
                </a:solidFill>
              </a:rPr>
              <a:t> </a:t>
            </a:r>
            <a:r>
              <a:rPr lang="en-US" sz="4000" i="1" dirty="0" err="1">
                <a:solidFill>
                  <a:srgbClr val="FFFF00"/>
                </a:solidFill>
              </a:rPr>
              <a:t>অথবা</a:t>
            </a:r>
            <a:r>
              <a:rPr lang="en-US" sz="4000" i="1" dirty="0">
                <a:solidFill>
                  <a:srgbClr val="FFFF00"/>
                </a:solidFill>
              </a:rPr>
              <a:t>  </a:t>
            </a:r>
            <a:r>
              <a:rPr lang="en-US" sz="4000" i="1" dirty="0" err="1">
                <a:solidFill>
                  <a:srgbClr val="FFFF00"/>
                </a:solidFill>
              </a:rPr>
              <a:t>বেশী</a:t>
            </a:r>
            <a:r>
              <a:rPr lang="en-US" sz="4000" i="1" dirty="0">
                <a:solidFill>
                  <a:srgbClr val="FFFF00"/>
                </a:solidFill>
              </a:rPr>
              <a:t>  </a:t>
            </a:r>
            <a:r>
              <a:rPr lang="en-US" sz="4000" i="1" dirty="0" err="1">
                <a:solidFill>
                  <a:srgbClr val="FFFF00"/>
                </a:solidFill>
              </a:rPr>
              <a:t>সময়ের</a:t>
            </a:r>
            <a:r>
              <a:rPr lang="en-US" sz="4000" i="1" dirty="0">
                <a:solidFill>
                  <a:srgbClr val="FFFF00"/>
                </a:solidFill>
              </a:rPr>
              <a:t>  </a:t>
            </a:r>
            <a:r>
              <a:rPr lang="en-US" sz="4000" i="1" dirty="0" err="1">
                <a:solidFill>
                  <a:srgbClr val="FFFF00"/>
                </a:solidFill>
              </a:rPr>
              <a:t>জন্য</a:t>
            </a:r>
            <a:r>
              <a:rPr lang="en-US" sz="4000" i="1" dirty="0">
                <a:solidFill>
                  <a:srgbClr val="FFFF00"/>
                </a:solidFill>
              </a:rPr>
              <a:t> </a:t>
            </a:r>
            <a:r>
              <a:rPr lang="en-US" sz="4000" i="1" dirty="0" err="1">
                <a:solidFill>
                  <a:srgbClr val="FFFF00"/>
                </a:solidFill>
              </a:rPr>
              <a:t>বল</a:t>
            </a:r>
            <a:r>
              <a:rPr lang="en-US" sz="4000" i="1" dirty="0">
                <a:solidFill>
                  <a:srgbClr val="FFFF00"/>
                </a:solidFill>
              </a:rPr>
              <a:t>  </a:t>
            </a:r>
            <a:r>
              <a:rPr lang="en-US" sz="4000" i="1" dirty="0" err="1">
                <a:solidFill>
                  <a:srgbClr val="FFFF00"/>
                </a:solidFill>
              </a:rPr>
              <a:t>প্রয়োগের</a:t>
            </a:r>
            <a:r>
              <a:rPr lang="en-US" sz="4000" i="1" dirty="0">
                <a:solidFill>
                  <a:srgbClr val="FFFF00"/>
                </a:solidFill>
              </a:rPr>
              <a:t>  </a:t>
            </a:r>
            <a:r>
              <a:rPr lang="en-US" sz="4000" i="1" dirty="0" err="1">
                <a:solidFill>
                  <a:srgbClr val="FFFF00"/>
                </a:solidFill>
              </a:rPr>
              <a:t>মাধ্যমে</a:t>
            </a:r>
            <a:r>
              <a:rPr lang="en-US" sz="4000" i="1" dirty="0">
                <a:solidFill>
                  <a:srgbClr val="FFFF00"/>
                </a:solidFill>
              </a:rPr>
              <a:t>  </a:t>
            </a:r>
            <a:r>
              <a:rPr lang="en-US" sz="4000" i="1" dirty="0" err="1">
                <a:solidFill>
                  <a:srgbClr val="FFFF00"/>
                </a:solidFill>
              </a:rPr>
              <a:t>বস্তু</a:t>
            </a:r>
            <a:r>
              <a:rPr lang="en-US" sz="4000" i="1" dirty="0">
                <a:solidFill>
                  <a:srgbClr val="FFFF00"/>
                </a:solidFill>
              </a:rPr>
              <a:t> </a:t>
            </a:r>
            <a:r>
              <a:rPr lang="en-US" sz="4000" i="1" dirty="0" err="1">
                <a:solidFill>
                  <a:srgbClr val="FFFF00"/>
                </a:solidFill>
              </a:rPr>
              <a:t>সমুহের</a:t>
            </a:r>
            <a:r>
              <a:rPr lang="en-US" sz="4000" i="1" dirty="0">
                <a:solidFill>
                  <a:srgbClr val="FFFF00"/>
                </a:solidFill>
              </a:rPr>
              <a:t>  </a:t>
            </a:r>
            <a:r>
              <a:rPr lang="en-US" sz="4000" i="1" dirty="0" err="1">
                <a:solidFill>
                  <a:srgbClr val="FFFF00"/>
                </a:solidFill>
              </a:rPr>
              <a:t>বেগের</a:t>
            </a:r>
            <a:r>
              <a:rPr lang="en-US" sz="4000" i="1" dirty="0">
                <a:solidFill>
                  <a:srgbClr val="FFFF00"/>
                </a:solidFill>
              </a:rPr>
              <a:t>  </a:t>
            </a:r>
            <a:r>
              <a:rPr lang="en-US" sz="4000" i="1" dirty="0" err="1">
                <a:solidFill>
                  <a:srgbClr val="FFFF00"/>
                </a:solidFill>
              </a:rPr>
              <a:t>পরির্বতন</a:t>
            </a:r>
            <a:r>
              <a:rPr lang="en-US" sz="4000" i="1" dirty="0">
                <a:solidFill>
                  <a:srgbClr val="FFFF00"/>
                </a:solidFill>
              </a:rPr>
              <a:t>  </a:t>
            </a:r>
            <a:r>
              <a:rPr lang="en-US" sz="4000" i="1" dirty="0" err="1">
                <a:solidFill>
                  <a:srgbClr val="FFFF00"/>
                </a:solidFill>
              </a:rPr>
              <a:t>করা</a:t>
            </a:r>
            <a:r>
              <a:rPr lang="en-US" sz="4000" i="1" dirty="0">
                <a:solidFill>
                  <a:srgbClr val="FFFF00"/>
                </a:solidFill>
              </a:rPr>
              <a:t> </a:t>
            </a:r>
            <a:r>
              <a:rPr lang="en-US" sz="4000" i="1" dirty="0" err="1">
                <a:solidFill>
                  <a:srgbClr val="FFFF00"/>
                </a:solidFill>
              </a:rPr>
              <a:t>হয়েছে</a:t>
            </a:r>
            <a:r>
              <a:rPr lang="en-US" sz="4000" i="1" dirty="0">
                <a:solidFill>
                  <a:srgbClr val="FFFF00"/>
                </a:solidFill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300" y="3785996"/>
            <a:ext cx="11151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dirty="0">
                <a:solidFill>
                  <a:schemeClr val="bg1"/>
                </a:solidFill>
              </a:rPr>
              <a:t>বেগ পরির্বতনের  হারকে  ত্বরণ  বলে ।  বস্তুর  উপর  প্রয়োগকৃত  বল  এবং ত্বরণের  সম্পর্কটি হচ্ছে  নিউটনের  গতির  দ্বিতীয়  সূএ ।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01" y="590843"/>
            <a:ext cx="578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C000"/>
                </a:solidFill>
              </a:rPr>
              <a:t>আজকের</a:t>
            </a:r>
            <a:r>
              <a:rPr lang="en-US" sz="4800" b="1" i="1" dirty="0">
                <a:solidFill>
                  <a:srgbClr val="FFC000"/>
                </a:solidFill>
              </a:rPr>
              <a:t>  </a:t>
            </a:r>
            <a:r>
              <a:rPr lang="en-US" sz="4800" b="1" i="1" dirty="0" err="1">
                <a:solidFill>
                  <a:srgbClr val="FFC000"/>
                </a:solidFill>
              </a:rPr>
              <a:t>পাঠঃ</a:t>
            </a:r>
            <a:endParaRPr lang="en-US" sz="4800" b="1" i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658" y="1917616"/>
            <a:ext cx="10311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chemeClr val="bg1"/>
                </a:solidFill>
              </a:rPr>
              <a:t>নিউটনের</a:t>
            </a:r>
            <a:r>
              <a:rPr lang="en-US" sz="4400" i="1" dirty="0">
                <a:solidFill>
                  <a:schemeClr val="bg1"/>
                </a:solidFill>
              </a:rPr>
              <a:t>  </a:t>
            </a:r>
            <a:r>
              <a:rPr lang="en-US" sz="4400" i="1" dirty="0" err="1">
                <a:solidFill>
                  <a:schemeClr val="bg1"/>
                </a:solidFill>
              </a:rPr>
              <a:t>গতির</a:t>
            </a:r>
            <a:r>
              <a:rPr lang="en-US" sz="4400" i="1" dirty="0">
                <a:solidFill>
                  <a:schemeClr val="bg1"/>
                </a:solidFill>
              </a:rPr>
              <a:t>  </a:t>
            </a:r>
            <a:r>
              <a:rPr lang="en-US" sz="4400" i="1" dirty="0" err="1">
                <a:solidFill>
                  <a:schemeClr val="bg1"/>
                </a:solidFill>
              </a:rPr>
              <a:t>দ্বিতীয়</a:t>
            </a:r>
            <a:r>
              <a:rPr lang="en-US" sz="4400" i="1" dirty="0">
                <a:solidFill>
                  <a:schemeClr val="bg1"/>
                </a:solidFill>
              </a:rPr>
              <a:t>  </a:t>
            </a:r>
            <a:r>
              <a:rPr lang="en-US" sz="4400" i="1" dirty="0" err="1">
                <a:solidFill>
                  <a:schemeClr val="bg1"/>
                </a:solidFill>
              </a:rPr>
              <a:t>সূএ</a:t>
            </a:r>
            <a:r>
              <a:rPr lang="en-US" sz="4400" i="1" dirty="0">
                <a:solidFill>
                  <a:schemeClr val="bg1"/>
                </a:solidFill>
              </a:rPr>
              <a:t>  </a:t>
            </a:r>
            <a:r>
              <a:rPr lang="en-US" sz="4400" i="1" dirty="0" err="1">
                <a:solidFill>
                  <a:schemeClr val="bg1"/>
                </a:solidFill>
              </a:rPr>
              <a:t>এবং</a:t>
            </a:r>
            <a:r>
              <a:rPr lang="en-US" sz="4400" i="1" dirty="0">
                <a:solidFill>
                  <a:schemeClr val="bg1"/>
                </a:solidFill>
              </a:rPr>
              <a:t>  F=ma  </a:t>
            </a:r>
            <a:r>
              <a:rPr lang="en-US" sz="4400" i="1" dirty="0" err="1">
                <a:solidFill>
                  <a:schemeClr val="bg1"/>
                </a:solidFill>
              </a:rPr>
              <a:t>সমীকরণের</a:t>
            </a:r>
            <a:r>
              <a:rPr lang="en-US" sz="4400" i="1" dirty="0">
                <a:solidFill>
                  <a:schemeClr val="bg1"/>
                </a:solidFill>
              </a:rPr>
              <a:t>  </a:t>
            </a:r>
            <a:r>
              <a:rPr lang="en-US" sz="4400" i="1" dirty="0" err="1">
                <a:solidFill>
                  <a:schemeClr val="bg1"/>
                </a:solidFill>
              </a:rPr>
              <a:t>প্রতিপাদন</a:t>
            </a:r>
            <a:r>
              <a:rPr lang="en-US" sz="4400" i="1" dirty="0">
                <a:solidFill>
                  <a:schemeClr val="bg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440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iped Right Arrow 3"/>
          <p:cNvSpPr/>
          <p:nvPr/>
        </p:nvSpPr>
        <p:spPr>
          <a:xfrm>
            <a:off x="365757" y="393894"/>
            <a:ext cx="8862650" cy="2377441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3216" y="2874907"/>
            <a:ext cx="115495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206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ভর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বেগ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পরির্বতনের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হার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বস্তুর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উপর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প্রযুক্ত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বলের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সমানুপাতিক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এবং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বল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যে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দিকে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ক্রিয়া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করে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বস্তুর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ভরবেগের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পরির্বতনও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সেই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দিকে</a:t>
            </a:r>
            <a:r>
              <a:rPr lang="en-US" sz="3600" b="1" i="1" dirty="0">
                <a:solidFill>
                  <a:srgbClr val="FFFF00"/>
                </a:solidFill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</a:rPr>
              <a:t>ঘটে</a:t>
            </a:r>
            <a:r>
              <a:rPr lang="en-US" sz="3600" b="1" i="1" dirty="0">
                <a:solidFill>
                  <a:srgbClr val="FFFF00"/>
                </a:solidFill>
              </a:rPr>
              <a:t> ।</a:t>
            </a:r>
            <a:endParaRPr lang="en-US" sz="3600" b="1" i="1" baseline="30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060" y="1249680"/>
            <a:ext cx="886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C000"/>
                </a:solidFill>
              </a:rPr>
              <a:t>নিউটনের</a:t>
            </a:r>
            <a:r>
              <a:rPr lang="en-US" sz="4400" b="1" i="1" dirty="0">
                <a:solidFill>
                  <a:srgbClr val="FFC000"/>
                </a:solidFill>
              </a:rPr>
              <a:t> </a:t>
            </a:r>
            <a:r>
              <a:rPr lang="en-US" sz="4400" b="1" i="1" dirty="0" err="1">
                <a:solidFill>
                  <a:srgbClr val="FFC000"/>
                </a:solidFill>
              </a:rPr>
              <a:t>গতির</a:t>
            </a:r>
            <a:r>
              <a:rPr lang="en-US" sz="4400" b="1" i="1" dirty="0">
                <a:solidFill>
                  <a:srgbClr val="FFC000"/>
                </a:solidFill>
              </a:rPr>
              <a:t>  </a:t>
            </a:r>
            <a:r>
              <a:rPr lang="en-US" sz="4400" b="1" i="1" dirty="0" err="1">
                <a:solidFill>
                  <a:srgbClr val="FFC000"/>
                </a:solidFill>
              </a:rPr>
              <a:t>দ্বিতীয়</a:t>
            </a:r>
            <a:r>
              <a:rPr lang="en-US" sz="4400" b="1" i="1" dirty="0">
                <a:solidFill>
                  <a:srgbClr val="FFC000"/>
                </a:solidFill>
              </a:rPr>
              <a:t>  </a:t>
            </a:r>
            <a:r>
              <a:rPr lang="en-US" sz="4400" b="1" i="1" dirty="0" err="1">
                <a:solidFill>
                  <a:srgbClr val="FFC000"/>
                </a:solidFill>
              </a:rPr>
              <a:t>সূএঃ</a:t>
            </a:r>
            <a:r>
              <a:rPr lang="en-US" sz="4400" b="1" i="1" dirty="0">
                <a:solidFill>
                  <a:srgbClr val="FFC000"/>
                </a:solidFill>
              </a:rPr>
              <a:t>  </a:t>
            </a:r>
            <a:endParaRPr lang="en-US" sz="3600" b="1" i="1" baseline="3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843" y="422031"/>
            <a:ext cx="10916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chemeClr val="bg1"/>
                </a:solidFill>
              </a:rPr>
              <a:t>একক</a:t>
            </a:r>
            <a:r>
              <a:rPr lang="en-US" sz="4400" i="1" dirty="0">
                <a:solidFill>
                  <a:schemeClr val="bg1"/>
                </a:solidFill>
              </a:rPr>
              <a:t> </a:t>
            </a:r>
            <a:r>
              <a:rPr lang="en-US" sz="4400" i="1" dirty="0" err="1">
                <a:solidFill>
                  <a:schemeClr val="bg1"/>
                </a:solidFill>
              </a:rPr>
              <a:t>কাজঃ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165" y="1975356"/>
            <a:ext cx="10102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FF00"/>
                </a:solidFill>
              </a:rPr>
              <a:t>০১।  </a:t>
            </a:r>
            <a:r>
              <a:rPr lang="en-US" sz="3600" i="1" dirty="0" err="1">
                <a:solidFill>
                  <a:srgbClr val="FFFF00"/>
                </a:solidFill>
              </a:rPr>
              <a:t>নিউটনের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গতির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দ্বিতীয়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সূএটি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লিখ</a:t>
            </a:r>
            <a:r>
              <a:rPr lang="en-US" sz="3600" i="1" dirty="0">
                <a:solidFill>
                  <a:srgbClr val="FFFF00"/>
                </a:solidFill>
              </a:rPr>
              <a:t> ।</a:t>
            </a:r>
          </a:p>
          <a:p>
            <a:r>
              <a:rPr lang="en-US" sz="3600" i="1" dirty="0">
                <a:solidFill>
                  <a:srgbClr val="FFFF00"/>
                </a:solidFill>
              </a:rPr>
              <a:t>০২।গতির  </a:t>
            </a:r>
            <a:r>
              <a:rPr lang="en-US" sz="3600" i="1" dirty="0" err="1">
                <a:solidFill>
                  <a:srgbClr val="FFFF00"/>
                </a:solidFill>
              </a:rPr>
              <a:t>দ্বিতীয়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সূএ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হতে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কিসের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ধারণা</a:t>
            </a:r>
            <a:r>
              <a:rPr lang="en-US" sz="3600" i="1" dirty="0">
                <a:solidFill>
                  <a:srgbClr val="FFFF00"/>
                </a:solidFill>
              </a:rPr>
              <a:t> </a:t>
            </a:r>
            <a:r>
              <a:rPr lang="en-US" sz="3600" i="1" dirty="0" err="1">
                <a:solidFill>
                  <a:srgbClr val="FFFF00"/>
                </a:solidFill>
              </a:rPr>
              <a:t>পাওয়া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en-US" sz="3600" i="1" dirty="0" err="1">
                <a:solidFill>
                  <a:srgbClr val="FFFF00"/>
                </a:solidFill>
              </a:rPr>
              <a:t>যায়</a:t>
            </a:r>
            <a:r>
              <a:rPr lang="en-US" sz="3600" i="1" dirty="0">
                <a:solidFill>
                  <a:srgbClr val="FFFF0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0938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503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Ershad</cp:lastModifiedBy>
  <cp:revision>70</cp:revision>
  <dcterms:created xsi:type="dcterms:W3CDTF">2019-03-31T04:21:44Z</dcterms:created>
  <dcterms:modified xsi:type="dcterms:W3CDTF">2021-01-25T13:17:23Z</dcterms:modified>
</cp:coreProperties>
</file>