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84" r:id="rId3"/>
    <p:sldId id="257" r:id="rId4"/>
    <p:sldId id="258" r:id="rId5"/>
    <p:sldId id="259" r:id="rId6"/>
    <p:sldId id="261" r:id="rId7"/>
    <p:sldId id="279" r:id="rId8"/>
    <p:sldId id="262" r:id="rId9"/>
    <p:sldId id="286" r:id="rId10"/>
    <p:sldId id="281" r:id="rId11"/>
    <p:sldId id="285" r:id="rId12"/>
    <p:sldId id="287" r:id="rId13"/>
    <p:sldId id="292" r:id="rId14"/>
    <p:sldId id="263" r:id="rId15"/>
    <p:sldId id="264" r:id="rId16"/>
    <p:sldId id="265" r:id="rId17"/>
    <p:sldId id="267" r:id="rId18"/>
    <p:sldId id="269" r:id="rId19"/>
    <p:sldId id="270" r:id="rId20"/>
    <p:sldId id="271" r:id="rId21"/>
    <p:sldId id="268" r:id="rId22"/>
    <p:sldId id="272" r:id="rId23"/>
    <p:sldId id="273" r:id="rId24"/>
    <p:sldId id="274" r:id="rId25"/>
    <p:sldId id="275" r:id="rId26"/>
    <p:sldId id="276" r:id="rId27"/>
    <p:sldId id="277" r:id="rId28"/>
    <p:sldId id="278" r:id="rId29"/>
    <p:sldId id="288" r:id="rId30"/>
    <p:sldId id="289" r:id="rId31"/>
    <p:sldId id="290" r:id="rId32"/>
    <p:sldId id="291"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14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001FFC-3D30-4D90-9F75-03E58EF1D03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64768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01FFC-3D30-4D90-9F75-03E58EF1D03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112642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01FFC-3D30-4D90-9F75-03E58EF1D03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80095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01FFC-3D30-4D90-9F75-03E58EF1D03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109330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01FFC-3D30-4D90-9F75-03E58EF1D03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361957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001FFC-3D30-4D90-9F75-03E58EF1D038}"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292272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001FFC-3D30-4D90-9F75-03E58EF1D038}"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299007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001FFC-3D30-4D90-9F75-03E58EF1D038}"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169849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01FFC-3D30-4D90-9F75-03E58EF1D038}"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425437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01FFC-3D30-4D90-9F75-03E58EF1D038}"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176670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01FFC-3D30-4D90-9F75-03E58EF1D038}"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05E99-342E-4934-8DDD-89201ACDB9D2}" type="slidenum">
              <a:rPr lang="en-US" smtClean="0"/>
              <a:t>‹#›</a:t>
            </a:fld>
            <a:endParaRPr lang="en-US"/>
          </a:p>
        </p:txBody>
      </p:sp>
    </p:spTree>
    <p:extLst>
      <p:ext uri="{BB962C8B-B14F-4D97-AF65-F5344CB8AC3E}">
        <p14:creationId xmlns:p14="http://schemas.microsoft.com/office/powerpoint/2010/main" val="361325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01FFC-3D30-4D90-9F75-03E58EF1D038}" type="datetimeFigureOut">
              <a:rPr lang="en-US" smtClean="0"/>
              <a:t>1/26/2021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05E99-342E-4934-8DDD-89201ACDB9D2}" type="slidenum">
              <a:rPr lang="en-US" smtClean="0"/>
              <a:t>‹#›</a:t>
            </a:fld>
            <a:endParaRPr lang="en-US"/>
          </a:p>
        </p:txBody>
      </p:sp>
    </p:spTree>
    <p:extLst>
      <p:ext uri="{BB962C8B-B14F-4D97-AF65-F5344CB8AC3E}">
        <p14:creationId xmlns:p14="http://schemas.microsoft.com/office/powerpoint/2010/main" val="36770877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n.wikipedia.org/wiki/%E0%A6%A8%E0%A6%BE%E0%A6%87%E0%A6%9F%E0%A7%8D%E0%A6%B0%E0%A7%8B%E0%A6%9C%E0%A7%87%E0%A6%A8_%E0%A6%B8%E0%A6%82%E0%A6%AC%E0%A6%A6%E0%A7%8D%E0%A6%A7%E0%A6%95%E0%A6%B0%E0%A6%A3" TargetMode="External"/><Relationship Id="rId2" Type="http://schemas.openxmlformats.org/officeDocument/2006/relationships/hyperlink" Target="https://bn.wikipedia.org/w/index.php?title=%E0%A6%85%E0%A7%8D%E0%A6%AF%E0%A6%BE%E0%A6%A8%E0%A6%BE%E0%A6%AC%E0%A6%BF%E0%A6%A8%E0%A6%BE&amp;action=edit&amp;redlink=1" TargetMode="External"/><Relationship Id="rId1" Type="http://schemas.openxmlformats.org/officeDocument/2006/relationships/slideLayout" Target="../slideLayouts/slideLayout7.xml"/><Relationship Id="rId4" Type="http://schemas.openxmlformats.org/officeDocument/2006/relationships/hyperlink" Target="https://bn.wikipedia.org/w/index.php?title=%E0%A6%AE%E0%A6%BF%E0%A6%A5%E0%A7%8B%E0%A6%9C%E0%A7%80%E0%A6%AC%E0%A6%BF%E0%A6%A4%E0%A6%BE&amp;action=edit&amp;redlink=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ctrTitle"/>
          </p:nvPr>
        </p:nvSpPr>
        <p:spPr>
          <a:xfrm>
            <a:off x="-13648" y="1596574"/>
            <a:ext cx="9144000" cy="2387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err="1">
                <a:solidFill>
                  <a:srgbClr val="FF0000"/>
                </a:solidFill>
                <a:latin typeface="NikoshBAN" panose="02000000000000000000" pitchFamily="2" charset="0"/>
                <a:cs typeface="NikoshBAN" panose="02000000000000000000" pitchFamily="2" charset="0"/>
              </a:rPr>
              <a:t>আব্দুর</a:t>
            </a:r>
            <a:r>
              <a:rPr lang="en-US" sz="8000" b="1" dirty="0">
                <a:solidFill>
                  <a:srgbClr val="FF0000"/>
                </a:solidFill>
                <a:latin typeface="NikoshBAN" panose="02000000000000000000" pitchFamily="2" charset="0"/>
                <a:cs typeface="NikoshBAN" panose="02000000000000000000" pitchFamily="2" charset="0"/>
              </a:rPr>
              <a:t> </a:t>
            </a:r>
            <a:r>
              <a:rPr lang="en-US" sz="8000" b="1" dirty="0" err="1">
                <a:solidFill>
                  <a:srgbClr val="FF0000"/>
                </a:solidFill>
                <a:latin typeface="NikoshBAN" panose="02000000000000000000" pitchFamily="2" charset="0"/>
                <a:cs typeface="NikoshBAN" panose="02000000000000000000" pitchFamily="2" charset="0"/>
              </a:rPr>
              <a:t>রাফেত</a:t>
            </a:r>
            <a:r>
              <a:rPr lang="en-US" sz="8000" b="1" dirty="0">
                <a:solidFill>
                  <a:srgbClr val="FF0000"/>
                </a:solidFill>
                <a:latin typeface="NikoshBAN" panose="02000000000000000000" pitchFamily="2" charset="0"/>
                <a:cs typeface="NikoshBAN" panose="02000000000000000000" pitchFamily="2" charset="0"/>
              </a:rPr>
              <a:t> </a:t>
            </a:r>
            <a:r>
              <a:rPr lang="en-US" sz="8000" b="1" dirty="0" err="1">
                <a:solidFill>
                  <a:srgbClr val="FF0000"/>
                </a:solidFill>
                <a:latin typeface="NikoshBAN" panose="02000000000000000000" pitchFamily="2" charset="0"/>
                <a:cs typeface="NikoshBAN" panose="02000000000000000000" pitchFamily="2" charset="0"/>
              </a:rPr>
              <a:t>বিশ্বাস</a:t>
            </a:r>
            <a:r>
              <a:rPr lang="en-US" sz="8000" b="1" dirty="0">
                <a:solidFill>
                  <a:srgbClr val="FF0000"/>
                </a:solidFill>
                <a:latin typeface="NikoshBAN" panose="02000000000000000000" pitchFamily="2" charset="0"/>
                <a:cs typeface="NikoshBAN" panose="02000000000000000000" pitchFamily="2" charset="0"/>
              </a:rPr>
              <a:t> </a:t>
            </a:r>
            <a:r>
              <a:rPr lang="en-US" sz="8000" b="1" dirty="0" err="1">
                <a:solidFill>
                  <a:srgbClr val="FF0000"/>
                </a:solidFill>
                <a:latin typeface="NikoshBAN" panose="02000000000000000000" pitchFamily="2" charset="0"/>
                <a:cs typeface="NikoshBAN" panose="02000000000000000000" pitchFamily="2" charset="0"/>
              </a:rPr>
              <a:t>কলেজ</a:t>
            </a:r>
            <a:r>
              <a:rPr lang="en-US" sz="8000" b="1" dirty="0">
                <a:solidFill>
                  <a:srgbClr val="FF0000"/>
                </a:solidFill>
                <a:latin typeface="NikoshBAN" panose="02000000000000000000" pitchFamily="2" charset="0"/>
                <a:cs typeface="NikoshBAN" panose="02000000000000000000" pitchFamily="2" charset="0"/>
              </a:rPr>
              <a:t/>
            </a:r>
            <a:br>
              <a:rPr lang="en-US" sz="8000" b="1" dirty="0">
                <a:solidFill>
                  <a:srgbClr val="FF0000"/>
                </a:solidFill>
                <a:latin typeface="NikoshBAN" panose="02000000000000000000" pitchFamily="2" charset="0"/>
                <a:cs typeface="NikoshBAN" panose="02000000000000000000" pitchFamily="2" charset="0"/>
              </a:rPr>
            </a:br>
            <a:r>
              <a:rPr lang="en-US" sz="8000" b="1" dirty="0" err="1">
                <a:solidFill>
                  <a:srgbClr val="FF0000"/>
                </a:solidFill>
                <a:latin typeface="NikoshBAN" panose="02000000000000000000" pitchFamily="2" charset="0"/>
                <a:cs typeface="NikoshBAN" panose="02000000000000000000" pitchFamily="2" charset="0"/>
              </a:rPr>
              <a:t>ছাতিয়ান,মিরপুর,কুষ্টিয়া</a:t>
            </a:r>
            <a:r>
              <a:rPr lang="en-US" sz="8000" b="1" dirty="0">
                <a:solidFill>
                  <a:srgbClr val="FF0000"/>
                </a:solidFill>
                <a:latin typeface="NikoshBAN" panose="02000000000000000000" pitchFamily="2" charset="0"/>
                <a:cs typeface="NikoshBAN" panose="02000000000000000000" pitchFamily="2" charset="0"/>
              </a:rPr>
              <a:t>।</a:t>
            </a:r>
            <a:r>
              <a:rPr lang="en-US" sz="8000" dirty="0">
                <a:solidFill>
                  <a:srgbClr val="FF0000"/>
                </a:solidFill>
                <a:latin typeface="NikoshBAN" panose="02000000000000000000" pitchFamily="2" charset="0"/>
                <a:cs typeface="NikoshBAN" panose="02000000000000000000" pitchFamily="2" charset="0"/>
              </a:rPr>
              <a:t/>
            </a:r>
            <a:br>
              <a:rPr lang="en-US" sz="8000" dirty="0">
                <a:solidFill>
                  <a:srgbClr val="FF0000"/>
                </a:solidFill>
                <a:latin typeface="NikoshBAN" panose="02000000000000000000" pitchFamily="2" charset="0"/>
                <a:cs typeface="NikoshBAN" panose="02000000000000000000" pitchFamily="2" charset="0"/>
              </a:rPr>
            </a:br>
            <a:endParaRPr lang="en-US" sz="8000" dirty="0">
              <a:solidFill>
                <a:srgbClr val="FF0000"/>
              </a:solidFill>
              <a:latin typeface="NikoshBAN" panose="02000000000000000000" pitchFamily="2" charset="0"/>
              <a:cs typeface="NikoshBAN" panose="02000000000000000000" pitchFamily="2" charset="0"/>
            </a:endParaRPr>
          </a:p>
        </p:txBody>
      </p:sp>
      <p:sp>
        <p:nvSpPr>
          <p:cNvPr id="7" name="Subtitle 2"/>
          <p:cNvSpPr txBox="1">
            <a:spLocks/>
          </p:cNvSpPr>
          <p:nvPr/>
        </p:nvSpPr>
        <p:spPr>
          <a:xfrm>
            <a:off x="914417" y="3380101"/>
            <a:ext cx="91440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600" b="1" dirty="0">
                <a:solidFill>
                  <a:srgbClr val="0070C0"/>
                </a:solidFill>
                <a:latin typeface="NikoshBAN" panose="02000000000000000000" pitchFamily="2" charset="0"/>
                <a:cs typeface="NikoshBAN" panose="02000000000000000000" pitchFamily="2" charset="0"/>
              </a:rPr>
              <a:t> </a:t>
            </a:r>
            <a:r>
              <a:rPr lang="en-US" sz="9600" b="1" dirty="0" err="1">
                <a:solidFill>
                  <a:srgbClr val="FF0000"/>
                </a:solidFill>
                <a:latin typeface="NikoshBAN" panose="02000000000000000000" pitchFamily="2" charset="0"/>
                <a:cs typeface="NikoshBAN" panose="02000000000000000000" pitchFamily="2" charset="0"/>
              </a:rPr>
              <a:t>অনলাইন</a:t>
            </a:r>
            <a:r>
              <a:rPr lang="en-US" sz="9600" b="1" dirty="0">
                <a:solidFill>
                  <a:srgbClr val="FF0000"/>
                </a:solidFill>
                <a:latin typeface="NikoshBAN" panose="02000000000000000000" pitchFamily="2" charset="0"/>
                <a:cs typeface="NikoshBAN" panose="02000000000000000000" pitchFamily="2" charset="0"/>
              </a:rPr>
              <a:t> </a:t>
            </a:r>
            <a:r>
              <a:rPr lang="en-US" sz="9600" b="1" dirty="0" err="1">
                <a:solidFill>
                  <a:srgbClr val="FF0000"/>
                </a:solidFill>
                <a:latin typeface="NikoshBAN" panose="02000000000000000000" pitchFamily="2" charset="0"/>
                <a:cs typeface="NikoshBAN" panose="02000000000000000000" pitchFamily="2" charset="0"/>
              </a:rPr>
              <a:t>ক্লাসরুম</a:t>
            </a:r>
            <a:endParaRPr lang="en-US" sz="9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989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686" y="1681921"/>
            <a:ext cx="7772400" cy="2387600"/>
          </a:xfrm>
        </p:spPr>
        <p:txBody>
          <a:bodyPr>
            <a:noAutofit/>
          </a:bodyPr>
          <a:lstStyle/>
          <a:p>
            <a:r>
              <a:rPr lang="en-US" b="1" dirty="0" err="1" smtClean="0">
                <a:solidFill>
                  <a:srgbClr val="FF0000"/>
                </a:solidFill>
                <a:latin typeface="NikoshBAN" panose="02000000000000000000" pitchFamily="2" charset="0"/>
                <a:cs typeface="NikoshBAN" panose="02000000000000000000" pitchFamily="2" charset="0"/>
              </a:rPr>
              <a:t>ছবিগুলো</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সংগ্রহ</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করা</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হয়েছে</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আমার</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বাড়ির</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ফুল</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বাগানে</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লাগানো</a:t>
            </a:r>
            <a:r>
              <a:rPr lang="en-US" b="1" dirty="0" smtClean="0">
                <a:solidFill>
                  <a:srgbClr val="FF0000"/>
                </a:solidFill>
                <a:latin typeface="NikoshBAN" panose="02000000000000000000" pitchFamily="2" charset="0"/>
                <a:cs typeface="NikoshBAN" panose="02000000000000000000" pitchFamily="2" charset="0"/>
              </a:rPr>
              <a:t> </a:t>
            </a:r>
            <a:r>
              <a:rPr lang="en-US" b="1" i="1" dirty="0" err="1" smtClean="0">
                <a:solidFill>
                  <a:srgbClr val="FF0000"/>
                </a:solidFill>
                <a:latin typeface="NikoshBAN" panose="02000000000000000000" pitchFamily="2" charset="0"/>
                <a:cs typeface="NikoshBAN" panose="02000000000000000000" pitchFamily="2" charset="0"/>
              </a:rPr>
              <a:t>Cycas</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উদ্ভিদ</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থেকে</a:t>
            </a:r>
            <a:r>
              <a:rPr lang="en-US" b="1" dirty="0" smtClean="0">
                <a:solidFill>
                  <a:srgbClr val="FF0000"/>
                </a:solidFill>
                <a:latin typeface="NikoshBAN" panose="02000000000000000000" pitchFamily="2" charset="0"/>
                <a:cs typeface="NikoshBAN" panose="02000000000000000000" pitchFamily="2" charset="0"/>
              </a:rPr>
              <a:t>।</a:t>
            </a:r>
            <a:endParaRPr lang="en-US" b="1" i="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70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648" y="899615"/>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err="1" smtClean="0">
                <a:solidFill>
                  <a:srgbClr val="FF0000"/>
                </a:solidFill>
                <a:latin typeface="NikoshBAN" panose="02000000000000000000" pitchFamily="2" charset="0"/>
                <a:cs typeface="NikoshBAN" panose="02000000000000000000" pitchFamily="2" charset="0"/>
              </a:rPr>
              <a:t>পাঠ</a:t>
            </a:r>
            <a:r>
              <a:rPr lang="en-US" sz="8800" b="1" dirty="0" smtClean="0">
                <a:solidFill>
                  <a:srgbClr val="FF0000"/>
                </a:solidFill>
                <a:latin typeface="NikoshBAN" panose="02000000000000000000" pitchFamily="2" charset="0"/>
                <a:cs typeface="NikoshBAN" panose="02000000000000000000" pitchFamily="2" charset="0"/>
              </a:rPr>
              <a:t> </a:t>
            </a:r>
            <a:r>
              <a:rPr lang="en-US" sz="8800" b="1" dirty="0" err="1" smtClean="0">
                <a:solidFill>
                  <a:srgbClr val="FF0000"/>
                </a:solidFill>
                <a:latin typeface="NikoshBAN" panose="02000000000000000000" pitchFamily="2" charset="0"/>
                <a:cs typeface="NikoshBAN" panose="02000000000000000000" pitchFamily="2" charset="0"/>
              </a:rPr>
              <a:t>শিরোনাম</a:t>
            </a:r>
            <a:endParaRPr lang="en-US" sz="8800" b="1" dirty="0">
              <a:solidFill>
                <a:srgbClr val="FF0000"/>
              </a:solidFill>
              <a:latin typeface="NikoshBAN" panose="02000000000000000000" pitchFamily="2" charset="0"/>
              <a:cs typeface="NikoshBAN" panose="02000000000000000000" pitchFamily="2" charset="0"/>
            </a:endParaRPr>
          </a:p>
        </p:txBody>
      </p:sp>
      <p:sp>
        <p:nvSpPr>
          <p:cNvPr id="3" name="Rectangle 2"/>
          <p:cNvSpPr/>
          <p:nvPr/>
        </p:nvSpPr>
        <p:spPr>
          <a:xfrm>
            <a:off x="931442" y="3271629"/>
            <a:ext cx="7308412" cy="1200329"/>
          </a:xfrm>
          <a:prstGeom prst="rect">
            <a:avLst/>
          </a:prstGeom>
        </p:spPr>
        <p:txBody>
          <a:bodyPr wrap="none">
            <a:spAutoFit/>
          </a:bodyPr>
          <a:lstStyle/>
          <a:p>
            <a:pPr algn="ctr"/>
            <a:r>
              <a:rPr lang="en-US" sz="7200" b="1" dirty="0" err="1" smtClean="0">
                <a:ln w="1905"/>
                <a:effectLst>
                  <a:innerShdw blurRad="69850" dist="43180" dir="5400000">
                    <a:srgbClr val="000000">
                      <a:alpha val="65000"/>
                    </a:srgbClr>
                  </a:innerShdw>
                </a:effectLst>
                <a:latin typeface="NikoshBAN" pitchFamily="2" charset="0"/>
                <a:cs typeface="NikoshBAN" pitchFamily="2" charset="0"/>
              </a:rPr>
              <a:t>নগ্নবীজী</a:t>
            </a:r>
            <a:r>
              <a:rPr lang="en-US" sz="7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7200" b="1" dirty="0" err="1" smtClean="0">
                <a:ln w="1905"/>
                <a:effectLst>
                  <a:innerShdw blurRad="69850" dist="43180" dir="5400000">
                    <a:srgbClr val="000000">
                      <a:alpha val="65000"/>
                    </a:srgbClr>
                  </a:innerShdw>
                </a:effectLst>
                <a:latin typeface="NikoshBAN" pitchFamily="2" charset="0"/>
                <a:cs typeface="NikoshBAN" pitchFamily="2" charset="0"/>
              </a:rPr>
              <a:t>উদ্ভিদ</a:t>
            </a:r>
            <a:r>
              <a:rPr lang="en-US" sz="7200" b="1" i="1" dirty="0" err="1" smtClean="0">
                <a:ln w="1905"/>
                <a:effectLst>
                  <a:innerShdw blurRad="69850" dist="43180" dir="5400000">
                    <a:srgbClr val="000000">
                      <a:alpha val="65000"/>
                    </a:srgbClr>
                  </a:innerShdw>
                </a:effectLst>
                <a:latin typeface="NikoshBAN" pitchFamily="2" charset="0"/>
                <a:cs typeface="NikoshBAN" pitchFamily="2" charset="0"/>
              </a:rPr>
              <a:t>Cycas</a:t>
            </a:r>
            <a:r>
              <a:rPr lang="en-US" sz="7200" b="1" dirty="0" smtClean="0">
                <a:ln w="1905"/>
                <a:effectLst>
                  <a:innerShdw blurRad="69850" dist="43180" dir="5400000">
                    <a:srgbClr val="000000">
                      <a:alpha val="65000"/>
                    </a:srgbClr>
                  </a:innerShdw>
                </a:effectLst>
                <a:latin typeface="NikoshBAN" pitchFamily="2" charset="0"/>
                <a:cs typeface="NikoshBAN" pitchFamily="2" charset="0"/>
              </a:rPr>
              <a:t> </a:t>
            </a:r>
            <a:endParaRPr lang="bn-IN" sz="7200" b="1" dirty="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7143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38302"/>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err="1" smtClean="0">
                <a:solidFill>
                  <a:srgbClr val="FF0000"/>
                </a:solidFill>
                <a:latin typeface="NikoshBAN" panose="02000000000000000000" pitchFamily="2" charset="0"/>
                <a:cs typeface="NikoshBAN" panose="02000000000000000000" pitchFamily="2" charset="0"/>
              </a:rPr>
              <a:t>শিখনফল</a:t>
            </a:r>
            <a:endParaRPr lang="en-US" sz="8000" b="1"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457200" y="2276901"/>
            <a:ext cx="8001000" cy="3046988"/>
          </a:xfrm>
          <a:prstGeom prst="rect">
            <a:avLst/>
          </a:prstGeom>
          <a:noFill/>
        </p:spPr>
        <p:txBody>
          <a:bodyPr wrap="square" rtlCol="0">
            <a:spAutoFit/>
          </a:bodyPr>
          <a:lstStyle/>
          <a:p>
            <a:endParaRPr lang="bn-BD" sz="3200" dirty="0" smtClean="0">
              <a:latin typeface="NikoshBAN" pitchFamily="2" charset="0"/>
              <a:cs typeface="NikoshBAN" pitchFamily="2" charset="0"/>
            </a:endParaRPr>
          </a:p>
          <a:p>
            <a:r>
              <a:rPr lang="bn-BD" sz="3200" dirty="0">
                <a:latin typeface="NikoshBAN" pitchFamily="2" charset="0"/>
                <a:cs typeface="NikoshBAN" pitchFamily="2" charset="0"/>
              </a:rPr>
              <a:t> </a:t>
            </a:r>
            <a:r>
              <a:rPr lang="bn-BD" sz="3200" dirty="0" smtClean="0">
                <a:latin typeface="NikoshBAN" pitchFamily="2" charset="0"/>
                <a:cs typeface="NikoshBAN" pitchFamily="2" charset="0"/>
              </a:rPr>
              <a:t>    </a:t>
            </a:r>
            <a:r>
              <a:rPr lang="bn-BD" sz="3200" b="1" dirty="0" smtClean="0">
                <a:solidFill>
                  <a:srgbClr val="0066FF"/>
                </a:solidFill>
                <a:latin typeface="NikoshBAN" pitchFamily="2" charset="0"/>
                <a:cs typeface="NikoshBAN" pitchFamily="2" charset="0"/>
              </a:rPr>
              <a:t>এই পাঠ শেষে শিক্ষার্থীরা</a:t>
            </a:r>
            <a:r>
              <a:rPr lang="en-US" sz="3200" b="1" dirty="0" smtClean="0">
                <a:solidFill>
                  <a:srgbClr val="0066FF"/>
                </a:solidFill>
                <a:latin typeface="NikoshBAN" pitchFamily="2" charset="0"/>
                <a:cs typeface="NikoshBAN" pitchFamily="2" charset="0"/>
              </a:rPr>
              <a:t>……</a:t>
            </a:r>
          </a:p>
          <a:p>
            <a:endParaRPr lang="bn-BD" sz="3200" b="1" dirty="0" smtClean="0">
              <a:solidFill>
                <a:srgbClr val="0066FF"/>
              </a:solidFill>
              <a:latin typeface="NikoshBAN" pitchFamily="2" charset="0"/>
              <a:cs typeface="NikoshBAN" pitchFamily="2" charset="0"/>
            </a:endParaRPr>
          </a:p>
          <a:p>
            <a:r>
              <a:rPr lang="en-US" sz="3200" dirty="0" smtClean="0">
                <a:latin typeface="NikoshBAN" pitchFamily="2" charset="0"/>
                <a:cs typeface="NikoshBAN" pitchFamily="2" charset="0"/>
              </a:rPr>
              <a:t>      </a:t>
            </a:r>
            <a:r>
              <a:rPr lang="en-US" sz="3200" b="1" dirty="0" smtClean="0">
                <a:latin typeface="NikoshBAN" pitchFamily="2" charset="0"/>
                <a:cs typeface="NikoshBAN" pitchFamily="2" charset="0"/>
              </a:rPr>
              <a:t>1।</a:t>
            </a:r>
            <a:r>
              <a:rPr lang="en-US" sz="3200" b="1" i="1" dirty="0" smtClean="0">
                <a:latin typeface="NikoshBAN" pitchFamily="2" charset="0"/>
                <a:cs typeface="NikoshBAN" pitchFamily="2" charset="0"/>
              </a:rPr>
              <a:t>Cycas</a:t>
            </a:r>
            <a:r>
              <a:rPr lang="bn-BD" sz="3200" b="1" i="1" dirty="0" smtClean="0">
                <a:latin typeface="NikoshBAN" pitchFamily="2" charset="0"/>
                <a:cs typeface="NikoshBAN" pitchFamily="2" charset="0"/>
              </a:rPr>
              <a:t> </a:t>
            </a:r>
            <a:r>
              <a:rPr lang="bn-BD" sz="3200" b="1" dirty="0" smtClean="0">
                <a:latin typeface="NikoshBAN" pitchFamily="2" charset="0"/>
                <a:cs typeface="NikoshBAN" pitchFamily="2" charset="0"/>
              </a:rPr>
              <a:t>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a:t>
            </a:r>
            <a:r>
              <a:rPr lang="bn-BD" sz="3200" b="1" dirty="0" smtClean="0">
                <a:latin typeface="NikoshBAN" pitchFamily="2" charset="0"/>
                <a:cs typeface="NikoshBAN" pitchFamily="2" charset="0"/>
              </a:rPr>
              <a:t> বলতে পারবে।</a:t>
            </a:r>
          </a:p>
          <a:p>
            <a:r>
              <a:rPr lang="en-US" sz="3200" b="1" dirty="0" smtClean="0">
                <a:latin typeface="NikoshBAN" pitchFamily="2" charset="0"/>
                <a:cs typeface="NikoshBAN" pitchFamily="2" charset="0"/>
              </a:rPr>
              <a:t>      2।</a:t>
            </a:r>
            <a:r>
              <a:rPr lang="en-US" sz="3200" b="1" i="1" dirty="0" smtClean="0">
                <a:latin typeface="NikoshBAN" pitchFamily="2" charset="0"/>
                <a:cs typeface="NikoshBAN" pitchFamily="2" charset="0"/>
              </a:rPr>
              <a:t>Cycas-</a:t>
            </a:r>
            <a:r>
              <a:rPr lang="en-US" sz="3200" b="1" dirty="0" smtClean="0">
                <a:latin typeface="NikoshBAN" pitchFamily="2" charset="0"/>
                <a:cs typeface="NikoshBAN" pitchFamily="2" charset="0"/>
              </a:rPr>
              <a:t>এর</a:t>
            </a:r>
            <a:r>
              <a:rPr lang="bn-BD" sz="3200" b="1" dirty="0" smtClean="0">
                <a:latin typeface="NikoshBAN" pitchFamily="2" charset="0"/>
                <a:cs typeface="NikoshBAN" pitchFamily="2" charset="0"/>
              </a:rPr>
              <a:t> বিভিন্ন অংশ চিহ্নিত করতে পারবে।</a:t>
            </a:r>
          </a:p>
          <a:p>
            <a:r>
              <a:rPr lang="en-US" sz="3200" b="1" dirty="0" smtClean="0">
                <a:latin typeface="NikoshBAN" pitchFamily="2" charset="0"/>
                <a:cs typeface="NikoshBAN" pitchFamily="2" charset="0"/>
              </a:rPr>
              <a:t>      3।</a:t>
            </a:r>
            <a:r>
              <a:rPr lang="en-US" sz="3200" b="1" i="1" dirty="0" smtClean="0">
                <a:latin typeface="NikoshBAN" pitchFamily="2" charset="0"/>
                <a:cs typeface="NikoshBAN" pitchFamily="2" charset="0"/>
              </a:rPr>
              <a:t>Cycas-</a:t>
            </a:r>
            <a:r>
              <a:rPr lang="en-US" sz="3200" b="1" dirty="0" smtClean="0">
                <a:latin typeface="NikoshBAN" pitchFamily="2" charset="0"/>
                <a:cs typeface="NikoshBAN" pitchFamily="2" charset="0"/>
              </a:rPr>
              <a:t>এর </a:t>
            </a:r>
            <a:r>
              <a:rPr lang="en-US" sz="3200" b="1" dirty="0" err="1" smtClean="0">
                <a:latin typeface="NikoshBAN" pitchFamily="2" charset="0"/>
                <a:cs typeface="NikoshBAN" pitchFamily="2" charset="0"/>
              </a:rPr>
              <a:t>বৈশিষ্ট্য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সমূহ</a:t>
            </a:r>
            <a:r>
              <a:rPr lang="bn-BD" sz="3200" b="1" dirty="0" smtClean="0">
                <a:latin typeface="NikoshBAN" pitchFamily="2" charset="0"/>
                <a:cs typeface="NikoshBAN" pitchFamily="2" charset="0"/>
              </a:rPr>
              <a:t> বর্ণনা করতে পারবে।</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23805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08" y="1225689"/>
            <a:ext cx="8939282" cy="5632311"/>
          </a:xfrm>
          <a:prstGeom prst="rect">
            <a:avLst/>
          </a:prstGeom>
        </p:spPr>
        <p:txBody>
          <a:bodyPr wrap="square">
            <a:spAutoFit/>
          </a:bodyPr>
          <a:lstStyle/>
          <a:p>
            <a:r>
              <a:rPr lang="en-US" sz="2400" b="1" i="1" dirty="0" err="1" smtClean="0">
                <a:latin typeface="NikoshBAN" panose="02000000000000000000" pitchFamily="2" charset="0"/>
                <a:cs typeface="NikoshBAN" panose="02000000000000000000" pitchFamily="2" charset="0"/>
              </a:rPr>
              <a:t>Cycas</a:t>
            </a:r>
            <a:r>
              <a:rPr lang="as-IN" sz="2400" b="1" dirty="0" smtClean="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উদ্ভিদের </a:t>
            </a:r>
            <a:r>
              <a:rPr lang="as-IN" sz="2400" b="1" dirty="0" smtClean="0">
                <a:latin typeface="NikoshBAN" panose="02000000000000000000" pitchFamily="2" charset="0"/>
                <a:cs typeface="NikoshBAN" panose="02000000000000000000" pitchFamily="2" charset="0"/>
              </a:rPr>
              <a:t>৭.৯</a:t>
            </a:r>
            <a:r>
              <a:rPr lang="as-IN" sz="2400" b="1" dirty="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ইঞ্চি</a:t>
            </a:r>
            <a:r>
              <a:rPr lang="en-US" sz="2400" b="1" dirty="0" smtClean="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মতো </a:t>
            </a:r>
            <a:r>
              <a:rPr lang="as-IN" sz="2400" b="1" dirty="0">
                <a:latin typeface="NikoshBAN" panose="02000000000000000000" pitchFamily="2" charset="0"/>
                <a:cs typeface="NikoshBAN" panose="02000000000000000000" pitchFamily="2" charset="0"/>
              </a:rPr>
              <a:t>ব্যাসবিশিষ্ট অমসৃণ কাণ্ডের ওপর চকচকে, গাঢ় সবুজ রঙের পাতার মুকুট থাকে। প্রাথমিক অবস্থায় উদ্ভিদটির কাণ্ড মাটির নিচের দিকে খুব একটা বাড়ে না, কিন্তু সময়ের সাথে মাটির ওপরে বৃদ্ধিপ্রাপ্ত হয়। অত্যন্ত পরিণত অবস্থায় </a:t>
            </a:r>
            <a:r>
              <a:rPr lang="as-IN" sz="2400" b="1" dirty="0" smtClean="0">
                <a:latin typeface="NikoshBAN" panose="02000000000000000000" pitchFamily="2" charset="0"/>
                <a:cs typeface="NikoshBAN" panose="02000000000000000000" pitchFamily="2" charset="0"/>
              </a:rPr>
              <a:t>কাণ্ড</a:t>
            </a:r>
            <a:r>
              <a:rPr lang="en-US" sz="2400" b="1" dirty="0" smtClean="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২০ </a:t>
            </a:r>
            <a:r>
              <a:rPr lang="as-IN" sz="2400" b="1" dirty="0">
                <a:latin typeface="NikoshBAN" panose="02000000000000000000" pitchFamily="2" charset="0"/>
                <a:cs typeface="NikoshBAN" panose="02000000000000000000" pitchFamily="2" charset="0"/>
              </a:rPr>
              <a:t>ফুটের </a:t>
            </a:r>
            <a:r>
              <a:rPr lang="as-IN" sz="2400" b="1" dirty="0" smtClean="0">
                <a:latin typeface="NikoshBAN" panose="02000000000000000000" pitchFamily="2" charset="0"/>
                <a:cs typeface="NikoshBAN" panose="02000000000000000000" pitchFamily="2" charset="0"/>
              </a:rPr>
              <a:t>বেশি</a:t>
            </a:r>
            <a:r>
              <a:rPr lang="en-US" sz="2400" b="1" dirty="0" smtClean="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পর্যন্ত </a:t>
            </a:r>
            <a:r>
              <a:rPr lang="as-IN" sz="2400" b="1" dirty="0">
                <a:latin typeface="NikoshBAN" panose="02000000000000000000" pitchFamily="2" charset="0"/>
                <a:cs typeface="NikoshBAN" panose="02000000000000000000" pitchFamily="2" charset="0"/>
              </a:rPr>
              <a:t>হতে পারে, </a:t>
            </a:r>
            <a:r>
              <a:rPr lang="as-IN" sz="2400" b="1" dirty="0" smtClean="0">
                <a:latin typeface="NikoshBAN" panose="02000000000000000000" pitchFamily="2" charset="0"/>
                <a:cs typeface="NikoshBAN" panose="02000000000000000000" pitchFamily="2" charset="0"/>
              </a:rPr>
              <a:t>যদিও</a:t>
            </a:r>
            <a:r>
              <a:rPr lang="en-US" sz="2400" b="1" dirty="0" smtClean="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সাইকাসের </a:t>
            </a:r>
            <a:r>
              <a:rPr lang="as-IN" sz="2400" b="1" dirty="0">
                <a:latin typeface="NikoshBAN" panose="02000000000000000000" pitchFamily="2" charset="0"/>
                <a:cs typeface="NikoshBAN" panose="02000000000000000000" pitchFamily="2" charset="0"/>
              </a:rPr>
              <a:t>বৃদ্ধি অত্যন্ত ধীরগতিসম্পন্ন এবং এই পর্যন্ত বাড়তে ৫০–১০০ বছর লেগে যেতে পারে। কাণ্ডে কয়েকবার পর্যন্ত শাখা বিভাজন হয়ে বহুমাথাওয়ালা </a:t>
            </a:r>
            <a:r>
              <a:rPr lang="en-US" sz="2400" b="1" i="1" dirty="0" err="1" smtClean="0">
                <a:latin typeface="NikoshBAN" panose="02000000000000000000" pitchFamily="2" charset="0"/>
                <a:cs typeface="NikoshBAN" panose="02000000000000000000" pitchFamily="2" charset="0"/>
              </a:rPr>
              <a:t>Cycas</a:t>
            </a:r>
            <a:r>
              <a:rPr lang="en-US" sz="2400" b="1" i="1" dirty="0" smtClean="0">
                <a:latin typeface="NikoshBAN" panose="02000000000000000000" pitchFamily="2" charset="0"/>
                <a:cs typeface="NikoshBAN" panose="02000000000000000000" pitchFamily="2" charset="0"/>
              </a:rPr>
              <a:t>-এ</a:t>
            </a:r>
            <a:r>
              <a:rPr lang="as-IN" sz="2400" b="1" dirty="0" smtClean="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পরিণত হতে পারে</a:t>
            </a:r>
            <a:r>
              <a:rPr lang="as-IN" sz="2400" b="1" dirty="0" smtClean="0">
                <a:latin typeface="NikoshBAN" panose="02000000000000000000" pitchFamily="2" charset="0"/>
                <a:cs typeface="NikoshBAN" panose="02000000000000000000" pitchFamily="2" charset="0"/>
              </a:rPr>
              <a:t>।</a:t>
            </a:r>
            <a:endParaRPr lang="en-US" sz="2400" b="1" dirty="0" smtClean="0">
              <a:latin typeface="NikoshBAN" panose="02000000000000000000" pitchFamily="2" charset="0"/>
              <a:cs typeface="NikoshBAN" panose="02000000000000000000" pitchFamily="2" charset="0"/>
            </a:endParaRPr>
          </a:p>
          <a:p>
            <a:r>
              <a:rPr lang="as-IN" sz="2400" b="1" dirty="0" smtClean="0">
                <a:latin typeface="NikoshBAN" panose="02000000000000000000" pitchFamily="2" charset="0"/>
                <a:cs typeface="NikoshBAN" panose="02000000000000000000" pitchFamily="2" charset="0"/>
              </a:rPr>
              <a:t> </a:t>
            </a:r>
            <a:endParaRPr lang="as-IN" sz="2400" b="1" dirty="0">
              <a:latin typeface="NikoshBAN" panose="02000000000000000000" pitchFamily="2" charset="0"/>
              <a:cs typeface="NikoshBAN" panose="02000000000000000000" pitchFamily="2" charset="0"/>
            </a:endParaRPr>
          </a:p>
          <a:p>
            <a:r>
              <a:rPr lang="en-US" sz="2400" b="1" i="1" dirty="0" err="1" smtClean="0">
                <a:latin typeface="NikoshBAN" panose="02000000000000000000" pitchFamily="2" charset="0"/>
                <a:cs typeface="NikoshBAN" panose="02000000000000000000" pitchFamily="2" charset="0"/>
              </a:rPr>
              <a:t>Cycas</a:t>
            </a:r>
            <a:r>
              <a:rPr lang="en-US" sz="2400" b="1" dirty="0" err="1" smtClean="0">
                <a:latin typeface="NikoshBAN" panose="02000000000000000000" pitchFamily="2" charset="0"/>
                <a:cs typeface="NikoshBAN" panose="02000000000000000000" pitchFamily="2" charset="0"/>
              </a:rPr>
              <a:t>-এর</a:t>
            </a:r>
            <a:r>
              <a:rPr lang="en-US" sz="2400" b="1" dirty="0" smtClean="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পাতা </a:t>
            </a:r>
            <a:r>
              <a:rPr lang="as-IN" sz="2400" b="1" dirty="0">
                <a:latin typeface="NikoshBAN" panose="02000000000000000000" pitchFamily="2" charset="0"/>
                <a:cs typeface="NikoshBAN" panose="02000000000000000000" pitchFamily="2" charset="0"/>
              </a:rPr>
              <a:t>কিছুটা চকচকে গাঢ় সবুজ রঙের এবং পরিণত অবস্থায় </a:t>
            </a:r>
            <a:r>
              <a:rPr lang="as-IN" sz="2400" b="1" dirty="0" smtClean="0">
                <a:latin typeface="NikoshBAN" panose="02000000000000000000" pitchFamily="2" charset="0"/>
                <a:cs typeface="NikoshBAN" panose="02000000000000000000" pitchFamily="2" charset="0"/>
              </a:rPr>
              <a:t>২০–৫৯</a:t>
            </a:r>
            <a:r>
              <a:rPr lang="as-IN" sz="2400" b="1" dirty="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ইঞ্চি</a:t>
            </a:r>
            <a:r>
              <a:rPr lang="en-US" sz="2400" b="1" dirty="0" smtClean="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লম্বা </a:t>
            </a:r>
            <a:r>
              <a:rPr lang="as-IN" sz="2400" b="1" dirty="0">
                <a:latin typeface="NikoshBAN" panose="02000000000000000000" pitchFamily="2" charset="0"/>
                <a:cs typeface="NikoshBAN" panose="02000000000000000000" pitchFamily="2" charset="0"/>
              </a:rPr>
              <a:t>হয়। এরা প্রায় </a:t>
            </a:r>
            <a:r>
              <a:rPr lang="as-IN" sz="2400" b="1" dirty="0" smtClean="0">
                <a:latin typeface="NikoshBAN" panose="02000000000000000000" pitchFamily="2" charset="0"/>
                <a:cs typeface="NikoshBAN" panose="02000000000000000000" pitchFamily="2" charset="0"/>
              </a:rPr>
              <a:t>৩.৩</a:t>
            </a:r>
            <a:r>
              <a:rPr lang="as-IN" sz="2400" b="1" dirty="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ফু</a:t>
            </a:r>
            <a:r>
              <a:rPr lang="en-US" sz="2400" b="1" dirty="0" smtClean="0">
                <a:latin typeface="NikoshBAN" panose="02000000000000000000" pitchFamily="2" charset="0"/>
                <a:cs typeface="NikoshBAN" panose="02000000000000000000" pitchFamily="2" charset="0"/>
              </a:rPr>
              <a:t>ট</a:t>
            </a:r>
            <a:r>
              <a:rPr lang="as-IN" sz="2400" b="1" dirty="0" smtClean="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ব্যাসবিশিষ্ট পালকের ন্যায় রোজেট আকারে তৈরি হয়। সরু ও </a:t>
            </a:r>
            <a:r>
              <a:rPr lang="as-IN" sz="2400" b="1" dirty="0" smtClean="0">
                <a:latin typeface="NikoshBAN" panose="02000000000000000000" pitchFamily="2" charset="0"/>
                <a:cs typeface="NikoshBAN" panose="02000000000000000000" pitchFamily="2" charset="0"/>
              </a:rPr>
              <a:t>৩.১–৭.১</a:t>
            </a:r>
            <a:r>
              <a:rPr lang="as-IN" sz="2400" b="1" dirty="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ইঞ্চি লম্বা</a:t>
            </a:r>
            <a:r>
              <a:rPr lang="en-US" sz="2400" b="1" dirty="0" smtClean="0">
                <a:latin typeface="NikoshBAN" panose="02000000000000000000" pitchFamily="2" charset="0"/>
                <a:cs typeface="NikoshBAN" panose="02000000000000000000" pitchFamily="2" charset="0"/>
              </a:rPr>
              <a:t>।</a:t>
            </a:r>
            <a:r>
              <a:rPr lang="as-IN" sz="2400" b="1" dirty="0" smtClean="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কচি পাতার প্রান্ত কুঞ্চিত হয়ে ঘনসন্নিবেশিত ও শক্ত হয়। গোড়ার দিকের কচিপাতাগুলো অনেকটা কাঁটার মতো হয়। পাতার বোঁটা </a:t>
            </a:r>
            <a:r>
              <a:rPr lang="as-IN" sz="2400" b="1" dirty="0" smtClean="0">
                <a:latin typeface="NikoshBAN" panose="02000000000000000000" pitchFamily="2" charset="0"/>
                <a:cs typeface="NikoshBAN" panose="02000000000000000000" pitchFamily="2" charset="0"/>
              </a:rPr>
              <a:t>২.৪–৩.৯</a:t>
            </a:r>
            <a:r>
              <a:rPr lang="as-IN" sz="2400" b="1" dirty="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ইঞ্চি</a:t>
            </a:r>
            <a:r>
              <a:rPr lang="en-US" sz="2400" b="1" dirty="0" smtClean="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লম্বা </a:t>
            </a:r>
            <a:r>
              <a:rPr lang="as-IN" sz="2400" b="1" dirty="0">
                <a:latin typeface="NikoshBAN" panose="02000000000000000000" pitchFamily="2" charset="0"/>
                <a:cs typeface="NikoshBAN" panose="02000000000000000000" pitchFamily="2" charset="0"/>
              </a:rPr>
              <a:t>ও ক্ষুদ্র ক্ষুদ্র কাঁটাযুক্ত</a:t>
            </a:r>
            <a:r>
              <a:rPr lang="as-IN" sz="2400" b="1" dirty="0" smtClean="0">
                <a:latin typeface="NikoshBAN" panose="02000000000000000000" pitchFamily="2" charset="0"/>
                <a:cs typeface="NikoshBAN" panose="02000000000000000000" pitchFamily="2" charset="0"/>
              </a:rPr>
              <a:t>।</a:t>
            </a:r>
            <a:endParaRPr lang="en-US" sz="2400" b="1" dirty="0" smtClean="0">
              <a:latin typeface="NikoshBAN" panose="02000000000000000000" pitchFamily="2" charset="0"/>
              <a:cs typeface="NikoshBAN" panose="02000000000000000000" pitchFamily="2" charset="0"/>
            </a:endParaRPr>
          </a:p>
          <a:p>
            <a:r>
              <a:rPr lang="as-IN" sz="2400" b="1" dirty="0" smtClean="0">
                <a:latin typeface="NikoshBAN" panose="02000000000000000000" pitchFamily="2" charset="0"/>
                <a:cs typeface="NikoshBAN" panose="02000000000000000000" pitchFamily="2" charset="0"/>
              </a:rPr>
              <a:t> </a:t>
            </a:r>
            <a:endParaRPr lang="as-IN" sz="2400" b="1" dirty="0">
              <a:latin typeface="NikoshBAN" panose="02000000000000000000" pitchFamily="2" charset="0"/>
              <a:cs typeface="NikoshBAN" panose="02000000000000000000" pitchFamily="2" charset="0"/>
            </a:endParaRPr>
          </a:p>
          <a:p>
            <a:r>
              <a:rPr lang="en-US" sz="2400" b="1" i="1" dirty="0" err="1" smtClean="0">
                <a:latin typeface="NikoshBAN" panose="02000000000000000000" pitchFamily="2" charset="0"/>
                <a:cs typeface="NikoshBAN" panose="02000000000000000000" pitchFamily="2" charset="0"/>
              </a:rPr>
              <a:t>Cycas-</a:t>
            </a:r>
            <a:r>
              <a:rPr lang="en-US" sz="2400" b="1" dirty="0" err="1" smtClean="0">
                <a:latin typeface="NikoshBAN" panose="02000000000000000000" pitchFamily="2" charset="0"/>
                <a:cs typeface="NikoshBAN" panose="02000000000000000000" pitchFamily="2" charset="0"/>
              </a:rPr>
              <a:t>এর</a:t>
            </a:r>
            <a:r>
              <a:rPr lang="en-US" sz="2400" b="1" dirty="0" smtClean="0">
                <a:latin typeface="NikoshBAN" panose="02000000000000000000" pitchFamily="2" charset="0"/>
                <a:cs typeface="NikoshBAN" panose="02000000000000000000" pitchFamily="2" charset="0"/>
              </a:rPr>
              <a:t> </a:t>
            </a:r>
            <a:r>
              <a:rPr lang="as-IN" sz="2400" b="1" dirty="0" smtClean="0">
                <a:latin typeface="NikoshBAN" panose="02000000000000000000" pitchFamily="2" charset="0"/>
                <a:cs typeface="NikoshBAN" panose="02000000000000000000" pitchFamily="2" charset="0"/>
              </a:rPr>
              <a:t>মূলকে </a:t>
            </a:r>
            <a:r>
              <a:rPr lang="as-IN" sz="2400" b="1" dirty="0">
                <a:latin typeface="NikoshBAN" panose="02000000000000000000" pitchFamily="2" charset="0"/>
                <a:cs typeface="NikoshBAN" panose="02000000000000000000" pitchFamily="2" charset="0"/>
              </a:rPr>
              <a:t>বলা হয় </a:t>
            </a:r>
            <a:r>
              <a:rPr lang="as-IN" sz="2400" b="1" i="1" dirty="0">
                <a:latin typeface="NikoshBAN" panose="02000000000000000000" pitchFamily="2" charset="0"/>
                <a:cs typeface="NikoshBAN" panose="02000000000000000000" pitchFamily="2" charset="0"/>
              </a:rPr>
              <a:t>কোরালয়েড</a:t>
            </a:r>
            <a:r>
              <a:rPr lang="as-IN" sz="2400" b="1" dirty="0">
                <a:latin typeface="NikoshBAN" panose="02000000000000000000" pitchFamily="2" charset="0"/>
                <a:cs typeface="NikoshBAN" panose="02000000000000000000" pitchFamily="2" charset="0"/>
              </a:rPr>
              <a:t> মূল, যেখানে </a:t>
            </a:r>
            <a:r>
              <a:rPr lang="as-IN" sz="2400" b="1" dirty="0">
                <a:latin typeface="NikoshBAN" panose="02000000000000000000" pitchFamily="2" charset="0"/>
                <a:cs typeface="NikoshBAN" panose="02000000000000000000" pitchFamily="2" charset="0"/>
                <a:hlinkClick r:id="rId2" tooltip="অ্যানাবিনা (পাতার অস্তিত্ব নেই)"/>
              </a:rPr>
              <a:t>অ্যানাবিনা</a:t>
            </a:r>
            <a:r>
              <a:rPr lang="as-IN" sz="2400" b="1" dirty="0">
                <a:latin typeface="NikoshBAN" panose="02000000000000000000" pitchFamily="2" charset="0"/>
                <a:cs typeface="NikoshBAN" panose="02000000000000000000" pitchFamily="2" charset="0"/>
              </a:rPr>
              <a:t> প্রভৃতি </a:t>
            </a:r>
            <a:r>
              <a:rPr lang="as-IN" sz="2400" b="1" dirty="0">
                <a:latin typeface="NikoshBAN" panose="02000000000000000000" pitchFamily="2" charset="0"/>
                <a:cs typeface="NikoshBAN" panose="02000000000000000000" pitchFamily="2" charset="0"/>
                <a:hlinkClick r:id="rId3" tooltip="নাইট্রোজেন সংবদ্ধকরণ"/>
              </a:rPr>
              <a:t>নাইট্রোজেন সংবন্ধনকারী</a:t>
            </a:r>
            <a:r>
              <a:rPr lang="as-IN"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hlinkClick r:id="rId4" tooltip="মিথোজীবিতা (পাতার অস্তিত্ব নেই)"/>
              </a:rPr>
              <a:t>মিথোজীবী</a:t>
            </a:r>
            <a:r>
              <a:rPr lang="as-IN" sz="2400" b="1" dirty="0">
                <a:latin typeface="NikoshBAN" panose="02000000000000000000" pitchFamily="2" charset="0"/>
                <a:cs typeface="NikoshBAN" panose="02000000000000000000" pitchFamily="2" charset="0"/>
              </a:rPr>
              <a:t> শৈবাল </a:t>
            </a:r>
            <a:r>
              <a:rPr lang="as-IN" sz="2000" b="1" dirty="0">
                <a:latin typeface="NikoshBAN" panose="02000000000000000000" pitchFamily="2" charset="0"/>
                <a:cs typeface="NikoshBAN" panose="02000000000000000000" pitchFamily="2" charset="0"/>
              </a:rPr>
              <a:t>বাস করে</a:t>
            </a:r>
            <a:r>
              <a:rPr lang="as-IN" sz="2000" b="1" dirty="0" smtClean="0">
                <a:latin typeface="NikoshBAN" panose="02000000000000000000" pitchFamily="2" charset="0"/>
                <a:cs typeface="NikoshBAN" panose="02000000000000000000" pitchFamily="2" charset="0"/>
              </a:rPr>
              <a:t>।</a:t>
            </a:r>
            <a:endParaRPr lang="as-IN" sz="2000" b="1"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13649" y="0"/>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i="1" dirty="0" err="1" smtClean="0">
                <a:solidFill>
                  <a:srgbClr val="FF0000"/>
                </a:solidFill>
                <a:latin typeface="NikoshBAN" panose="02000000000000000000" pitchFamily="2" charset="0"/>
                <a:cs typeface="NikoshBAN" panose="02000000000000000000" pitchFamily="2" charset="0"/>
              </a:rPr>
              <a:t>Cycas</a:t>
            </a:r>
            <a:r>
              <a:rPr lang="en-US" sz="6000" b="1" dirty="0" err="1" smtClean="0">
                <a:solidFill>
                  <a:srgbClr val="FF0000"/>
                </a:solidFill>
                <a:latin typeface="NikoshBAN" panose="02000000000000000000" pitchFamily="2" charset="0"/>
                <a:cs typeface="NikoshBAN" panose="02000000000000000000" pitchFamily="2" charset="0"/>
              </a:rPr>
              <a:t>-এর</a:t>
            </a:r>
            <a:r>
              <a:rPr lang="en-US" sz="5400" b="1" dirty="0" smtClean="0">
                <a:solidFill>
                  <a:srgbClr val="FF0000"/>
                </a:solidFill>
                <a:latin typeface="NikoshBAN" panose="02000000000000000000" pitchFamily="2" charset="0"/>
                <a:cs typeface="NikoshBAN" panose="02000000000000000000" pitchFamily="2" charset="0"/>
              </a:rPr>
              <a:t> </a:t>
            </a:r>
            <a:r>
              <a:rPr lang="en-US" sz="5400" b="1" dirty="0" err="1" smtClean="0">
                <a:solidFill>
                  <a:srgbClr val="FF0000"/>
                </a:solidFill>
                <a:latin typeface="NikoshBAN" panose="02000000000000000000" pitchFamily="2" charset="0"/>
                <a:cs typeface="NikoshBAN" panose="02000000000000000000" pitchFamily="2" charset="0"/>
              </a:rPr>
              <a:t>পরিচিতি</a:t>
            </a:r>
            <a:endParaRPr lang="en-US" sz="5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52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79" y="614138"/>
            <a:ext cx="9144000" cy="5745719"/>
          </a:xfrm>
        </p:spPr>
        <p:txBody>
          <a:bodyPr>
            <a:normAutofit fontScale="25000" lnSpcReduction="20000"/>
          </a:bodyPr>
          <a:lstStyle/>
          <a:p>
            <a:r>
              <a:rPr lang="en-US" sz="16600" b="1" i="1" dirty="0" err="1">
                <a:solidFill>
                  <a:srgbClr val="FF0000"/>
                </a:solidFill>
                <a:latin typeface="NikoshBAN" panose="02000000000000000000" pitchFamily="2" charset="0"/>
                <a:cs typeface="NikoshBAN" panose="02000000000000000000" pitchFamily="2" charset="0"/>
              </a:rPr>
              <a:t>নগ্নবীজী</a:t>
            </a:r>
            <a:r>
              <a:rPr lang="en-US" sz="16600" b="1" i="1" dirty="0">
                <a:solidFill>
                  <a:srgbClr val="FF0000"/>
                </a:solidFill>
                <a:latin typeface="NikoshBAN" panose="02000000000000000000" pitchFamily="2" charset="0"/>
                <a:cs typeface="NikoshBAN" panose="02000000000000000000" pitchFamily="2" charset="0"/>
              </a:rPr>
              <a:t> </a:t>
            </a:r>
            <a:r>
              <a:rPr lang="en-US" sz="16600" b="1" i="1" dirty="0" err="1">
                <a:solidFill>
                  <a:srgbClr val="FF0000"/>
                </a:solidFill>
                <a:latin typeface="NikoshBAN" panose="02000000000000000000" pitchFamily="2" charset="0"/>
                <a:cs typeface="NikoshBAN" panose="02000000000000000000" pitchFamily="2" charset="0"/>
              </a:rPr>
              <a:t>উদ্ভিদ</a:t>
            </a:r>
            <a:r>
              <a:rPr lang="en-US" sz="16600" b="1" i="1" dirty="0">
                <a:solidFill>
                  <a:srgbClr val="FF0000"/>
                </a:solidFill>
                <a:latin typeface="NikoshBAN" panose="02000000000000000000" pitchFamily="2" charset="0"/>
                <a:cs typeface="NikoshBAN" panose="02000000000000000000" pitchFamily="2" charset="0"/>
              </a:rPr>
              <a:t> </a:t>
            </a:r>
            <a:r>
              <a:rPr lang="en-US" sz="16600" b="1" i="1" dirty="0" err="1" smtClean="0">
                <a:solidFill>
                  <a:srgbClr val="FF0000"/>
                </a:solidFill>
                <a:latin typeface="NikoshBAN" panose="02000000000000000000" pitchFamily="2" charset="0"/>
                <a:cs typeface="NikoshBAN" panose="02000000000000000000" pitchFamily="2" charset="0"/>
              </a:rPr>
              <a:t>Cycas-এর</a:t>
            </a:r>
            <a:r>
              <a:rPr lang="en-US" sz="16600" b="1" i="1" dirty="0" smtClean="0">
                <a:solidFill>
                  <a:srgbClr val="FF0000"/>
                </a:solidFill>
                <a:latin typeface="NikoshBAN" panose="02000000000000000000" pitchFamily="2" charset="0"/>
                <a:cs typeface="NikoshBAN" panose="02000000000000000000" pitchFamily="2" charset="0"/>
              </a:rPr>
              <a:t> </a:t>
            </a:r>
            <a:r>
              <a:rPr lang="en-US" sz="16600" b="1" i="1" dirty="0" err="1" smtClean="0">
                <a:solidFill>
                  <a:srgbClr val="FF0000"/>
                </a:solidFill>
                <a:latin typeface="NikoshBAN" panose="02000000000000000000" pitchFamily="2" charset="0"/>
                <a:cs typeface="NikoshBAN" panose="02000000000000000000" pitchFamily="2" charset="0"/>
              </a:rPr>
              <a:t>গুরুত্বপূর্ণ</a:t>
            </a:r>
            <a:r>
              <a:rPr lang="en-US" sz="16600" b="1" i="1" dirty="0" smtClean="0">
                <a:solidFill>
                  <a:srgbClr val="FF0000"/>
                </a:solidFill>
                <a:latin typeface="NikoshBAN" panose="02000000000000000000" pitchFamily="2" charset="0"/>
                <a:cs typeface="NikoshBAN" panose="02000000000000000000" pitchFamily="2" charset="0"/>
              </a:rPr>
              <a:t> </a:t>
            </a:r>
            <a:r>
              <a:rPr lang="en-US" sz="16600" b="1" i="1" dirty="0" err="1" smtClean="0">
                <a:solidFill>
                  <a:srgbClr val="FF0000"/>
                </a:solidFill>
                <a:latin typeface="NikoshBAN" panose="02000000000000000000" pitchFamily="2" charset="0"/>
                <a:cs typeface="NikoshBAN" panose="02000000000000000000" pitchFamily="2" charset="0"/>
              </a:rPr>
              <a:t>বৈশিষ্ট্য</a:t>
            </a:r>
            <a:r>
              <a:rPr lang="en-US" sz="16600" b="1" i="1" dirty="0" smtClean="0">
                <a:solidFill>
                  <a:srgbClr val="FF0000"/>
                </a:solidFill>
                <a:latin typeface="NikoshBAN" panose="02000000000000000000" pitchFamily="2" charset="0"/>
                <a:cs typeface="NikoshBAN" panose="02000000000000000000" pitchFamily="2" charset="0"/>
              </a:rPr>
              <a:t> </a:t>
            </a:r>
            <a:r>
              <a:rPr lang="en-US" sz="16600" b="1" i="1" dirty="0" err="1" smtClean="0">
                <a:solidFill>
                  <a:srgbClr val="FF0000"/>
                </a:solidFill>
                <a:latin typeface="NikoshBAN" panose="02000000000000000000" pitchFamily="2" charset="0"/>
                <a:cs typeface="NikoshBAN" panose="02000000000000000000" pitchFamily="2" charset="0"/>
              </a:rPr>
              <a:t>সমূহঃ</a:t>
            </a:r>
            <a:endParaRPr lang="en-US" sz="16600" b="1" i="1" dirty="0">
              <a:solidFill>
                <a:srgbClr val="FF0000"/>
              </a:solidFill>
              <a:latin typeface="NikoshBAN" panose="02000000000000000000" pitchFamily="2" charset="0"/>
              <a:cs typeface="NikoshBAN" panose="02000000000000000000" pitchFamily="2" charset="0"/>
            </a:endParaRPr>
          </a:p>
          <a:p>
            <a:endParaRPr lang="en-US" sz="11400" b="1" i="1" dirty="0">
              <a:solidFill>
                <a:srgbClr val="FF0000"/>
              </a:solidFill>
              <a:latin typeface="NikoshBAN" panose="02000000000000000000" pitchFamily="2" charset="0"/>
              <a:cs typeface="NikoshBAN" panose="02000000000000000000" pitchFamily="2" charset="0"/>
            </a:endParaRPr>
          </a:p>
          <a:p>
            <a:pPr algn="l"/>
            <a:r>
              <a:rPr lang="en-US" sz="11000" dirty="0" smtClean="0">
                <a:latin typeface="NikoshBAN" panose="02000000000000000000" pitchFamily="2" charset="0"/>
                <a:cs typeface="NikoshBAN" panose="02000000000000000000" pitchFamily="2" charset="0"/>
              </a:rPr>
              <a:t>        </a:t>
            </a:r>
            <a:r>
              <a:rPr lang="en-US" sz="14400" b="1" dirty="0" smtClean="0">
                <a:latin typeface="NikoshBAN" panose="02000000000000000000" pitchFamily="2" charset="0"/>
                <a:cs typeface="NikoshBAN" panose="02000000000000000000" pitchFamily="2" charset="0"/>
              </a:rPr>
              <a:t>১</a:t>
            </a:r>
            <a:r>
              <a:rPr lang="en-US" sz="14400" b="1" dirty="0">
                <a:latin typeface="NikoshBAN" panose="02000000000000000000" pitchFamily="2" charset="0"/>
                <a:cs typeface="NikoshBAN" panose="02000000000000000000" pitchFamily="2" charset="0"/>
              </a:rPr>
              <a:t>।উদ্ভিদ </a:t>
            </a:r>
            <a:r>
              <a:rPr lang="en-US" sz="14400" b="1" dirty="0" err="1">
                <a:latin typeface="NikoshBAN" panose="02000000000000000000" pitchFamily="2" charset="0"/>
                <a:cs typeface="NikoshBAN" panose="02000000000000000000" pitchFamily="2" charset="0"/>
              </a:rPr>
              <a:t>বহুবর্ষজীবী</a:t>
            </a:r>
            <a:r>
              <a:rPr lang="en-US" sz="14400" b="1" dirty="0">
                <a:latin typeface="NikoshBAN" panose="02000000000000000000" pitchFamily="2" charset="0"/>
                <a:cs typeface="NikoshBAN" panose="02000000000000000000" pitchFamily="2" charset="0"/>
              </a:rPr>
              <a:t>।</a:t>
            </a:r>
          </a:p>
          <a:p>
            <a:pPr algn="l"/>
            <a:r>
              <a:rPr lang="en-US" sz="14400" b="1" dirty="0" smtClean="0">
                <a:latin typeface="NikoshBAN" panose="02000000000000000000" pitchFamily="2" charset="0"/>
                <a:cs typeface="NikoshBAN" panose="02000000000000000000" pitchFamily="2" charset="0"/>
              </a:rPr>
              <a:t>      ২</a:t>
            </a:r>
            <a:r>
              <a:rPr lang="en-US" sz="14400" b="1" dirty="0">
                <a:latin typeface="NikoshBAN" panose="02000000000000000000" pitchFamily="2" charset="0"/>
                <a:cs typeface="NikoshBAN" panose="02000000000000000000" pitchFamily="2" charset="0"/>
              </a:rPr>
              <a:t>।কোরালয়েড </a:t>
            </a:r>
            <a:r>
              <a:rPr lang="en-US" sz="14400" b="1" dirty="0" err="1">
                <a:latin typeface="NikoshBAN" panose="02000000000000000000" pitchFamily="2" charset="0"/>
                <a:cs typeface="NikoshBAN" panose="02000000000000000000" pitchFamily="2" charset="0"/>
              </a:rPr>
              <a:t>মূল</a:t>
            </a:r>
            <a:r>
              <a:rPr lang="en-US" sz="14400" b="1" dirty="0">
                <a:latin typeface="NikoshBAN" panose="02000000000000000000" pitchFamily="2" charset="0"/>
                <a:cs typeface="NikoshBAN" panose="02000000000000000000" pitchFamily="2" charset="0"/>
              </a:rPr>
              <a:t> </a:t>
            </a:r>
            <a:r>
              <a:rPr lang="en-US" sz="14400" b="1" dirty="0" err="1">
                <a:latin typeface="NikoshBAN" panose="02000000000000000000" pitchFamily="2" charset="0"/>
                <a:cs typeface="NikoshBAN" panose="02000000000000000000" pitchFamily="2" charset="0"/>
              </a:rPr>
              <a:t>আছে</a:t>
            </a:r>
            <a:r>
              <a:rPr lang="en-US" sz="14400" b="1" dirty="0">
                <a:latin typeface="NikoshBAN" panose="02000000000000000000" pitchFamily="2" charset="0"/>
                <a:cs typeface="NikoshBAN" panose="02000000000000000000" pitchFamily="2" charset="0"/>
              </a:rPr>
              <a:t>।</a:t>
            </a:r>
          </a:p>
          <a:p>
            <a:pPr algn="l"/>
            <a:r>
              <a:rPr lang="en-US" sz="14400" b="1" dirty="0" smtClean="0">
                <a:latin typeface="NikoshBAN" panose="02000000000000000000" pitchFamily="2" charset="0"/>
                <a:cs typeface="NikoshBAN" panose="02000000000000000000" pitchFamily="2" charset="0"/>
              </a:rPr>
              <a:t>      ৩</a:t>
            </a:r>
            <a:r>
              <a:rPr lang="en-US" sz="14400" b="1" dirty="0">
                <a:latin typeface="NikoshBAN" panose="02000000000000000000" pitchFamily="2" charset="0"/>
                <a:cs typeface="NikoshBAN" panose="02000000000000000000" pitchFamily="2" charset="0"/>
              </a:rPr>
              <a:t>।স্ট্রোবিলাস </a:t>
            </a:r>
            <a:r>
              <a:rPr lang="en-US" sz="14400" b="1" dirty="0" err="1">
                <a:latin typeface="NikoshBAN" panose="02000000000000000000" pitchFamily="2" charset="0"/>
                <a:cs typeface="NikoshBAN" panose="02000000000000000000" pitchFamily="2" charset="0"/>
              </a:rPr>
              <a:t>আছে</a:t>
            </a:r>
            <a:r>
              <a:rPr lang="en-US" sz="14400" b="1" dirty="0">
                <a:latin typeface="NikoshBAN" panose="02000000000000000000" pitchFamily="2" charset="0"/>
                <a:cs typeface="NikoshBAN" panose="02000000000000000000" pitchFamily="2" charset="0"/>
              </a:rPr>
              <a:t>।</a:t>
            </a:r>
          </a:p>
          <a:p>
            <a:pPr algn="l"/>
            <a:r>
              <a:rPr lang="en-US" sz="14400" b="1" dirty="0" smtClean="0">
                <a:latin typeface="NikoshBAN" panose="02000000000000000000" pitchFamily="2" charset="0"/>
                <a:cs typeface="NikoshBAN" panose="02000000000000000000" pitchFamily="2" charset="0"/>
              </a:rPr>
              <a:t>      ৪</a:t>
            </a:r>
            <a:r>
              <a:rPr lang="en-US" sz="14400" b="1" dirty="0">
                <a:latin typeface="NikoshBAN" panose="02000000000000000000" pitchFamily="2" charset="0"/>
                <a:cs typeface="NikoshBAN" panose="02000000000000000000" pitchFamily="2" charset="0"/>
              </a:rPr>
              <a:t>।উদ্ভিদটি </a:t>
            </a:r>
            <a:r>
              <a:rPr lang="en-US" sz="14400" b="1" dirty="0" err="1">
                <a:latin typeface="NikoshBAN" panose="02000000000000000000" pitchFamily="2" charset="0"/>
                <a:cs typeface="NikoshBAN" panose="02000000000000000000" pitchFamily="2" charset="0"/>
              </a:rPr>
              <a:t>স্পোরোফাইট</a:t>
            </a:r>
            <a:r>
              <a:rPr lang="en-US" sz="14400" b="1" dirty="0">
                <a:latin typeface="NikoshBAN" panose="02000000000000000000" pitchFamily="2" charset="0"/>
                <a:cs typeface="NikoshBAN" panose="02000000000000000000" pitchFamily="2" charset="0"/>
              </a:rPr>
              <a:t>।</a:t>
            </a:r>
          </a:p>
          <a:p>
            <a:pPr algn="l"/>
            <a:r>
              <a:rPr lang="en-US" sz="14400" b="1" dirty="0" smtClean="0">
                <a:latin typeface="NikoshBAN" panose="02000000000000000000" pitchFamily="2" charset="0"/>
                <a:cs typeface="NikoshBAN" panose="02000000000000000000" pitchFamily="2" charset="0"/>
              </a:rPr>
              <a:t>      ৫</a:t>
            </a:r>
            <a:r>
              <a:rPr lang="en-US" sz="14400" b="1" dirty="0">
                <a:latin typeface="NikoshBAN" panose="02000000000000000000" pitchFamily="2" charset="0"/>
                <a:cs typeface="NikoshBAN" panose="02000000000000000000" pitchFamily="2" charset="0"/>
              </a:rPr>
              <a:t>।বীজ </a:t>
            </a:r>
            <a:r>
              <a:rPr lang="en-US" sz="14400" b="1" dirty="0" err="1">
                <a:latin typeface="NikoshBAN" panose="02000000000000000000" pitchFamily="2" charset="0"/>
                <a:cs typeface="NikoshBAN" panose="02000000000000000000" pitchFamily="2" charset="0"/>
              </a:rPr>
              <a:t>নগ্ন</a:t>
            </a:r>
            <a:r>
              <a:rPr lang="en-US" sz="14400" b="1" dirty="0">
                <a:latin typeface="NikoshBAN" panose="02000000000000000000" pitchFamily="2" charset="0"/>
                <a:cs typeface="NikoshBAN" panose="02000000000000000000" pitchFamily="2" charset="0"/>
              </a:rPr>
              <a:t> </a:t>
            </a:r>
            <a:r>
              <a:rPr lang="en-US" sz="14400" b="1" dirty="0" err="1">
                <a:latin typeface="NikoshBAN" panose="02000000000000000000" pitchFamily="2" charset="0"/>
                <a:cs typeface="NikoshBAN" panose="02000000000000000000" pitchFamily="2" charset="0"/>
              </a:rPr>
              <a:t>থাকে</a:t>
            </a:r>
            <a:r>
              <a:rPr lang="en-US" sz="14400" b="1" dirty="0">
                <a:latin typeface="NikoshBAN" panose="02000000000000000000" pitchFamily="2" charset="0"/>
                <a:cs typeface="NikoshBAN" panose="02000000000000000000" pitchFamily="2" charset="0"/>
              </a:rPr>
              <a:t>।</a:t>
            </a:r>
          </a:p>
          <a:p>
            <a:pPr algn="l"/>
            <a:r>
              <a:rPr lang="en-US" sz="14400" b="1" dirty="0" smtClean="0">
                <a:latin typeface="NikoshBAN" panose="02000000000000000000" pitchFamily="2" charset="0"/>
                <a:cs typeface="NikoshBAN" panose="02000000000000000000" pitchFamily="2" charset="0"/>
              </a:rPr>
              <a:t>      ৬</a:t>
            </a:r>
            <a:r>
              <a:rPr lang="en-US" sz="14400" b="1" dirty="0">
                <a:latin typeface="NikoshBAN" panose="02000000000000000000" pitchFamily="2" charset="0"/>
                <a:cs typeface="NikoshBAN" panose="02000000000000000000" pitchFamily="2" charset="0"/>
              </a:rPr>
              <a:t>।উদ্ভিদটি </a:t>
            </a:r>
            <a:r>
              <a:rPr lang="en-US" sz="14400" b="1" dirty="0" err="1">
                <a:latin typeface="NikoshBAN" panose="02000000000000000000" pitchFamily="2" charset="0"/>
                <a:cs typeface="NikoshBAN" panose="02000000000000000000" pitchFamily="2" charset="0"/>
              </a:rPr>
              <a:t>অসমরেনুপ্রসূ</a:t>
            </a:r>
            <a:r>
              <a:rPr lang="en-US" sz="14400" b="1" dirty="0" smtClean="0">
                <a:latin typeface="NikoshBAN" panose="02000000000000000000" pitchFamily="2" charset="0"/>
                <a:cs typeface="NikoshBAN" panose="02000000000000000000" pitchFamily="2" charset="0"/>
              </a:rPr>
              <a:t>।</a:t>
            </a:r>
          </a:p>
          <a:p>
            <a:pPr algn="l"/>
            <a:r>
              <a:rPr lang="en-US" sz="14400" b="1" dirty="0" smtClean="0">
                <a:latin typeface="NikoshBAN" panose="02000000000000000000" pitchFamily="2" charset="0"/>
                <a:cs typeface="NikoshBAN" panose="02000000000000000000" pitchFamily="2" charset="0"/>
              </a:rPr>
              <a:t>      ৭।মেগাস্পোরোফিল </a:t>
            </a:r>
            <a:r>
              <a:rPr lang="en-US" sz="14400" b="1" dirty="0" err="1" smtClean="0">
                <a:latin typeface="NikoshBAN" panose="02000000000000000000" pitchFamily="2" charset="0"/>
                <a:cs typeface="NikoshBAN" panose="02000000000000000000" pitchFamily="2" charset="0"/>
              </a:rPr>
              <a:t>আছে</a:t>
            </a:r>
            <a:r>
              <a:rPr lang="en-US" sz="14400" b="1" dirty="0" smtClean="0">
                <a:latin typeface="NikoshBAN" panose="02000000000000000000" pitchFamily="2" charset="0"/>
                <a:cs typeface="NikoshBAN" panose="02000000000000000000" pitchFamily="2" charset="0"/>
              </a:rPr>
              <a:t>।</a:t>
            </a:r>
          </a:p>
          <a:p>
            <a:pPr algn="l"/>
            <a:r>
              <a:rPr lang="en-US" sz="14400" b="1" dirty="0" smtClean="0">
                <a:latin typeface="NikoshBAN" panose="02000000000000000000" pitchFamily="2" charset="0"/>
                <a:cs typeface="NikoshBAN" panose="02000000000000000000" pitchFamily="2" charset="0"/>
              </a:rPr>
              <a:t>      8।মাইক্রোস্পোরোফিল </a:t>
            </a:r>
            <a:r>
              <a:rPr lang="en-US" sz="14400" b="1" dirty="0" err="1" smtClean="0">
                <a:latin typeface="NikoshBAN" panose="02000000000000000000" pitchFamily="2" charset="0"/>
                <a:cs typeface="NikoshBAN" panose="02000000000000000000" pitchFamily="2" charset="0"/>
              </a:rPr>
              <a:t>আছে</a:t>
            </a:r>
            <a:r>
              <a:rPr lang="en-US" sz="14400" b="1" dirty="0" smtClean="0">
                <a:latin typeface="NikoshBAN" panose="02000000000000000000" pitchFamily="2" charset="0"/>
                <a:cs typeface="NikoshBAN" panose="02000000000000000000" pitchFamily="2" charset="0"/>
              </a:rPr>
              <a:t>।</a:t>
            </a:r>
            <a:endParaRPr lang="en-US" sz="1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50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61272" y="-546623"/>
            <a:ext cx="5621454" cy="9144003"/>
          </a:xfrm>
          <a:prstGeom prst="rect">
            <a:avLst/>
          </a:prstGeom>
        </p:spPr>
      </p:pic>
      <p:sp>
        <p:nvSpPr>
          <p:cNvPr id="3" name="Title 3"/>
          <p:cNvSpPr txBox="1">
            <a:spLocks/>
          </p:cNvSpPr>
          <p:nvPr/>
        </p:nvSpPr>
        <p:spPr>
          <a:xfrm>
            <a:off x="0" y="152400"/>
            <a:ext cx="9144000" cy="925773"/>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পূর্ণাঙ্গ</a:t>
            </a:r>
            <a:r>
              <a:rPr lang="en-US" sz="54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697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84442" y="-501557"/>
            <a:ext cx="5575110" cy="9144003"/>
          </a:xfrm>
          <a:prstGeom prst="rect">
            <a:avLst/>
          </a:prstGeom>
        </p:spPr>
      </p:pic>
      <p:sp>
        <p:nvSpPr>
          <p:cNvPr id="3" name="Title 3"/>
          <p:cNvSpPr txBox="1">
            <a:spLocks/>
          </p:cNvSpPr>
          <p:nvPr/>
        </p:nvSpPr>
        <p:spPr>
          <a:xfrm>
            <a:off x="0" y="95534"/>
            <a:ext cx="9144000" cy="100993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কান্ডসহ</a:t>
            </a:r>
            <a:r>
              <a:rPr lang="en-US" sz="54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925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10184"/>
            <a:ext cx="9307773" cy="5547815"/>
          </a:xfrm>
          <a:prstGeom prst="rect">
            <a:avLst/>
          </a:prstGeom>
        </p:spPr>
      </p:pic>
      <p:sp>
        <p:nvSpPr>
          <p:cNvPr id="3" name="Title 3"/>
          <p:cNvSpPr txBox="1">
            <a:spLocks/>
          </p:cNvSpPr>
          <p:nvPr/>
        </p:nvSpPr>
        <p:spPr>
          <a:xfrm>
            <a:off x="0" y="95534"/>
            <a:ext cx="9144000" cy="100993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কোরালয়েড</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মূলসহ</a:t>
            </a:r>
            <a:r>
              <a:rPr lang="en-US" sz="54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84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39247" y="-546757"/>
            <a:ext cx="5643346" cy="9166167"/>
          </a:xfrm>
          <a:prstGeom prst="rect">
            <a:avLst/>
          </a:prstGeom>
        </p:spPr>
      </p:pic>
      <p:sp>
        <p:nvSpPr>
          <p:cNvPr id="3" name="Title 3"/>
          <p:cNvSpPr txBox="1">
            <a:spLocks/>
          </p:cNvSpPr>
          <p:nvPr/>
        </p:nvSpPr>
        <p:spPr>
          <a:xfrm>
            <a:off x="0" y="95534"/>
            <a:ext cx="9144000" cy="982639"/>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উদ্ভিদের</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অঙ্গজ</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প্রজননের</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অংশ</a:t>
            </a:r>
            <a:endParaRPr lang="en-US"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05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29851" y="-556145"/>
            <a:ext cx="5684293" cy="9143998"/>
          </a:xfrm>
          <a:prstGeom prst="rect">
            <a:avLst/>
          </a:prstGeom>
        </p:spPr>
      </p:pic>
      <p:sp>
        <p:nvSpPr>
          <p:cNvPr id="3" name="Title 3"/>
          <p:cNvSpPr txBox="1">
            <a:spLocks/>
          </p:cNvSpPr>
          <p:nvPr/>
        </p:nvSpPr>
        <p:spPr>
          <a:xfrm>
            <a:off x="0" y="95534"/>
            <a:ext cx="9144000" cy="982639"/>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পাতাসহ</a:t>
            </a:r>
            <a:r>
              <a:rPr lang="en-US" sz="54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592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9206"/>
            <a:ext cx="9144000" cy="1569660"/>
          </a:xfrm>
          <a:prstGeom prst="rect">
            <a:avLst/>
          </a:prstGeom>
          <a:solidFill>
            <a:srgbClr val="FF0000"/>
          </a:solidFill>
        </p:spPr>
        <p:txBody>
          <a:bodyPr wrap="square" rtlCol="0">
            <a:spAutoFit/>
          </a:bodyPr>
          <a:lstStyle/>
          <a:p>
            <a:pPr algn="ctr"/>
            <a:r>
              <a:rPr lang="en-US" sz="9600" dirty="0" err="1" smtClean="0">
                <a:solidFill>
                  <a:schemeClr val="bg1"/>
                </a:solidFill>
                <a:latin typeface="NikoshBAN" panose="02000000000000000000" pitchFamily="2" charset="0"/>
                <a:cs typeface="NikoshBAN" panose="02000000000000000000" pitchFamily="2" charset="0"/>
              </a:rPr>
              <a:t>শুভেচ্ছা</a:t>
            </a:r>
            <a:r>
              <a:rPr lang="en-US" sz="9600" dirty="0" smtClean="0">
                <a:solidFill>
                  <a:schemeClr val="bg1"/>
                </a:solidFill>
                <a:latin typeface="NikoshBAN" panose="02000000000000000000" pitchFamily="2" charset="0"/>
                <a:cs typeface="NikoshBAN" panose="02000000000000000000" pitchFamily="2" charset="0"/>
              </a:rPr>
              <a:t> </a:t>
            </a:r>
            <a:endParaRPr lang="en-US" sz="9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388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29850" y="-556147"/>
            <a:ext cx="5684295" cy="9144002"/>
          </a:xfrm>
          <a:prstGeom prst="rect">
            <a:avLst/>
          </a:prstGeom>
        </p:spPr>
      </p:pic>
      <p:sp>
        <p:nvSpPr>
          <p:cNvPr id="3" name="Title 3"/>
          <p:cNvSpPr txBox="1">
            <a:spLocks/>
          </p:cNvSpPr>
          <p:nvPr/>
        </p:nvSpPr>
        <p:spPr>
          <a:xfrm>
            <a:off x="0" y="95534"/>
            <a:ext cx="9144000" cy="982639"/>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পাতাসহ</a:t>
            </a:r>
            <a:r>
              <a:rPr lang="en-US" sz="54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231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3832"/>
            <a:ext cx="9144000" cy="5534167"/>
          </a:xfrm>
          <a:prstGeom prst="rect">
            <a:avLst/>
          </a:prstGeom>
        </p:spPr>
      </p:pic>
      <p:sp>
        <p:nvSpPr>
          <p:cNvPr id="3" name="Title 3"/>
          <p:cNvSpPr txBox="1">
            <a:spLocks/>
          </p:cNvSpPr>
          <p:nvPr/>
        </p:nvSpPr>
        <p:spPr>
          <a:xfrm>
            <a:off x="0" y="95534"/>
            <a:ext cx="9144000" cy="100993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পরিপক্ক</a:t>
            </a:r>
            <a:r>
              <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পাতাসহ</a:t>
            </a:r>
            <a:r>
              <a:rPr lang="en-US" sz="54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5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88908" y="-597087"/>
            <a:ext cx="5766179" cy="9143997"/>
          </a:xfrm>
          <a:prstGeom prst="rect">
            <a:avLst/>
          </a:prstGeom>
        </p:spPr>
      </p:pic>
      <p:sp>
        <p:nvSpPr>
          <p:cNvPr id="3" name="Title 3"/>
          <p:cNvSpPr txBox="1">
            <a:spLocks/>
          </p:cNvSpPr>
          <p:nvPr/>
        </p:nvSpPr>
        <p:spPr>
          <a:xfrm>
            <a:off x="0" y="0"/>
            <a:ext cx="9143998" cy="996287"/>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মেগাস্পোরোফিলসহ</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606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29853" y="-556147"/>
            <a:ext cx="5684293" cy="9144000"/>
          </a:xfrm>
          <a:prstGeom prst="rect">
            <a:avLst/>
          </a:prstGeom>
        </p:spPr>
      </p:pic>
      <p:sp>
        <p:nvSpPr>
          <p:cNvPr id="3" name="Title 3"/>
          <p:cNvSpPr txBox="1">
            <a:spLocks/>
          </p:cNvSpPr>
          <p:nvPr/>
        </p:nvSpPr>
        <p:spPr>
          <a:xfrm>
            <a:off x="0" y="0"/>
            <a:ext cx="9143998" cy="996287"/>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মেগাস্পোরোফিলসহ</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05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16205" y="-569795"/>
            <a:ext cx="5711587" cy="9144001"/>
          </a:xfrm>
          <a:prstGeom prst="rect">
            <a:avLst/>
          </a:prstGeom>
        </p:spPr>
      </p:pic>
      <p:sp>
        <p:nvSpPr>
          <p:cNvPr id="3" name="Title 3"/>
          <p:cNvSpPr txBox="1">
            <a:spLocks/>
          </p:cNvSpPr>
          <p:nvPr/>
        </p:nvSpPr>
        <p:spPr>
          <a:xfrm>
            <a:off x="0" y="0"/>
            <a:ext cx="9143998" cy="996287"/>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মেগাস্পোরোফিলসহ</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078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36677" y="-549322"/>
            <a:ext cx="5670646" cy="9144001"/>
          </a:xfrm>
          <a:prstGeom prst="rect">
            <a:avLst/>
          </a:prstGeom>
        </p:spPr>
      </p:pic>
      <p:sp>
        <p:nvSpPr>
          <p:cNvPr id="3" name="Title 3"/>
          <p:cNvSpPr txBox="1">
            <a:spLocks/>
          </p:cNvSpPr>
          <p:nvPr/>
        </p:nvSpPr>
        <p:spPr>
          <a:xfrm>
            <a:off x="0" y="95534"/>
            <a:ext cx="9144000" cy="982639"/>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প্রায়</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পরিপক্ক</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মেগাস্পোরোফিলসহ</a:t>
            </a:r>
            <a:r>
              <a:rPr lang="en-US" sz="40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97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50324" y="-535673"/>
            <a:ext cx="5643350" cy="9144002"/>
          </a:xfrm>
          <a:prstGeom prst="rect">
            <a:avLst/>
          </a:prstGeom>
        </p:spPr>
      </p:pic>
      <p:sp>
        <p:nvSpPr>
          <p:cNvPr id="5" name="Title 3"/>
          <p:cNvSpPr txBox="1">
            <a:spLocks/>
          </p:cNvSpPr>
          <p:nvPr/>
        </p:nvSpPr>
        <p:spPr>
          <a:xfrm>
            <a:off x="0" y="95534"/>
            <a:ext cx="9144000" cy="982639"/>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প্রায়</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পরিপক্ক</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মেগাস্পোরোফিলসহ</a:t>
            </a:r>
            <a:r>
              <a:rPr lang="en-US" sz="4000"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62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43500" y="-542499"/>
            <a:ext cx="5656997" cy="9144003"/>
          </a:xfrm>
          <a:prstGeom prst="rect">
            <a:avLst/>
          </a:prstGeom>
        </p:spPr>
      </p:pic>
      <p:sp>
        <p:nvSpPr>
          <p:cNvPr id="3" name="Title 3"/>
          <p:cNvSpPr txBox="1">
            <a:spLocks/>
          </p:cNvSpPr>
          <p:nvPr/>
        </p:nvSpPr>
        <p:spPr>
          <a:xfrm>
            <a:off x="0" y="95534"/>
            <a:ext cx="9144000" cy="982639"/>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পরিপক্ক</a:t>
            </a:r>
            <a:r>
              <a:rPr lang="en-US"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মেগাস্পোরোফিল</a:t>
            </a:r>
            <a:r>
              <a:rPr lang="en-US"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a:t>
            </a:r>
            <a:r>
              <a:rPr lang="en-US"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088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02558" y="-583442"/>
            <a:ext cx="5738884" cy="9144000"/>
          </a:xfrm>
          <a:prstGeom prst="rect">
            <a:avLst/>
          </a:prstGeom>
        </p:spPr>
      </p:pic>
      <p:sp>
        <p:nvSpPr>
          <p:cNvPr id="3" name="Title 3"/>
          <p:cNvSpPr txBox="1">
            <a:spLocks/>
          </p:cNvSpPr>
          <p:nvPr/>
        </p:nvSpPr>
        <p:spPr>
          <a:xfrm>
            <a:off x="0" y="95534"/>
            <a:ext cx="9144000" cy="982639"/>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পরিপক্ক</a:t>
            </a:r>
            <a:r>
              <a:rPr lang="en-US"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মেগাস্পোরোফিল</a:t>
            </a:r>
            <a:r>
              <a:rPr lang="en-US"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a:t>
            </a:r>
            <a:r>
              <a:rPr lang="en-US" b="1" i="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Cycas</a:t>
            </a:r>
            <a:r>
              <a:rPr lang="en-US"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উদ্ভিদ</a:t>
            </a:r>
            <a:endParaRPr lang="en-US"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24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278" y="974677"/>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err="1" smtClean="0">
                <a:solidFill>
                  <a:srgbClr val="FF0000"/>
                </a:solidFill>
                <a:latin typeface="NikoshBAN" panose="02000000000000000000" pitchFamily="2" charset="0"/>
                <a:cs typeface="NikoshBAN" panose="02000000000000000000" pitchFamily="2" charset="0"/>
              </a:rPr>
              <a:t>একক</a:t>
            </a:r>
            <a:r>
              <a:rPr lang="en-US" sz="8800" b="1" dirty="0" smtClean="0">
                <a:solidFill>
                  <a:srgbClr val="FF0000"/>
                </a:solidFill>
                <a:latin typeface="NikoshBAN" panose="02000000000000000000" pitchFamily="2" charset="0"/>
                <a:cs typeface="NikoshBAN" panose="02000000000000000000" pitchFamily="2" charset="0"/>
              </a:rPr>
              <a:t> </a:t>
            </a:r>
            <a:r>
              <a:rPr lang="en-US" sz="8800" b="1" dirty="0" err="1" smtClean="0">
                <a:solidFill>
                  <a:srgbClr val="FF0000"/>
                </a:solidFill>
                <a:latin typeface="NikoshBAN" panose="02000000000000000000" pitchFamily="2" charset="0"/>
                <a:cs typeface="NikoshBAN" panose="02000000000000000000" pitchFamily="2" charset="0"/>
              </a:rPr>
              <a:t>কাজ</a:t>
            </a:r>
            <a:endParaRPr lang="en-US" sz="8800" b="1" dirty="0">
              <a:solidFill>
                <a:srgbClr val="FF0000"/>
              </a:solidFill>
              <a:latin typeface="NikoshBAN" panose="02000000000000000000" pitchFamily="2" charset="0"/>
              <a:cs typeface="NikoshBAN" panose="02000000000000000000" pitchFamily="2" charset="0"/>
            </a:endParaRPr>
          </a:p>
        </p:txBody>
      </p:sp>
      <p:sp>
        <p:nvSpPr>
          <p:cNvPr id="3" name="Subtitle 2"/>
          <p:cNvSpPr txBox="1">
            <a:spLocks/>
          </p:cNvSpPr>
          <p:nvPr/>
        </p:nvSpPr>
        <p:spPr>
          <a:xfrm>
            <a:off x="1776483" y="3053687"/>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smtClean="0">
                <a:latin typeface="NikoshBAN" panose="02000000000000000000" pitchFamily="2" charset="0"/>
                <a:cs typeface="NikoshBAN" panose="02000000000000000000" pitchFamily="2" charset="0"/>
              </a:rPr>
              <a:t>১।</a:t>
            </a:r>
            <a:r>
              <a:rPr lang="en-US" sz="4800" b="1" i="1" dirty="0" smtClean="0">
                <a:latin typeface="NikoshBAN" panose="02000000000000000000" pitchFamily="2" charset="0"/>
                <a:cs typeface="NikoshBAN" panose="02000000000000000000" pitchFamily="2" charset="0"/>
              </a:rPr>
              <a:t>Cycas </a:t>
            </a:r>
            <a:r>
              <a:rPr lang="en-US" sz="4800" b="1" dirty="0" err="1" smtClean="0">
                <a:latin typeface="NikoshBAN" panose="02000000000000000000" pitchFamily="2" charset="0"/>
                <a:cs typeface="NikoshBAN" panose="02000000000000000000" pitchFamily="2" charset="0"/>
              </a:rPr>
              <a:t>কি</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জাতীয়</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উদ্ভিদ</a:t>
            </a:r>
            <a:r>
              <a:rPr lang="en-US" sz="4800" b="1" dirty="0" smtClean="0">
                <a:latin typeface="NikoshBAN" panose="02000000000000000000" pitchFamily="2" charset="0"/>
                <a:cs typeface="NikoshBAN" panose="02000000000000000000" pitchFamily="2" charset="0"/>
              </a:rPr>
              <a:t>?</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43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955" y="0"/>
            <a:ext cx="12192000" cy="6858000"/>
          </a:xfrm>
          <a:prstGeom prst="rect">
            <a:avLst/>
          </a:prstGeom>
        </p:spPr>
      </p:pic>
    </p:spTree>
    <p:extLst>
      <p:ext uri="{BB962C8B-B14F-4D97-AF65-F5344CB8AC3E}">
        <p14:creationId xmlns:p14="http://schemas.microsoft.com/office/powerpoint/2010/main" val="6983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42917"/>
            <a:ext cx="91440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err="1" smtClean="0">
                <a:solidFill>
                  <a:srgbClr val="FF0000"/>
                </a:solidFill>
                <a:latin typeface="NikoshBAN" panose="02000000000000000000" pitchFamily="2" charset="0"/>
                <a:cs typeface="NikoshBAN" panose="02000000000000000000" pitchFamily="2" charset="0"/>
              </a:rPr>
              <a:t>দলীয়</a:t>
            </a:r>
            <a:r>
              <a:rPr lang="en-US" sz="8800" b="1" dirty="0" smtClean="0">
                <a:solidFill>
                  <a:srgbClr val="FF0000"/>
                </a:solidFill>
                <a:latin typeface="NikoshBAN" panose="02000000000000000000" pitchFamily="2" charset="0"/>
                <a:cs typeface="NikoshBAN" panose="02000000000000000000" pitchFamily="2" charset="0"/>
              </a:rPr>
              <a:t> </a:t>
            </a:r>
            <a:r>
              <a:rPr lang="en-US" sz="8800" b="1" dirty="0" err="1" smtClean="0">
                <a:solidFill>
                  <a:srgbClr val="FF0000"/>
                </a:solidFill>
                <a:latin typeface="NikoshBAN" panose="02000000000000000000" pitchFamily="2" charset="0"/>
                <a:cs typeface="NikoshBAN" panose="02000000000000000000" pitchFamily="2" charset="0"/>
              </a:rPr>
              <a:t>কাজ</a:t>
            </a:r>
            <a:endParaRPr lang="en-US" sz="8800" b="1" dirty="0">
              <a:solidFill>
                <a:srgbClr val="FF0000"/>
              </a:solidFill>
              <a:latin typeface="NikoshBAN" panose="02000000000000000000" pitchFamily="2" charset="0"/>
              <a:cs typeface="NikoshBAN" panose="02000000000000000000" pitchFamily="2" charset="0"/>
            </a:endParaRPr>
          </a:p>
        </p:txBody>
      </p:sp>
      <p:sp>
        <p:nvSpPr>
          <p:cNvPr id="3" name="Title 1"/>
          <p:cNvSpPr txBox="1">
            <a:spLocks/>
          </p:cNvSpPr>
          <p:nvPr/>
        </p:nvSpPr>
        <p:spPr>
          <a:xfrm>
            <a:off x="13648" y="2885364"/>
            <a:ext cx="91440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NikoshBAN" panose="02000000000000000000" pitchFamily="2" charset="0"/>
                <a:cs typeface="NikoshBAN" panose="02000000000000000000" pitchFamily="2" charset="0"/>
              </a:rPr>
              <a:t>1</a:t>
            </a:r>
            <a:r>
              <a:rPr lang="en-US" sz="4800" b="1" dirty="0" smtClean="0">
                <a:latin typeface="NikoshBAN" panose="02000000000000000000" pitchFamily="2" charset="0"/>
                <a:cs typeface="NikoshBAN" panose="02000000000000000000" pitchFamily="2" charset="0"/>
              </a:rPr>
              <a:t>।</a:t>
            </a:r>
            <a:r>
              <a:rPr lang="en-US" sz="4800" b="1" i="1" dirty="0" smtClean="0">
                <a:latin typeface="NikoshBAN" panose="02000000000000000000" pitchFamily="2" charset="0"/>
                <a:cs typeface="NikoshBAN" panose="02000000000000000000" pitchFamily="2" charset="0"/>
              </a:rPr>
              <a:t>Cycas</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জীবন্ত</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জীবাশ্ম</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বলা</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হয়</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কেন</a:t>
            </a:r>
            <a:r>
              <a:rPr lang="en-US" sz="4800" b="1" dirty="0" smtClean="0">
                <a:latin typeface="NikoshBAN" panose="02000000000000000000" pitchFamily="2" charset="0"/>
                <a:cs typeface="NikoshBAN" panose="02000000000000000000" pitchFamily="2" charset="0"/>
              </a:rPr>
              <a:t>?</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74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42917"/>
            <a:ext cx="91440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err="1" smtClean="0">
                <a:solidFill>
                  <a:srgbClr val="FF0000"/>
                </a:solidFill>
                <a:latin typeface="NikoshBAN" panose="02000000000000000000" pitchFamily="2" charset="0"/>
                <a:cs typeface="NikoshBAN" panose="02000000000000000000" pitchFamily="2" charset="0"/>
              </a:rPr>
              <a:t>মূল্যায়ন</a:t>
            </a:r>
            <a:endParaRPr lang="en-US" sz="8800" b="1" dirty="0">
              <a:solidFill>
                <a:srgbClr val="FF0000"/>
              </a:solidFill>
              <a:latin typeface="NikoshBAN" panose="02000000000000000000" pitchFamily="2" charset="0"/>
              <a:cs typeface="NikoshBAN" panose="02000000000000000000" pitchFamily="2" charset="0"/>
            </a:endParaRPr>
          </a:p>
        </p:txBody>
      </p:sp>
      <p:sp>
        <p:nvSpPr>
          <p:cNvPr id="3" name="Title 1"/>
          <p:cNvSpPr txBox="1">
            <a:spLocks/>
          </p:cNvSpPr>
          <p:nvPr/>
        </p:nvSpPr>
        <p:spPr>
          <a:xfrm>
            <a:off x="0" y="2764809"/>
            <a:ext cx="9144000" cy="25578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latin typeface="NikoshBAN" panose="02000000000000000000" pitchFamily="2" charset="0"/>
                <a:cs typeface="NikoshBAN" panose="02000000000000000000" pitchFamily="2" charset="0"/>
              </a:rPr>
              <a:t>১।কোরালয়েড </a:t>
            </a:r>
            <a:r>
              <a:rPr lang="en-US" sz="4800" b="1" dirty="0" err="1" smtClean="0">
                <a:latin typeface="NikoshBAN" panose="02000000000000000000" pitchFamily="2" charset="0"/>
                <a:cs typeface="NikoshBAN" panose="02000000000000000000" pitchFamily="2" charset="0"/>
              </a:rPr>
              <a:t>মূল</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a:t>
            </a:r>
            <a:r>
              <a:rPr lang="en-US" sz="4800" b="1" dirty="0" smtClean="0">
                <a:latin typeface="NikoshBAN" panose="02000000000000000000" pitchFamily="2" charset="0"/>
                <a:cs typeface="NikoshBAN" panose="02000000000000000000" pitchFamily="2" charset="0"/>
              </a:rPr>
              <a:t>?</a:t>
            </a:r>
          </a:p>
          <a:p>
            <a:endParaRPr lang="en-US" sz="4800" b="1" dirty="0">
              <a:latin typeface="NikoshBAN" panose="02000000000000000000" pitchFamily="2" charset="0"/>
              <a:cs typeface="NikoshBAN" panose="02000000000000000000" pitchFamily="2" charset="0"/>
            </a:endParaRPr>
          </a:p>
          <a:p>
            <a:r>
              <a:rPr lang="en-US" sz="4800" b="1" dirty="0" smtClean="0">
                <a:latin typeface="NikoshBAN" panose="02000000000000000000" pitchFamily="2" charset="0"/>
                <a:cs typeface="NikoshBAN" panose="02000000000000000000" pitchFamily="2" charset="0"/>
              </a:rPr>
              <a:t> ২।মেগাস্পোরোফিল </a:t>
            </a:r>
            <a:r>
              <a:rPr lang="en-US" sz="4800" b="1" dirty="0" err="1" smtClean="0">
                <a:latin typeface="NikoshBAN" panose="02000000000000000000" pitchFamily="2" charset="0"/>
                <a:cs typeface="NikoshBAN" panose="02000000000000000000" pitchFamily="2" charset="0"/>
              </a:rPr>
              <a:t>কি</a:t>
            </a:r>
            <a:r>
              <a:rPr lang="en-US" sz="4800" b="1" dirty="0" smtClean="0">
                <a:latin typeface="NikoshBAN" panose="02000000000000000000" pitchFamily="2" charset="0"/>
                <a:cs typeface="NikoshBAN" panose="02000000000000000000" pitchFamily="2" charset="0"/>
              </a:rPr>
              <a:t>?</a:t>
            </a:r>
          </a:p>
          <a:p>
            <a:endParaRPr lang="en-US" sz="4800" b="1"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015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8356" y="1062251"/>
            <a:ext cx="6141493" cy="1446550"/>
          </a:xfrm>
          <a:prstGeom prst="rect">
            <a:avLst/>
          </a:prstGeom>
          <a:noFill/>
        </p:spPr>
        <p:txBody>
          <a:bodyPr wrap="square" rtlCol="0">
            <a:spAutoFit/>
          </a:bodyPr>
          <a:lstStyle/>
          <a:p>
            <a:r>
              <a:rPr lang="bn-BD" sz="5400" dirty="0" smtClean="0">
                <a:solidFill>
                  <a:srgbClr val="002060"/>
                </a:solidFill>
                <a:latin typeface="NikoshBAN" pitchFamily="2" charset="0"/>
                <a:cs typeface="NikoshBAN" pitchFamily="2" charset="0"/>
              </a:rPr>
              <a:t> </a:t>
            </a:r>
            <a:r>
              <a:rPr lang="bn-BD" sz="8800" b="1" dirty="0" smtClean="0">
                <a:solidFill>
                  <a:srgbClr val="FF0000"/>
                </a:solidFill>
                <a:latin typeface="NikoshBAN" pitchFamily="2" charset="0"/>
                <a:cs typeface="NikoshBAN" pitchFamily="2" charset="0"/>
              </a:rPr>
              <a:t>বাড়ির কাজ</a:t>
            </a:r>
            <a:endParaRPr lang="en-US" sz="8800" b="1" dirty="0">
              <a:solidFill>
                <a:srgbClr val="FF0000"/>
              </a:solidFill>
              <a:latin typeface="NikoshBAN" pitchFamily="2" charset="0"/>
              <a:cs typeface="NikoshBAN" pitchFamily="2" charset="0"/>
            </a:endParaRPr>
          </a:p>
        </p:txBody>
      </p:sp>
      <p:sp>
        <p:nvSpPr>
          <p:cNvPr id="3" name="TextBox 2"/>
          <p:cNvSpPr txBox="1"/>
          <p:nvPr/>
        </p:nvSpPr>
        <p:spPr>
          <a:xfrm>
            <a:off x="545910" y="3164007"/>
            <a:ext cx="8952931" cy="830997"/>
          </a:xfrm>
          <a:prstGeom prst="rect">
            <a:avLst/>
          </a:prstGeom>
          <a:noFill/>
        </p:spPr>
        <p:txBody>
          <a:bodyPr wrap="square" rtlCol="0">
            <a:spAutoFit/>
          </a:bodyPr>
          <a:lstStyle/>
          <a:p>
            <a:r>
              <a:rPr lang="en-US" sz="4800" b="1" dirty="0" smtClean="0">
                <a:latin typeface="NikoshBAN" pitchFamily="2" charset="0"/>
                <a:cs typeface="NikoshBAN" pitchFamily="2" charset="0"/>
              </a:rPr>
              <a:t>১।</a:t>
            </a:r>
            <a:r>
              <a:rPr lang="en-US" sz="4800" b="1" i="1" dirty="0" smtClean="0">
                <a:latin typeface="NikoshBAN" pitchFamily="2" charset="0"/>
                <a:cs typeface="NikoshBAN" pitchFamily="2" charset="0"/>
              </a:rPr>
              <a:t>Cycas</a:t>
            </a:r>
            <a:r>
              <a:rPr lang="en-US" sz="4800" b="1" dirty="0" smtClean="0">
                <a:latin typeface="NikoshBAN" pitchFamily="2" charset="0"/>
                <a:cs typeface="NikoshBAN" pitchFamily="2" charset="0"/>
              </a:rPr>
              <a:t>-এর </a:t>
            </a:r>
            <a:r>
              <a:rPr lang="en-US" sz="4800" b="1" dirty="0" err="1" smtClean="0">
                <a:latin typeface="NikoshBAN" pitchFamily="2" charset="0"/>
                <a:cs typeface="NikoshBAN" pitchFamily="2" charset="0"/>
              </a:rPr>
              <a:t>চিহ্নিত</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চিত্র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অংকন</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করবে</a:t>
            </a:r>
            <a:r>
              <a:rPr lang="en-US" sz="4800" b="1" dirty="0" smtClean="0">
                <a:latin typeface="NikoshBAN" pitchFamily="2" charset="0"/>
                <a:cs typeface="NikoshBAN" pitchFamily="2" charset="0"/>
              </a:rPr>
              <a:t>। </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20729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2252866"/>
            <a:ext cx="6248400" cy="1569660"/>
          </a:xfrm>
          <a:prstGeom prst="rect">
            <a:avLst/>
          </a:prstGeom>
          <a:noFill/>
        </p:spPr>
        <p:txBody>
          <a:bodyPr wrap="square" rtlCol="0">
            <a:spAutoFit/>
          </a:bodyPr>
          <a:lstStyle/>
          <a:p>
            <a:r>
              <a:rPr lang="bn-BD" sz="5400" dirty="0" smtClean="0">
                <a:solidFill>
                  <a:srgbClr val="002060"/>
                </a:solidFill>
                <a:latin typeface="NikoshBAN" pitchFamily="2" charset="0"/>
                <a:cs typeface="NikoshBAN" pitchFamily="2" charset="0"/>
              </a:rPr>
              <a:t> </a:t>
            </a:r>
            <a:r>
              <a:rPr lang="en-US" sz="9600" b="1" dirty="0" err="1" smtClean="0">
                <a:solidFill>
                  <a:srgbClr val="FF0000"/>
                </a:solidFill>
                <a:latin typeface="NikoshBAN" pitchFamily="2" charset="0"/>
                <a:cs typeface="NikoshBAN" pitchFamily="2" charset="0"/>
              </a:rPr>
              <a:t>ধন্যবাদ</a:t>
            </a:r>
            <a:endParaRPr lang="en-US" sz="96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60682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Tree>
    <p:extLst>
      <p:ext uri="{BB962C8B-B14F-4D97-AF65-F5344CB8AC3E}">
        <p14:creationId xmlns:p14="http://schemas.microsoft.com/office/powerpoint/2010/main" val="34387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Tree>
    <p:extLst>
      <p:ext uri="{BB962C8B-B14F-4D97-AF65-F5344CB8AC3E}">
        <p14:creationId xmlns:p14="http://schemas.microsoft.com/office/powerpoint/2010/main" val="25880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655" y="339854"/>
            <a:ext cx="12191999" cy="1200329"/>
          </a:xfrm>
          <a:prstGeom prst="rect">
            <a:avLst/>
          </a:prstGeom>
        </p:spPr>
        <p:txBody>
          <a:bodyPr wrap="square">
            <a:spAutoFit/>
          </a:bodyPr>
          <a:lstStyle/>
          <a:p>
            <a:pPr algn="ctr"/>
            <a:r>
              <a:rPr lang="bn-BD" sz="7200" b="1" dirty="0">
                <a:solidFill>
                  <a:srgbClr val="FF0000"/>
                </a:solidFill>
                <a:latin typeface="NikoshBAN" pitchFamily="2" charset="0"/>
                <a:cs typeface="NikoshBAN" pitchFamily="2" charset="0"/>
              </a:rPr>
              <a:t>শিক্ষক পরিচিতি</a:t>
            </a:r>
            <a:endParaRPr lang="en-US" sz="7200" b="1" dirty="0">
              <a:solidFill>
                <a:srgbClr val="FF0000"/>
              </a:solidFill>
              <a:latin typeface="NikoshBAN" pitchFamily="2" charset="0"/>
              <a:cs typeface="NikoshBAN" pitchFamily="2" charset="0"/>
            </a:endParaRPr>
          </a:p>
        </p:txBody>
      </p:sp>
      <p:sp>
        <p:nvSpPr>
          <p:cNvPr id="3" name="Title 1"/>
          <p:cNvSpPr txBox="1">
            <a:spLocks/>
          </p:cNvSpPr>
          <p:nvPr/>
        </p:nvSpPr>
        <p:spPr bwMode="auto">
          <a:xfrm>
            <a:off x="-236561" y="2022752"/>
            <a:ext cx="4975538" cy="379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lnSpc>
                <a:spcPct val="120000"/>
              </a:lnSpc>
              <a:spcBef>
                <a:spcPct val="0"/>
              </a:spcBef>
              <a:buFont typeface="Arial" pitchFamily="34" charset="0"/>
              <a:buNone/>
            </a:pPr>
            <a:r>
              <a:rPr lang="en-US" sz="5100" b="1" dirty="0">
                <a:solidFill>
                  <a:srgbClr val="FF0000"/>
                </a:solidFill>
                <a:latin typeface="NikoshBAN" panose="02000000000000000000" pitchFamily="2" charset="0"/>
                <a:cs typeface="NikoshBAN" panose="02000000000000000000" pitchFamily="2" charset="0"/>
              </a:rPr>
              <a:t>  </a:t>
            </a:r>
            <a:r>
              <a:rPr lang="en-US" sz="5800" b="1" dirty="0" err="1">
                <a:solidFill>
                  <a:srgbClr val="0070C0"/>
                </a:solidFill>
                <a:latin typeface="NikoshBAN" panose="02000000000000000000" pitchFamily="2" charset="0"/>
                <a:cs typeface="NikoshBAN" panose="02000000000000000000" pitchFamily="2" charset="0"/>
              </a:rPr>
              <a:t>গোপাল</a:t>
            </a:r>
            <a:r>
              <a:rPr lang="en-US" sz="5800" b="1" dirty="0">
                <a:solidFill>
                  <a:srgbClr val="0070C0"/>
                </a:solidFill>
                <a:latin typeface="NikoshBAN" panose="02000000000000000000" pitchFamily="2" charset="0"/>
                <a:cs typeface="NikoshBAN" panose="02000000000000000000" pitchFamily="2" charset="0"/>
              </a:rPr>
              <a:t> </a:t>
            </a:r>
            <a:r>
              <a:rPr lang="en-US" sz="5800" b="1" dirty="0" err="1">
                <a:solidFill>
                  <a:srgbClr val="0070C0"/>
                </a:solidFill>
                <a:latin typeface="NikoshBAN" panose="02000000000000000000" pitchFamily="2" charset="0"/>
                <a:cs typeface="NikoshBAN" panose="02000000000000000000" pitchFamily="2" charset="0"/>
              </a:rPr>
              <a:t>চন্দ্র</a:t>
            </a:r>
            <a:r>
              <a:rPr lang="en-US" sz="5800" b="1" dirty="0">
                <a:solidFill>
                  <a:srgbClr val="0070C0"/>
                </a:solidFill>
                <a:latin typeface="NikoshBAN" panose="02000000000000000000" pitchFamily="2" charset="0"/>
                <a:cs typeface="NikoshBAN" panose="02000000000000000000" pitchFamily="2" charset="0"/>
              </a:rPr>
              <a:t> </a:t>
            </a:r>
            <a:r>
              <a:rPr lang="en-US" sz="5800" b="1" dirty="0" err="1">
                <a:solidFill>
                  <a:srgbClr val="0070C0"/>
                </a:solidFill>
                <a:latin typeface="NikoshBAN" panose="02000000000000000000" pitchFamily="2" charset="0"/>
                <a:cs typeface="NikoshBAN" panose="02000000000000000000" pitchFamily="2" charset="0"/>
              </a:rPr>
              <a:t>দেবনাথ</a:t>
            </a:r>
            <a:r>
              <a:rPr lang="en-US" sz="5800" b="1" dirty="0">
                <a:solidFill>
                  <a:srgbClr val="0070C0"/>
                </a:solidFill>
                <a:latin typeface="NikoshBAN" panose="02000000000000000000" pitchFamily="2" charset="0"/>
                <a:cs typeface="NikoshBAN" panose="02000000000000000000" pitchFamily="2" charset="0"/>
              </a:rPr>
              <a:t/>
            </a:r>
            <a:br>
              <a:rPr lang="en-US" sz="5800" b="1" dirty="0">
                <a:solidFill>
                  <a:srgbClr val="0070C0"/>
                </a:solidFill>
                <a:latin typeface="NikoshBAN" panose="02000000000000000000" pitchFamily="2" charset="0"/>
                <a:cs typeface="NikoshBAN" panose="02000000000000000000" pitchFamily="2" charset="0"/>
              </a:rPr>
            </a:br>
            <a:r>
              <a:rPr lang="en-US" sz="3600" b="1" dirty="0" err="1">
                <a:solidFill>
                  <a:srgbClr val="FF0000"/>
                </a:solidFill>
                <a:latin typeface="NikoshBAN" panose="02000000000000000000" pitchFamily="2" charset="0"/>
                <a:cs typeface="NikoshBAN" panose="02000000000000000000" pitchFamily="2" charset="0"/>
              </a:rPr>
              <a:t>প্রভাষক</a:t>
            </a:r>
            <a:r>
              <a:rPr lang="en-US" sz="3600" b="1" dirty="0">
                <a:solidFill>
                  <a:srgbClr val="003300"/>
                </a:solidFill>
                <a:latin typeface="NikoshBAN" panose="02000000000000000000" pitchFamily="2" charset="0"/>
                <a:cs typeface="NikoshBAN" panose="02000000000000000000" pitchFamily="2" charset="0"/>
              </a:rPr>
              <a:t/>
            </a:r>
            <a:br>
              <a:rPr lang="en-US" sz="3600" b="1" dirty="0">
                <a:solidFill>
                  <a:srgbClr val="003300"/>
                </a:solidFill>
                <a:latin typeface="NikoshBAN" panose="02000000000000000000" pitchFamily="2" charset="0"/>
                <a:cs typeface="NikoshBAN" panose="02000000000000000000" pitchFamily="2" charset="0"/>
              </a:rPr>
            </a:br>
            <a:r>
              <a:rPr lang="en-US" sz="3600" b="1" dirty="0" err="1">
                <a:solidFill>
                  <a:srgbClr val="FF0000"/>
                </a:solidFill>
                <a:latin typeface="NikoshBAN" panose="02000000000000000000" pitchFamily="2" charset="0"/>
                <a:cs typeface="NikoshBAN" panose="02000000000000000000" pitchFamily="2" charset="0"/>
              </a:rPr>
              <a:t>জীববিজ্ঞান</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বিভাগ</a:t>
            </a:r>
            <a:r>
              <a:rPr lang="en-US" sz="3600" b="1" dirty="0">
                <a:solidFill>
                  <a:srgbClr val="FF0000"/>
                </a:solidFill>
                <a:latin typeface="NikoshBAN" panose="02000000000000000000" pitchFamily="2" charset="0"/>
                <a:cs typeface="NikoshBAN" panose="02000000000000000000" pitchFamily="2" charset="0"/>
              </a:rPr>
              <a:t/>
            </a:r>
            <a:br>
              <a:rPr lang="en-US" sz="3600" b="1" dirty="0">
                <a:solidFill>
                  <a:srgbClr val="FF0000"/>
                </a:solidFill>
                <a:latin typeface="NikoshBAN" panose="02000000000000000000" pitchFamily="2" charset="0"/>
                <a:cs typeface="NikoshBAN" panose="02000000000000000000" pitchFamily="2" charset="0"/>
              </a:rPr>
            </a:br>
            <a:r>
              <a:rPr lang="en-US" sz="3600" b="1" dirty="0" err="1">
                <a:solidFill>
                  <a:srgbClr val="FF0000"/>
                </a:solidFill>
                <a:latin typeface="NikoshBAN" panose="02000000000000000000" pitchFamily="2" charset="0"/>
                <a:cs typeface="NikoshBAN" panose="02000000000000000000" pitchFamily="2" charset="0"/>
              </a:rPr>
              <a:t>আব্দুর</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রাফেত</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বিশ্বাস</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কলেজ</a:t>
            </a:r>
            <a:r>
              <a:rPr lang="en-US" sz="3600" b="1" dirty="0">
                <a:solidFill>
                  <a:srgbClr val="FF0000"/>
                </a:solidFill>
                <a:latin typeface="NikoshBAN" panose="02000000000000000000" pitchFamily="2" charset="0"/>
                <a:cs typeface="NikoshBAN" panose="02000000000000000000" pitchFamily="2" charset="0"/>
              </a:rPr>
              <a:t/>
            </a:r>
            <a:br>
              <a:rPr lang="en-US" sz="3600" b="1" dirty="0">
                <a:solidFill>
                  <a:srgbClr val="FF0000"/>
                </a:solidFill>
                <a:latin typeface="NikoshBAN" panose="02000000000000000000" pitchFamily="2" charset="0"/>
                <a:cs typeface="NikoshBAN" panose="02000000000000000000" pitchFamily="2" charset="0"/>
              </a:rPr>
            </a:br>
            <a:r>
              <a:rPr lang="en-US" sz="3600" b="1" dirty="0" err="1">
                <a:solidFill>
                  <a:srgbClr val="FF0000"/>
                </a:solidFill>
                <a:latin typeface="NikoshBAN" panose="02000000000000000000" pitchFamily="2" charset="0"/>
                <a:cs typeface="NikoshBAN" panose="02000000000000000000" pitchFamily="2" charset="0"/>
              </a:rPr>
              <a:t>ছাতিয়ান,মিরপুর,কুষ্টিয়া</a:t>
            </a:r>
            <a:r>
              <a:rPr lang="en-US" sz="3600" b="1" dirty="0">
                <a:solidFill>
                  <a:srgbClr val="FF0000"/>
                </a:solidFill>
                <a:latin typeface="NikoshBAN" panose="02000000000000000000" pitchFamily="2" charset="0"/>
                <a:cs typeface="NikoshBAN" panose="02000000000000000000" pitchFamily="2" charset="0"/>
              </a:rPr>
              <a:t>।</a:t>
            </a:r>
          </a:p>
          <a:p>
            <a:pPr algn="ctr">
              <a:lnSpc>
                <a:spcPct val="120000"/>
              </a:lnSpc>
              <a:spcBef>
                <a:spcPct val="0"/>
              </a:spcBef>
              <a:buFont typeface="Arial" pitchFamily="34" charset="0"/>
              <a:buNone/>
            </a:pPr>
            <a:r>
              <a:rPr lang="en-US" sz="3600" b="1" dirty="0">
                <a:solidFill>
                  <a:srgbClr val="FFC000"/>
                </a:solidFill>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মোবাইলঃ</a:t>
            </a:r>
            <a:r>
              <a:rPr lang="en-US" sz="3600" b="1" dirty="0">
                <a:latin typeface="NikoshBAN" panose="02000000000000000000" pitchFamily="2" charset="0"/>
                <a:cs typeface="NikoshBAN" panose="02000000000000000000" pitchFamily="2" charset="0"/>
              </a:rPr>
              <a:t> ০১৭১৮৬১৬৬১১  </a:t>
            </a:r>
          </a:p>
          <a:p>
            <a:pPr algn="ctr">
              <a:lnSpc>
                <a:spcPct val="120000"/>
              </a:lnSpc>
              <a:spcBef>
                <a:spcPct val="0"/>
              </a:spcBef>
              <a:buFont typeface="Arial" pitchFamily="34" charset="0"/>
              <a:buNone/>
            </a:pPr>
            <a:r>
              <a:rPr lang="en-US" sz="3600" b="1" dirty="0">
                <a:solidFill>
                  <a:srgbClr val="800000"/>
                </a:solidFill>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ই-মেইলঃ</a:t>
            </a:r>
            <a:r>
              <a:rPr lang="en-US" sz="3600" b="1" dirty="0"/>
              <a:t>gcdn1977@gmail.com</a:t>
            </a:r>
          </a:p>
          <a:p>
            <a:pPr algn="ctr">
              <a:lnSpc>
                <a:spcPct val="120000"/>
              </a:lnSpc>
              <a:spcBef>
                <a:spcPct val="0"/>
              </a:spcBef>
              <a:buFontTx/>
              <a:buNone/>
            </a:pPr>
            <a:r>
              <a:rPr lang="en-US" sz="3600" b="1"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340" y="2238233"/>
            <a:ext cx="3620694" cy="2934269"/>
          </a:xfrm>
          <a:prstGeom prst="rect">
            <a:avLst/>
          </a:prstGeom>
        </p:spPr>
      </p:pic>
    </p:spTree>
    <p:extLst>
      <p:ext uri="{BB962C8B-B14F-4D97-AF65-F5344CB8AC3E}">
        <p14:creationId xmlns:p14="http://schemas.microsoft.com/office/powerpoint/2010/main" val="150708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090683"/>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rgbClr val="FF0000"/>
                </a:solidFill>
                <a:latin typeface="NikoshBAN" panose="02000000000000000000" pitchFamily="2" charset="0"/>
                <a:cs typeface="NikoshBAN" panose="02000000000000000000" pitchFamily="2" charset="0"/>
              </a:rPr>
              <a:t>Google </a:t>
            </a:r>
            <a:r>
              <a:rPr lang="en-US" sz="4800" b="1" dirty="0" smtClean="0">
                <a:solidFill>
                  <a:srgbClr val="FF0000"/>
                </a:solidFill>
                <a:latin typeface="NikoshBAN" panose="02000000000000000000" pitchFamily="2" charset="0"/>
                <a:cs typeface="NikoshBAN" panose="02000000000000000000" pitchFamily="2" charset="0"/>
              </a:rPr>
              <a:t>Classroom-</a:t>
            </a:r>
            <a:r>
              <a:rPr lang="en-US" sz="4800" b="1" dirty="0" err="1" smtClean="0">
                <a:solidFill>
                  <a:srgbClr val="FF0000"/>
                </a:solidFill>
                <a:latin typeface="NikoshBAN" panose="02000000000000000000" pitchFamily="2" charset="0"/>
                <a:cs typeface="NikoshBAN" panose="02000000000000000000" pitchFamily="2" charset="0"/>
              </a:rPr>
              <a:t>এর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smtClean="0">
                <a:solidFill>
                  <a:srgbClr val="FF0000"/>
                </a:solidFill>
                <a:latin typeface="NikoshBAN" panose="02000000000000000000" pitchFamily="2" charset="0"/>
                <a:cs typeface="NikoshBAN" panose="02000000000000000000" pitchFamily="2" charset="0"/>
              </a:rPr>
              <a:t>Word </a:t>
            </a:r>
            <a:r>
              <a:rPr lang="en-US" sz="4800" b="1" smtClean="0">
                <a:solidFill>
                  <a:srgbClr val="FF0000"/>
                </a:solidFill>
                <a:latin typeface="NikoshBAN" panose="02000000000000000000" pitchFamily="2" charset="0"/>
                <a:cs typeface="NikoshBAN" panose="02000000000000000000" pitchFamily="2" charset="0"/>
              </a:rPr>
              <a:t>File-এ </a:t>
            </a:r>
            <a:r>
              <a:rPr lang="en-US" sz="4800" b="1" dirty="0" err="1" smtClean="0">
                <a:solidFill>
                  <a:srgbClr val="FF0000"/>
                </a:solidFill>
                <a:latin typeface="NikoshBAN" panose="02000000000000000000" pitchFamily="2" charset="0"/>
                <a:cs typeface="NikoshBAN" panose="02000000000000000000" pitchFamily="2" charset="0"/>
              </a:rPr>
              <a:t>পাঠ</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শিরোনামের</a:t>
            </a:r>
            <a:r>
              <a:rPr lang="en-US" sz="4800" b="1" i="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উপর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যে</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কোন</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প্রশ্ন</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লিখা</a:t>
            </a:r>
            <a:r>
              <a:rPr lang="en-US" sz="4800" b="1" dirty="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যাবে</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smtClean="0">
                <a:latin typeface="NikoshBAN" panose="02000000000000000000" pitchFamily="2" charset="0"/>
                <a:cs typeface="NikoshBAN" panose="02000000000000000000" pitchFamily="2" charset="0"/>
              </a:rPr>
              <a:t>Google Classroom                              </a:t>
            </a:r>
            <a:r>
              <a:rPr lang="en-US" sz="4800" b="1" dirty="0" err="1" smtClean="0">
                <a:solidFill>
                  <a:srgbClr val="002060"/>
                </a:solidFill>
                <a:latin typeface="NikoshBAN" panose="02000000000000000000" pitchFamily="2" charset="0"/>
                <a:cs typeface="NikoshBAN" panose="02000000000000000000" pitchFamily="2" charset="0"/>
              </a:rPr>
              <a:t>এর</a:t>
            </a:r>
            <a:r>
              <a:rPr lang="en-US" sz="4800" b="1" dirty="0" smtClean="0">
                <a:solidFill>
                  <a:srgbClr val="002060"/>
                </a:solidFill>
                <a:latin typeface="NikoshBAN" panose="02000000000000000000" pitchFamily="2" charset="0"/>
                <a:cs typeface="NikoshBAN" panose="02000000000000000000" pitchFamily="2" charset="0"/>
              </a:rPr>
              <a:t>    </a:t>
            </a:r>
            <a:r>
              <a:rPr lang="en-US" sz="4800" b="1" dirty="0" smtClean="0">
                <a:latin typeface="NikoshBAN" panose="02000000000000000000" pitchFamily="2" charset="0"/>
                <a:cs typeface="NikoshBAN" panose="02000000000000000000" pitchFamily="2" charset="0"/>
              </a:rPr>
              <a:t>       </a:t>
            </a:r>
            <a:r>
              <a:rPr lang="en-US" sz="4800" dirty="0" smtClean="0">
                <a:latin typeface="NikoshBAN" panose="02000000000000000000" pitchFamily="2" charset="0"/>
                <a:cs typeface="NikoshBAN" panose="02000000000000000000" pitchFamily="2" charset="0"/>
              </a:rPr>
              <a:t>                                         </a:t>
            </a:r>
            <a:r>
              <a:rPr lang="en-US" sz="4800" b="1" dirty="0" smtClean="0">
                <a:solidFill>
                  <a:srgbClr val="FF0000"/>
                </a:solidFill>
                <a:latin typeface="NikoshBAN" panose="02000000000000000000" pitchFamily="2" charset="0"/>
                <a:cs typeface="NikoshBAN" panose="02000000000000000000" pitchFamily="2" charset="0"/>
              </a:rPr>
              <a:t>Class code/Link- </a:t>
            </a:r>
            <a:r>
              <a:rPr lang="en-US" sz="4800" b="1" dirty="0" smtClean="0"/>
              <a:t>ft6aymr</a:t>
            </a:r>
            <a:br>
              <a:rPr lang="en-US" sz="4800" b="1" dirty="0" smtClean="0"/>
            </a:br>
            <a:endParaRPr lang="en-US" sz="48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9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411115"/>
            <a:ext cx="9144000" cy="1143000"/>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6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Content Placeholder 4"/>
          <p:cNvSpPr txBox="1">
            <a:spLocks/>
          </p:cNvSpPr>
          <p:nvPr/>
        </p:nvSpPr>
        <p:spPr>
          <a:xfrm>
            <a:off x="0" y="2298576"/>
            <a:ext cx="9144000" cy="4019562"/>
          </a:xfrm>
          <a:prstGeom prst="rect">
            <a:avLst/>
          </a:prstGeom>
          <a:noFill/>
        </p:spPr>
        <p:txBody>
          <a:bodyPr wrap="square"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শ্রেণি</a:t>
            </a:r>
            <a:r>
              <a:rPr lang="bn-BD"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a:t>
            </a:r>
            <a:r>
              <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44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একাদশ-দ্বাদশ</a:t>
            </a:r>
            <a:r>
              <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bn-BD"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p>
          <a:p>
            <a:pPr marL="0" indent="0" algn="ctr">
              <a:buNone/>
            </a:pPr>
            <a:r>
              <a:rPr lang="en-US" sz="44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বিষয়</a:t>
            </a:r>
            <a:r>
              <a:rPr lang="bn-BD"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44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জীববিজ্ঞান</a:t>
            </a:r>
            <a:r>
              <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১ম পত্র </a:t>
            </a:r>
            <a:endParaRPr lang="bn-IN"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marL="0" indent="0" algn="ctr">
              <a:buNone/>
            </a:pPr>
            <a:r>
              <a:rPr lang="en-US" sz="4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44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অধ্যায়ঃ</a:t>
            </a:r>
            <a:r>
              <a:rPr lang="en-US" sz="4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44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সপ্তম</a:t>
            </a:r>
            <a:endPar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marL="0" indent="0" algn="ctr">
              <a:buNone/>
            </a:pPr>
            <a:r>
              <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44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নগ্নবীজী</a:t>
            </a:r>
            <a:r>
              <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ও </a:t>
            </a:r>
            <a:r>
              <a:rPr lang="en-US" sz="44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আবৃতবীজী</a:t>
            </a:r>
            <a:r>
              <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44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উদ্ভিদ</a:t>
            </a:r>
            <a:endPar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marL="0" indent="0" algn="ctr">
              <a:buNone/>
            </a:pPr>
            <a:r>
              <a:rPr lang="en-US" sz="4400" b="1" dirty="0">
                <a:ln w="1905"/>
                <a:solidFill>
                  <a:srgbClr val="0070C0"/>
                </a:solidFill>
                <a:effectLst>
                  <a:innerShdw blurRad="69850" dist="43180" dir="5400000">
                    <a:srgbClr val="000000">
                      <a:alpha val="65000"/>
                    </a:srgbClr>
                  </a:innerShdw>
                </a:effectLst>
                <a:latin typeface="NikoshBAN" pitchFamily="2" charset="0"/>
                <a:cs typeface="NikoshBAN" pitchFamily="2" charset="0"/>
              </a:rPr>
              <a:t>  </a:t>
            </a:r>
            <a:r>
              <a:rPr lang="en-US" sz="4400" b="1" dirty="0" smtClean="0">
                <a:ln w="1905"/>
                <a:effectLst>
                  <a:innerShdw blurRad="69850" dist="43180" dir="5400000">
                    <a:srgbClr val="000000">
                      <a:alpha val="65000"/>
                    </a:srgbClr>
                  </a:innerShdw>
                </a:effectLst>
                <a:latin typeface="NikoshBAN" pitchFamily="2" charset="0"/>
                <a:cs typeface="NikoshBAN" pitchFamily="2" charset="0"/>
              </a:rPr>
              <a:t> </a:t>
            </a:r>
            <a:endParaRPr lang="bn-IN" sz="4400" b="1" dirty="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8192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2998" y="-1142998"/>
            <a:ext cx="6858001" cy="9144000"/>
          </a:xfrm>
          <a:prstGeom prst="rect">
            <a:avLst/>
          </a:prstGeom>
        </p:spPr>
      </p:pic>
    </p:spTree>
    <p:extLst>
      <p:ext uri="{BB962C8B-B14F-4D97-AF65-F5344CB8AC3E}">
        <p14:creationId xmlns:p14="http://schemas.microsoft.com/office/powerpoint/2010/main" val="5704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265</Words>
  <Application>Microsoft Office PowerPoint</Application>
  <PresentationFormat>On-screen Show (4:3)</PresentationFormat>
  <Paragraphs>66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NikoshBAN</vt:lpstr>
      <vt:lpstr>Office Theme</vt:lpstr>
      <vt:lpstr>আব্দুর রাফেত বিশ্বাস কলেজ ছাতিয়ান,মিরপুর,কুষ্টিয়া।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ছবিগুলো সংগ্রহ করা হয়েছে আমার বাড়ির ফুল বাগানে লাগানো Cycas উদ্ভিদ থেকে।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আব্দুর রাফেত বিশ্বাস কলেজ ছাতিয়ান,মিরপুর,কুষ্টিয়া।</dc:title>
  <dc:creator>User</dc:creator>
  <cp:lastModifiedBy>User</cp:lastModifiedBy>
  <cp:revision>161</cp:revision>
  <dcterms:created xsi:type="dcterms:W3CDTF">2021-01-24T23:21:07Z</dcterms:created>
  <dcterms:modified xsi:type="dcterms:W3CDTF">2021-01-26T19:55:24Z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2340390</vt:lpwstr>
  </property>
  <property fmtid="{D5CDD505-2E9C-101B-9397-08002B2CF9AE}" name="NXPowerLiteSettings" pid="3">
    <vt:lpwstr>C7000400038000</vt:lpwstr>
  </property>
  <property fmtid="{D5CDD505-2E9C-101B-9397-08002B2CF9AE}" name="NXPowerLiteVersion" pid="4">
    <vt:lpwstr>S9.0.3</vt:lpwstr>
  </property>
</Properties>
</file>