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8" r:id="rId1"/>
  </p:sldMasterIdLst>
  <p:notesMasterIdLst>
    <p:notesMasterId r:id="rId25"/>
  </p:notesMasterIdLst>
  <p:sldIdLst>
    <p:sldId id="257" r:id="rId2"/>
    <p:sldId id="335" r:id="rId3"/>
    <p:sldId id="331" r:id="rId4"/>
    <p:sldId id="330" r:id="rId5"/>
    <p:sldId id="347" r:id="rId6"/>
    <p:sldId id="309" r:id="rId7"/>
    <p:sldId id="328" r:id="rId8"/>
    <p:sldId id="310" r:id="rId9"/>
    <p:sldId id="333" r:id="rId10"/>
    <p:sldId id="332" r:id="rId11"/>
    <p:sldId id="311" r:id="rId12"/>
    <p:sldId id="312" r:id="rId13"/>
    <p:sldId id="337" r:id="rId14"/>
    <p:sldId id="342" r:id="rId15"/>
    <p:sldId id="313" r:id="rId16"/>
    <p:sldId id="315" r:id="rId17"/>
    <p:sldId id="334" r:id="rId18"/>
    <p:sldId id="343" r:id="rId19"/>
    <p:sldId id="338" r:id="rId20"/>
    <p:sldId id="344" r:id="rId21"/>
    <p:sldId id="346" r:id="rId22"/>
    <p:sldId id="322" r:id="rId23"/>
    <p:sldId id="34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3617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4" autoAdjust="0"/>
    <p:restoredTop sz="94660"/>
  </p:normalViewPr>
  <p:slideViewPr>
    <p:cSldViewPr snapToGrid="0">
      <p:cViewPr varScale="1">
        <p:scale>
          <a:sx n="74" d="100"/>
          <a:sy n="74" d="100"/>
        </p:scale>
        <p:origin x="55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A8B09E-4B00-4F3D-802D-AEB3EDEEBEFB}" type="datetimeFigureOut">
              <a:rPr lang="en-US" smtClean="0"/>
              <a:pPr/>
              <a:t>1/25/2021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961A46-50D0-45D3-B3BB-93DC240F0D49}" type="slidenum">
              <a:rPr lang="en-US" smtClean="0"/>
              <a:pPr/>
              <a:t>‹#›</a:t>
            </a:fld>
            <a:endParaRPr lang="en-US"/>
          </a:p>
        </p:txBody>
      </p:sp>
    </p:spTree>
    <p:extLst>
      <p:ext uri="{BB962C8B-B14F-4D97-AF65-F5344CB8AC3E}">
        <p14:creationId xmlns:p14="http://schemas.microsoft.com/office/powerpoint/2010/main" val="3163050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2828DF-34B4-4AA9-8F4D-66AB17B0318B}" type="slidenum">
              <a:rPr lang="en-US" smtClean="0"/>
              <a:t>5</a:t>
            </a:fld>
            <a:endParaRPr lang="en-US"/>
          </a:p>
        </p:txBody>
      </p:sp>
    </p:spTree>
    <p:extLst>
      <p:ext uri="{BB962C8B-B14F-4D97-AF65-F5344CB8AC3E}">
        <p14:creationId xmlns:p14="http://schemas.microsoft.com/office/powerpoint/2010/main" val="1376389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সীমাবদ্ধতা-২</a:t>
            </a:r>
          </a:p>
          <a:p>
            <a:pPr marL="0" marR="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itchFamily="2" charset="0"/>
                <a:cs typeface="NikoshBAN" pitchFamily="2" charset="0"/>
              </a:rPr>
              <a:t>এক শক্তিস্তর হতে অপর শক্তিস্তরে ইলেকট্রনের স্থানান্তর ঘটলে, বোর পরমাণু মডেল অনুসারে বর্ণালিতে একটি করে রেখা সৃষ্টি হওয়ার কথা। কিন্তু</a:t>
            </a:r>
            <a:r>
              <a:rPr lang="bn-IN" sz="1200" baseline="0" dirty="0" smtClean="0">
                <a:latin typeface="NikoshBAN" pitchFamily="2" charset="0"/>
                <a:cs typeface="NikoshBAN" pitchFamily="2" charset="0"/>
              </a:rPr>
              <a:t> </a:t>
            </a:r>
            <a:r>
              <a:rPr lang="bn-IN" sz="1200" dirty="0" smtClean="0">
                <a:latin typeface="NikoshBAN" pitchFamily="2" charset="0"/>
                <a:cs typeface="NikoshBAN" pitchFamily="2" charset="0"/>
              </a:rPr>
              <a:t> হাইড্রোজেন ও অন্যান্য পরমাণুসমূহের আয়নের রেখা- বর্ণালি অধিকতর সূক্ষ্ম যন্ত্র দ্বারা পরীক্ষণ করলে দেখা যায়, প্রতিটি রেখা কয়েকটি সূক্ষ্ম রেখায় বিভক্ত থাকে।</a:t>
            </a:r>
            <a:endParaRPr lang="en-US" sz="1200" dirty="0" smtClean="0">
              <a:latin typeface="NikoshBAN" pitchFamily="2" charset="0"/>
              <a:cs typeface="NikoshBAN" pitchFamily="2" charset="0"/>
            </a:endParaRPr>
          </a:p>
          <a:p>
            <a:r>
              <a:rPr lang="bn-IN"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42FFDBF5-AD61-425D-9F1A-3EE7F5987B9C}" type="slidenum">
              <a:rPr lang="en-US" smtClean="0"/>
              <a:pPr/>
              <a:t>17</a:t>
            </a:fld>
            <a:endParaRPr lang="en-US"/>
          </a:p>
        </p:txBody>
      </p:sp>
    </p:spTree>
    <p:extLst>
      <p:ext uri="{BB962C8B-B14F-4D97-AF65-F5344CB8AC3E}">
        <p14:creationId xmlns:p14="http://schemas.microsoft.com/office/powerpoint/2010/main" val="2386496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সীমাবদ্ধতা-২</a:t>
            </a:r>
          </a:p>
          <a:p>
            <a:pPr marL="0" marR="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itchFamily="2" charset="0"/>
                <a:cs typeface="NikoshBAN" pitchFamily="2" charset="0"/>
              </a:rPr>
              <a:t>এক শক্তিস্তর হতে অপর শক্তিস্তরে ইলেকট্রনের স্থানান্তর ঘটলে, বোর পরমাণু মডেল অনুসারে বর্ণালিতে একটি করে রেখা সৃষ্টি হওয়ার কথা। কিন্তু</a:t>
            </a:r>
            <a:r>
              <a:rPr lang="bn-IN" sz="1200" baseline="0" dirty="0" smtClean="0">
                <a:latin typeface="NikoshBAN" pitchFamily="2" charset="0"/>
                <a:cs typeface="NikoshBAN" pitchFamily="2" charset="0"/>
              </a:rPr>
              <a:t> </a:t>
            </a:r>
            <a:r>
              <a:rPr lang="bn-IN" sz="1200" dirty="0" smtClean="0">
                <a:latin typeface="NikoshBAN" pitchFamily="2" charset="0"/>
                <a:cs typeface="NikoshBAN" pitchFamily="2" charset="0"/>
              </a:rPr>
              <a:t> হাইড্রোজেন ও অন্যান্য পরমাণুসমূহের আয়নের রেখা- বর্ণালি অধিকতর সূক্ষ্ম যন্ত্র দ্বারা পরীক্ষণ করলে দেখা যায়, প্রতিটি রেখা কয়েকটি সূক্ষ্ম রেখায় বিভক্ত থাকে।</a:t>
            </a:r>
            <a:endParaRPr lang="en-US" sz="1200" dirty="0" smtClean="0">
              <a:latin typeface="NikoshBAN" pitchFamily="2" charset="0"/>
              <a:cs typeface="NikoshBAN" pitchFamily="2" charset="0"/>
            </a:endParaRPr>
          </a:p>
          <a:p>
            <a:r>
              <a:rPr lang="bn-IN"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42FFDBF5-AD61-425D-9F1A-3EE7F5987B9C}" type="slidenum">
              <a:rPr lang="en-US" smtClean="0"/>
              <a:pPr/>
              <a:t>18</a:t>
            </a:fld>
            <a:endParaRPr lang="en-US"/>
          </a:p>
        </p:txBody>
      </p:sp>
    </p:spTree>
    <p:extLst>
      <p:ext uri="{BB962C8B-B14F-4D97-AF65-F5344CB8AC3E}">
        <p14:creationId xmlns:p14="http://schemas.microsoft.com/office/powerpoint/2010/main" val="3015861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FDBF5-AD61-425D-9F1A-3EE7F5987B9C}" type="slidenum">
              <a:rPr lang="en-US" smtClean="0"/>
              <a:pPr/>
              <a:t>22</a:t>
            </a:fld>
            <a:endParaRPr lang="en-US"/>
          </a:p>
        </p:txBody>
      </p:sp>
    </p:spTree>
    <p:extLst>
      <p:ext uri="{BB962C8B-B14F-4D97-AF65-F5344CB8AC3E}">
        <p14:creationId xmlns:p14="http://schemas.microsoft.com/office/powerpoint/2010/main" val="3846466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আজকের</a:t>
            </a:r>
            <a:r>
              <a:rPr lang="bn-BD" baseline="0" dirty="0" smtClean="0"/>
              <a:t> পাঠের প্রথম শিখনফল অর্জনের উদ্দেশ্যে এই স্লাইডটি প্রদর্শন করা হয়েছে</a:t>
            </a:r>
            <a:r>
              <a:rPr lang="bn-IN" baseline="0" dirty="0" smtClean="0"/>
              <a:t>।</a:t>
            </a:r>
            <a:endParaRPr lang="en-US" dirty="0"/>
          </a:p>
        </p:txBody>
      </p:sp>
      <p:sp>
        <p:nvSpPr>
          <p:cNvPr id="4" name="Slide Number Placeholder 3"/>
          <p:cNvSpPr>
            <a:spLocks noGrp="1"/>
          </p:cNvSpPr>
          <p:nvPr>
            <p:ph type="sldNum" sz="quarter" idx="10"/>
          </p:nvPr>
        </p:nvSpPr>
        <p:spPr/>
        <p:txBody>
          <a:bodyPr/>
          <a:lstStyle/>
          <a:p>
            <a:fld id="{42FFDBF5-AD61-425D-9F1A-3EE7F5987B9C}" type="slidenum">
              <a:rPr lang="en-US" smtClean="0"/>
              <a:pPr/>
              <a:t>6</a:t>
            </a:fld>
            <a:endParaRPr lang="en-US"/>
          </a:p>
        </p:txBody>
      </p:sp>
    </p:spTree>
    <p:extLst>
      <p:ext uri="{BB962C8B-B14F-4D97-AF65-F5344CB8AC3E}">
        <p14:creationId xmlns:p14="http://schemas.microsoft.com/office/powerpoint/2010/main" val="1780153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এই স্লাইডে বোর পরমাণু মডেলের প্রথম</a:t>
            </a:r>
            <a:r>
              <a:rPr lang="bn-IN" baseline="0" dirty="0" smtClean="0"/>
              <a:t> </a:t>
            </a:r>
            <a:r>
              <a:rPr lang="bn-IN" sz="1200" spc="38"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স্বীকার্যের</a:t>
            </a:r>
            <a:r>
              <a:rPr lang="bn-IN" sz="1200" spc="38" baseline="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 </a:t>
            </a:r>
            <a:r>
              <a:rPr lang="bn-IN" sz="1200" spc="38"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ব্যাখ্যা প্র</a:t>
            </a:r>
            <a:r>
              <a:rPr lang="bn-IN" dirty="0" smtClean="0"/>
              <a:t>দানের চেষ্টা</a:t>
            </a:r>
            <a:r>
              <a:rPr lang="bn-IN" baseline="0" dirty="0" smtClean="0"/>
              <a:t> করা হয়েছে। </a:t>
            </a:r>
            <a:endParaRPr lang="en-US" baseline="0" dirty="0" smtClean="0"/>
          </a:p>
          <a:p>
            <a:r>
              <a:rPr lang="bn-IN"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স্বীকার্য-১</a:t>
            </a:r>
          </a:p>
          <a:p>
            <a:r>
              <a:rPr lang="bn-IN"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নিউক্লিয়াসকে কেন্দ্র করে বৃত্তাকার পথে ইলেকট্রন সমূহ ঘুরতে থাকে।</a:t>
            </a:r>
            <a:endParaRPr lang="en-US"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endParaRPr>
          </a:p>
          <a:p>
            <a:endParaRPr lang="en-US" dirty="0"/>
          </a:p>
        </p:txBody>
      </p:sp>
      <p:sp>
        <p:nvSpPr>
          <p:cNvPr id="4" name="Slide Number Placeholder 3"/>
          <p:cNvSpPr>
            <a:spLocks noGrp="1"/>
          </p:cNvSpPr>
          <p:nvPr>
            <p:ph type="sldNum" sz="quarter" idx="10"/>
          </p:nvPr>
        </p:nvSpPr>
        <p:spPr/>
        <p:txBody>
          <a:bodyPr/>
          <a:lstStyle/>
          <a:p>
            <a:fld id="{42FFDBF5-AD61-425D-9F1A-3EE7F5987B9C}" type="slidenum">
              <a:rPr lang="en-US" smtClean="0"/>
              <a:pPr/>
              <a:t>8</a:t>
            </a:fld>
            <a:endParaRPr lang="en-US"/>
          </a:p>
        </p:txBody>
      </p:sp>
    </p:spTree>
    <p:extLst>
      <p:ext uri="{BB962C8B-B14F-4D97-AF65-F5344CB8AC3E}">
        <p14:creationId xmlns:p14="http://schemas.microsoft.com/office/powerpoint/2010/main" val="3112342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এই স্লাইডে বোর পরমাণু মডেলের প্রথম</a:t>
            </a:r>
            <a:r>
              <a:rPr lang="bn-IN" baseline="0" dirty="0" smtClean="0"/>
              <a:t> </a:t>
            </a:r>
            <a:r>
              <a:rPr lang="bn-IN" sz="1200" spc="38"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স্বীকার্যের</a:t>
            </a:r>
            <a:r>
              <a:rPr lang="bn-IN" sz="1200" spc="38" baseline="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 </a:t>
            </a:r>
            <a:r>
              <a:rPr lang="bn-IN" sz="1200" spc="38"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ব্যাখ্যা প্র</a:t>
            </a:r>
            <a:r>
              <a:rPr lang="bn-IN" dirty="0" smtClean="0"/>
              <a:t>দানের চেষ্টা</a:t>
            </a:r>
            <a:r>
              <a:rPr lang="bn-IN" baseline="0" dirty="0" smtClean="0"/>
              <a:t> করা হয়েছে। </a:t>
            </a:r>
            <a:endParaRPr lang="en-US" baseline="0" dirty="0" smtClean="0"/>
          </a:p>
          <a:p>
            <a:r>
              <a:rPr lang="bn-IN"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স্বীকার্য-১</a:t>
            </a:r>
          </a:p>
          <a:p>
            <a:r>
              <a:rPr lang="bn-IN"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নিউক্লিয়াসকে কেন্দ্র করে বৃত্তাকার পথে ইলেকট্রন সমূহ ঘুরতে থাকে।</a:t>
            </a:r>
            <a:endParaRPr lang="en-US"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endParaRPr>
          </a:p>
          <a:p>
            <a:endParaRPr lang="en-US" dirty="0"/>
          </a:p>
        </p:txBody>
      </p:sp>
      <p:sp>
        <p:nvSpPr>
          <p:cNvPr id="4" name="Slide Number Placeholder 3"/>
          <p:cNvSpPr>
            <a:spLocks noGrp="1"/>
          </p:cNvSpPr>
          <p:nvPr>
            <p:ph type="sldNum" sz="quarter" idx="10"/>
          </p:nvPr>
        </p:nvSpPr>
        <p:spPr/>
        <p:txBody>
          <a:bodyPr/>
          <a:lstStyle/>
          <a:p>
            <a:fld id="{42FFDBF5-AD61-425D-9F1A-3EE7F5987B9C}" type="slidenum">
              <a:rPr lang="en-US" smtClean="0"/>
              <a:pPr/>
              <a:t>9</a:t>
            </a:fld>
            <a:endParaRPr lang="en-US"/>
          </a:p>
        </p:txBody>
      </p:sp>
    </p:spTree>
    <p:extLst>
      <p:ext uri="{BB962C8B-B14F-4D97-AF65-F5344CB8AC3E}">
        <p14:creationId xmlns:p14="http://schemas.microsoft.com/office/powerpoint/2010/main" val="1454719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এই স্লাইডে বোর পরমাণু মডেলের প্রথম</a:t>
            </a:r>
            <a:r>
              <a:rPr lang="bn-IN" baseline="0" dirty="0" smtClean="0"/>
              <a:t> </a:t>
            </a:r>
            <a:r>
              <a:rPr lang="bn-IN" sz="1200" spc="38"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স্বীকার্যের</a:t>
            </a:r>
            <a:r>
              <a:rPr lang="bn-IN" sz="1200" spc="38" baseline="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 </a:t>
            </a:r>
            <a:r>
              <a:rPr lang="bn-IN" sz="1200" spc="38"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ব্যাখ্যা প্র</a:t>
            </a:r>
            <a:r>
              <a:rPr lang="bn-IN" dirty="0" smtClean="0"/>
              <a:t>দানের চেষ্টা</a:t>
            </a:r>
            <a:r>
              <a:rPr lang="bn-IN" baseline="0" dirty="0" smtClean="0"/>
              <a:t> করা হয়েছে। </a:t>
            </a:r>
            <a:endParaRPr lang="en-US" baseline="0" dirty="0" smtClean="0"/>
          </a:p>
          <a:p>
            <a:r>
              <a:rPr lang="bn-IN"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স্বীকার্য-১</a:t>
            </a:r>
          </a:p>
          <a:p>
            <a:r>
              <a:rPr lang="bn-IN"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নিউক্লিয়াসকে কেন্দ্র করে বৃত্তাকার পথে ইলেকট্রন সমূহ ঘুরতে থাকে।</a:t>
            </a:r>
            <a:endParaRPr lang="en-US"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endParaRPr>
          </a:p>
          <a:p>
            <a:endParaRPr lang="en-US" dirty="0"/>
          </a:p>
        </p:txBody>
      </p:sp>
      <p:sp>
        <p:nvSpPr>
          <p:cNvPr id="4" name="Slide Number Placeholder 3"/>
          <p:cNvSpPr>
            <a:spLocks noGrp="1"/>
          </p:cNvSpPr>
          <p:nvPr>
            <p:ph type="sldNum" sz="quarter" idx="10"/>
          </p:nvPr>
        </p:nvSpPr>
        <p:spPr/>
        <p:txBody>
          <a:bodyPr/>
          <a:lstStyle/>
          <a:p>
            <a:fld id="{42FFDBF5-AD61-425D-9F1A-3EE7F5987B9C}" type="slidenum">
              <a:rPr lang="en-US" smtClean="0"/>
              <a:pPr/>
              <a:t>10</a:t>
            </a:fld>
            <a:endParaRPr lang="en-US"/>
          </a:p>
        </p:txBody>
      </p:sp>
    </p:spTree>
    <p:extLst>
      <p:ext uri="{BB962C8B-B14F-4D97-AF65-F5344CB8AC3E}">
        <p14:creationId xmlns:p14="http://schemas.microsoft.com/office/powerpoint/2010/main" val="1163887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এই স্লাইডে বোর পরমাণু মডেলের দ্বিতীয় </a:t>
            </a:r>
            <a:r>
              <a:rPr lang="bn-IN" sz="1200" spc="38"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স্বীকার্যের</a:t>
            </a:r>
            <a:r>
              <a:rPr lang="bn-IN" sz="1200" spc="38" baseline="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 </a:t>
            </a:r>
            <a:r>
              <a:rPr lang="bn-IN" sz="1200" spc="38"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ব্যাখ্যা প্র</a:t>
            </a:r>
            <a:r>
              <a:rPr lang="bn-IN" dirty="0" smtClean="0"/>
              <a:t>দানের চেষ্টা</a:t>
            </a:r>
            <a:r>
              <a:rPr lang="bn-IN" baseline="0" dirty="0" smtClean="0"/>
              <a:t> করা হয়েছে। </a:t>
            </a:r>
            <a:endParaRPr lang="en-US" baseline="0" dirty="0" smtClean="0"/>
          </a:p>
          <a:p>
            <a:r>
              <a:rPr lang="bn-IN"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স্বীকার্য-২</a:t>
            </a:r>
          </a:p>
          <a:p>
            <a:pPr marL="0" marR="0" indent="0" algn="l" defTabSz="914400" rtl="0" eaLnBrk="1" fontAlgn="auto" latinLnBrk="0" hangingPunct="1">
              <a:lnSpc>
                <a:spcPct val="100000"/>
              </a:lnSpc>
              <a:spcBef>
                <a:spcPts val="0"/>
              </a:spcBef>
              <a:spcAft>
                <a:spcPts val="0"/>
              </a:spcAft>
              <a:buClrTx/>
              <a:buSzTx/>
              <a:buFontTx/>
              <a:buNone/>
              <a:tabLst/>
              <a:defRPr/>
            </a:pPr>
            <a:r>
              <a:rPr lang="bn-IN"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নিউক্লিয়াসের চারিদিকে বৃত্তাকার কতকগুলো স্থির কক্ষপথ আছে যাতে অবস্থান নিয়ে ইলেকট্রন সমূহ ঘুরতে থাকে।</a:t>
            </a:r>
            <a:endParaRPr lang="en-US"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 </a:t>
            </a:r>
            <a:r>
              <a:rPr lang="bn-IN"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শক্তিস্তরসমূহকে কল্পিত সংখ্যা </a:t>
            </a:r>
            <a:r>
              <a:rPr lang="en-US"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n-</a:t>
            </a:r>
            <a:r>
              <a:rPr lang="bn-IN"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 এর মান অনুসারে </a:t>
            </a:r>
            <a:r>
              <a:rPr lang="en-US"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K,L,M,N </a:t>
            </a:r>
            <a:r>
              <a:rPr lang="bn-IN"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দ্বারা প্রকাশ করা হয়।</a:t>
            </a:r>
            <a:endParaRPr lang="en-US"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endParaRPr>
          </a:p>
          <a:p>
            <a:endParaRPr lang="en-US" dirty="0"/>
          </a:p>
        </p:txBody>
      </p:sp>
      <p:sp>
        <p:nvSpPr>
          <p:cNvPr id="4" name="Slide Number Placeholder 3"/>
          <p:cNvSpPr>
            <a:spLocks noGrp="1"/>
          </p:cNvSpPr>
          <p:nvPr>
            <p:ph type="sldNum" sz="quarter" idx="10"/>
          </p:nvPr>
        </p:nvSpPr>
        <p:spPr/>
        <p:txBody>
          <a:bodyPr/>
          <a:lstStyle/>
          <a:p>
            <a:fld id="{42FFDBF5-AD61-425D-9F1A-3EE7F5987B9C}" type="slidenum">
              <a:rPr lang="en-US" smtClean="0"/>
              <a:pPr/>
              <a:t>11</a:t>
            </a:fld>
            <a:endParaRPr lang="en-US"/>
          </a:p>
        </p:txBody>
      </p:sp>
    </p:spTree>
    <p:extLst>
      <p:ext uri="{BB962C8B-B14F-4D97-AF65-F5344CB8AC3E}">
        <p14:creationId xmlns:p14="http://schemas.microsoft.com/office/powerpoint/2010/main" val="1749982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1" dirty="0" smtClean="0"/>
              <a:t>এই স্লাইডে বোর পরমাণু মডেলের তৃতীয়</a:t>
            </a:r>
            <a:r>
              <a:rPr lang="bn-IN" b="1" baseline="0" dirty="0" smtClean="0"/>
              <a:t> </a:t>
            </a:r>
            <a:r>
              <a:rPr lang="bn-IN" sz="1200" b="1" spc="38"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স্বীকার্যের</a:t>
            </a:r>
            <a:r>
              <a:rPr lang="bn-IN" sz="1200" b="1" spc="38" baseline="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 </a:t>
            </a:r>
            <a:r>
              <a:rPr lang="bn-IN" sz="1200" b="1" spc="38"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ব্যাখ্যা প্র</a:t>
            </a:r>
            <a:r>
              <a:rPr lang="bn-IN" b="1" dirty="0" smtClean="0"/>
              <a:t>দানের চেষ্টা</a:t>
            </a:r>
            <a:r>
              <a:rPr lang="bn-IN" b="1" baseline="0" dirty="0" smtClean="0"/>
              <a:t> করা হয়েছে। </a:t>
            </a:r>
            <a:endParaRPr lang="bn-IN"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IN"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যখন কোন ইলেকট্রন একটি নিম্নতর কক্ষপথ বা শক্তিস্তর যেমন </a:t>
            </a:r>
            <a:r>
              <a:rPr lang="en-US"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n=1 </a:t>
            </a:r>
            <a:r>
              <a:rPr lang="bn-IN"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থেকে উচ্চতর কক্ষপথ </a:t>
            </a:r>
            <a:r>
              <a:rPr lang="en-US"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n= 2</a:t>
            </a:r>
            <a:r>
              <a:rPr lang="bn-IN"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তে স্থানান্তরিত হয় তখন নির্দিষ্ট পরিমাণ শক্তি শোষণ করে। আবার যখন কোনো উচ্চতর শক্তিস্তর যেমন</a:t>
            </a:r>
            <a:r>
              <a:rPr lang="en-US"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 n= 2</a:t>
            </a:r>
            <a:r>
              <a:rPr lang="bn-IN"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 থেকে নিম্নতর শক্তিস্তর</a:t>
            </a:r>
            <a:r>
              <a:rPr lang="en-US"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 n=1</a:t>
            </a:r>
            <a:r>
              <a:rPr lang="bn-IN"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latin typeface="NikoshBAN" pitchFamily="2" charset="0"/>
                <a:cs typeface="NikoshBAN" pitchFamily="2" charset="0"/>
              </a:rPr>
              <a:t> –এ স্থানান্তরিত হয় তখন শক্তি বিকিরণ করে।</a:t>
            </a:r>
            <a:endParaRPr lang="en-US" sz="1200" b="1" spc="50" dirty="0" smtClean="0">
              <a:ln w="13500">
                <a:solidFill>
                  <a:schemeClr val="accent1">
                    <a:shade val="2500"/>
                    <a:alpha val="6500"/>
                  </a:schemeClr>
                </a:solidFill>
                <a:prstDash val="solid"/>
              </a:ln>
              <a:solidFill>
                <a:sysClr val="windowText" lastClr="000000">
                  <a:alpha val="95000"/>
                </a:sysClr>
              </a:solidFill>
              <a:effectLst>
                <a:innerShdw blurRad="50900" dist="38500" dir="13500000">
                  <a:srgbClr val="000000">
                    <a:alpha val="60000"/>
                  </a:srgbClr>
                </a:innerShdw>
              </a:effectLst>
            </a:endParaRPr>
          </a:p>
          <a:p>
            <a:endParaRPr lang="en-US" dirty="0"/>
          </a:p>
        </p:txBody>
      </p:sp>
      <p:sp>
        <p:nvSpPr>
          <p:cNvPr id="4" name="Slide Number Placeholder 3"/>
          <p:cNvSpPr>
            <a:spLocks noGrp="1"/>
          </p:cNvSpPr>
          <p:nvPr>
            <p:ph type="sldNum" sz="quarter" idx="10"/>
          </p:nvPr>
        </p:nvSpPr>
        <p:spPr/>
        <p:txBody>
          <a:bodyPr/>
          <a:lstStyle/>
          <a:p>
            <a:fld id="{42FFDBF5-AD61-425D-9F1A-3EE7F5987B9C}" type="slidenum">
              <a:rPr lang="en-US" smtClean="0"/>
              <a:pPr/>
              <a:t>12</a:t>
            </a:fld>
            <a:endParaRPr lang="en-US"/>
          </a:p>
        </p:txBody>
      </p:sp>
    </p:spTree>
    <p:extLst>
      <p:ext uri="{BB962C8B-B14F-4D97-AF65-F5344CB8AC3E}">
        <p14:creationId xmlns:p14="http://schemas.microsoft.com/office/powerpoint/2010/main" val="4004281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dirty="0" smtClean="0">
                <a:ln w="50800"/>
                <a:latin typeface="NikoshBAN" pitchFamily="2" charset="0"/>
                <a:cs typeface="NikoshBAN" pitchFamily="2" charset="0"/>
              </a:rPr>
              <a:t>এই স্লাইডে পারমাণবিক</a:t>
            </a:r>
            <a:r>
              <a:rPr lang="bn-IN" sz="1200" baseline="0" dirty="0" smtClean="0">
                <a:ln w="50800"/>
                <a:latin typeface="NikoshBAN" pitchFamily="2" charset="0"/>
                <a:cs typeface="NikoshBAN" pitchFamily="2" charset="0"/>
              </a:rPr>
              <a:t> বর্ণালির ব্যাখ্যা প্রদানের চেষ্টা করা হয়েছে-</a:t>
            </a:r>
            <a:endParaRPr lang="bn-IN" sz="1200" dirty="0" smtClean="0">
              <a:ln w="5080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IN" sz="1200" b="1" dirty="0" smtClean="0">
                <a:ln w="50800"/>
                <a:latin typeface="NikoshBAN" pitchFamily="2" charset="0"/>
                <a:cs typeface="NikoshBAN" pitchFamily="2" charset="0"/>
              </a:rPr>
              <a:t>পারমাণবিক বর্ণালিঃ </a:t>
            </a:r>
            <a:r>
              <a:rPr lang="bn-IN" sz="1200" dirty="0" smtClean="0">
                <a:ln w="50800"/>
                <a:latin typeface="NikoshBAN" pitchFamily="2" charset="0"/>
                <a:cs typeface="NikoshBAN" pitchFamily="2" charset="0"/>
              </a:rPr>
              <a:t>বর্ণালি</a:t>
            </a:r>
            <a:r>
              <a:rPr lang="bn-IN" sz="1200" baseline="0" dirty="0" smtClean="0">
                <a:ln w="50800"/>
                <a:latin typeface="NikoshBAN" pitchFamily="2" charset="0"/>
                <a:cs typeface="NikoshBAN" pitchFamily="2" charset="0"/>
              </a:rPr>
              <a:t> হলো বিভিন্ন বর্ণের আলোর সমাবেশ। বৃষ্টির পর আকাশে সূর্যের বিপরীত পাশে বর্ণালি দেখা যায়।এই বর্ণালি ও পরমাণু</a:t>
            </a:r>
          </a:p>
          <a:p>
            <a:pPr marL="0" marR="0" indent="0" algn="l" defTabSz="914400" rtl="0" eaLnBrk="1" fontAlgn="auto" latinLnBrk="0" hangingPunct="1">
              <a:lnSpc>
                <a:spcPct val="100000"/>
              </a:lnSpc>
              <a:spcBef>
                <a:spcPts val="0"/>
              </a:spcBef>
              <a:spcAft>
                <a:spcPts val="0"/>
              </a:spcAft>
              <a:buClrTx/>
              <a:buSzTx/>
              <a:buFontTx/>
              <a:buNone/>
              <a:tabLst/>
              <a:defRPr/>
            </a:pPr>
            <a:r>
              <a:rPr lang="bn-IN" sz="1200" baseline="0" dirty="0" smtClean="0">
                <a:ln w="50800"/>
                <a:latin typeface="NikoshBAN" pitchFamily="2" charset="0"/>
                <a:cs typeface="NikoshBAN" pitchFamily="2" charset="0"/>
              </a:rPr>
              <a:t> থেকে প্রাপ্ত বর্ণালি দেখতে একই রকম। এখানে বিকরিত ও শোষিত শক্তিকে বর্ণালি হিসাবে পাওয়া যায়।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42FFDBF5-AD61-425D-9F1A-3EE7F5987B9C}" type="slidenum">
              <a:rPr lang="en-US" smtClean="0"/>
              <a:pPr/>
              <a:t>15</a:t>
            </a:fld>
            <a:endParaRPr lang="en-US"/>
          </a:p>
        </p:txBody>
      </p:sp>
    </p:spTree>
    <p:extLst>
      <p:ext uri="{BB962C8B-B14F-4D97-AF65-F5344CB8AC3E}">
        <p14:creationId xmlns:p14="http://schemas.microsoft.com/office/powerpoint/2010/main" val="1748880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সীমাবদ্ধতা-২</a:t>
            </a:r>
          </a:p>
          <a:p>
            <a:pPr marL="0" marR="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itchFamily="2" charset="0"/>
                <a:cs typeface="NikoshBAN" pitchFamily="2" charset="0"/>
              </a:rPr>
              <a:t>এক শক্তিস্তর হতে অপর শক্তিস্তরে ইলেকট্রনের স্থানান্তর ঘটলে, বোর পরমাণু মডেল অনুসারে বর্ণালিতে একটি করে রেখা সৃষ্টি হওয়ার কথা। কিন্তু</a:t>
            </a:r>
            <a:r>
              <a:rPr lang="bn-IN" sz="1200" baseline="0" dirty="0" smtClean="0">
                <a:latin typeface="NikoshBAN" pitchFamily="2" charset="0"/>
                <a:cs typeface="NikoshBAN" pitchFamily="2" charset="0"/>
              </a:rPr>
              <a:t> </a:t>
            </a:r>
            <a:r>
              <a:rPr lang="bn-IN" sz="1200" dirty="0" smtClean="0">
                <a:latin typeface="NikoshBAN" pitchFamily="2" charset="0"/>
                <a:cs typeface="NikoshBAN" pitchFamily="2" charset="0"/>
              </a:rPr>
              <a:t> হাইড্রোজেন ও অন্যান্য পরমাণুসমূহের আয়নের রেখা- বর্ণালি অধিকতর সূক্ষ্ম যন্ত্র দ্বারা পরীক্ষণ করলে দেখা যায়, প্রতিটি রেখা কয়েকটি সূক্ষ্ম রেখায় বিভক্ত থাকে।</a:t>
            </a:r>
            <a:endParaRPr lang="en-US" sz="1200" dirty="0" smtClean="0">
              <a:latin typeface="NikoshBAN" pitchFamily="2" charset="0"/>
              <a:cs typeface="NikoshBAN" pitchFamily="2" charset="0"/>
            </a:endParaRPr>
          </a:p>
          <a:p>
            <a:r>
              <a:rPr lang="bn-IN"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42FFDBF5-AD61-425D-9F1A-3EE7F5987B9C}" type="slidenum">
              <a:rPr lang="en-US" smtClean="0"/>
              <a:pPr/>
              <a:t>16</a:t>
            </a:fld>
            <a:endParaRPr lang="en-US"/>
          </a:p>
        </p:txBody>
      </p:sp>
    </p:spTree>
    <p:extLst>
      <p:ext uri="{BB962C8B-B14F-4D97-AF65-F5344CB8AC3E}">
        <p14:creationId xmlns:p14="http://schemas.microsoft.com/office/powerpoint/2010/main" val="649049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6301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5370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7744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5955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1534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2890334"/>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247282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7719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803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965313"/>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6796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1/25/2021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450063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9.gif"/><Relationship Id="rId7"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20.gif"/><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00.png"/><Relationship Id="rId10" Type="http://schemas.openxmlformats.org/officeDocument/2006/relationships/image" Target="../media/image4.jpeg"/><Relationship Id="rId4" Type="http://schemas.openxmlformats.org/officeDocument/2006/relationships/image" Target="../media/image12.gif"/><Relationship Id="rId9"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6.gif"/><Relationship Id="rId7" Type="http://schemas.openxmlformats.org/officeDocument/2006/relationships/image" Target="../media/image27.jp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gif"/><Relationship Id="rId7"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6.gif"/></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image" Target="../media/image4.jpeg"/><Relationship Id="rId4" Type="http://schemas.openxmlformats.org/officeDocument/2006/relationships/image" Target="../media/image8.png"/><Relationship Id="rId9"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4.png"/><Relationship Id="rId7" Type="http://schemas.openxmlformats.org/officeDocument/2006/relationships/image" Target="../media/image3.jpe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37.png"/><Relationship Id="rId7"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8.gif"/><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5.jpeg"/><Relationship Id="rId7"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3.gif"/><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77489" y="572013"/>
            <a:ext cx="8388052" cy="110799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600" b="1" dirty="0" err="1" smtClean="0">
                <a:ln w="11430"/>
                <a:effectLst>
                  <a:outerShdw blurRad="50800" dist="39000" dir="5460000" algn="tl">
                    <a:srgbClr val="000000">
                      <a:alpha val="38000"/>
                    </a:srgbClr>
                  </a:outerShdw>
                </a:effectLst>
                <a:latin typeface="NikoshBAN" pitchFamily="2" charset="0"/>
                <a:cs typeface="NikoshBAN" pitchFamily="2" charset="0"/>
              </a:rPr>
              <a:t>আজকের</a:t>
            </a:r>
            <a:r>
              <a:rPr lang="bn-BD" sz="6600" b="1" dirty="0" smtClean="0">
                <a:ln w="11430"/>
                <a:effectLst>
                  <a:outerShdw blurRad="50800" dist="39000" dir="5460000" algn="tl">
                    <a:srgbClr val="000000">
                      <a:alpha val="38000"/>
                    </a:srgbClr>
                  </a:outerShdw>
                </a:effectLst>
                <a:latin typeface="NikoshBAN" pitchFamily="2" charset="0"/>
                <a:cs typeface="NikoshBAN" pitchFamily="2" charset="0"/>
              </a:rPr>
              <a:t> রসায়ন</a:t>
            </a:r>
            <a:r>
              <a:rPr lang="en-US" sz="6600" b="1" dirty="0" smtClean="0">
                <a:ln w="11430"/>
                <a:effectLst>
                  <a:outerShdw blurRad="50800" dist="39000" dir="5460000" algn="tl">
                    <a:srgbClr val="000000">
                      <a:alpha val="38000"/>
                    </a:srgbClr>
                  </a:outerShdw>
                </a:effectLst>
                <a:latin typeface="NikoshBAN" pitchFamily="2" charset="0"/>
                <a:cs typeface="NikoshBAN" pitchFamily="2" charset="0"/>
              </a:rPr>
              <a:t> </a:t>
            </a:r>
            <a:r>
              <a:rPr lang="en-US" sz="6600" b="1" dirty="0" err="1" smtClean="0">
                <a:ln w="11430"/>
                <a:effectLst>
                  <a:outerShdw blurRad="50800" dist="39000" dir="5460000" algn="tl">
                    <a:srgbClr val="000000">
                      <a:alpha val="38000"/>
                    </a:srgbClr>
                  </a:outerShdw>
                </a:effectLst>
                <a:latin typeface="NikoshBAN" pitchFamily="2" charset="0"/>
                <a:cs typeface="NikoshBAN" pitchFamily="2" charset="0"/>
              </a:rPr>
              <a:t>ক্লাসে</a:t>
            </a:r>
            <a:r>
              <a:rPr lang="en-US" sz="6600" b="1" dirty="0" smtClean="0">
                <a:ln w="11430"/>
                <a:effectLst>
                  <a:outerShdw blurRad="50800" dist="39000" dir="5460000" algn="tl">
                    <a:srgbClr val="000000">
                      <a:alpha val="38000"/>
                    </a:srgbClr>
                  </a:outerShdw>
                </a:effectLst>
                <a:latin typeface="NikoshBAN" pitchFamily="2" charset="0"/>
                <a:cs typeface="NikoshBAN" pitchFamily="2" charset="0"/>
              </a:rPr>
              <a:t> </a:t>
            </a:r>
            <a:r>
              <a:rPr lang="bn-BD" sz="6600" b="1" dirty="0" smtClean="0">
                <a:ln w="11430"/>
                <a:effectLst>
                  <a:outerShdw blurRad="50800" dist="39000" dir="5460000" algn="tl">
                    <a:srgbClr val="000000">
                      <a:alpha val="38000"/>
                    </a:srgbClr>
                  </a:outerShdw>
                </a:effectLst>
                <a:latin typeface="NikoshBAN" pitchFamily="2" charset="0"/>
                <a:cs typeface="NikoshBAN" pitchFamily="2" charset="0"/>
              </a:rPr>
              <a:t>সবাইকে</a:t>
            </a:r>
            <a:endParaRPr lang="en-US" sz="6600" b="1" dirty="0" smtClean="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7" name="Title 1"/>
          <p:cNvSpPr txBox="1">
            <a:spLocks/>
          </p:cNvSpPr>
          <p:nvPr/>
        </p:nvSpPr>
        <p:spPr>
          <a:xfrm>
            <a:off x="4383428" y="5032645"/>
            <a:ext cx="357617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BD" sz="8800" b="1" dirty="0" smtClean="0">
                <a:ln w="12700">
                  <a:solidFill>
                    <a:schemeClr val="accent3">
                      <a:lumMod val="50000"/>
                    </a:schemeClr>
                  </a:solidFill>
                  <a:prstDash val="solid"/>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অভিনন্দন</a:t>
            </a:r>
            <a:endParaRPr lang="en-US" sz="8800" b="1" dirty="0">
              <a:ln w="12700">
                <a:solidFill>
                  <a:schemeClr val="accent3">
                    <a:lumMod val="50000"/>
                  </a:schemeClr>
                </a:solidFill>
                <a:prstDash val="solid"/>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5" name="Group 4"/>
          <p:cNvGrpSpPr/>
          <p:nvPr/>
        </p:nvGrpSpPr>
        <p:grpSpPr>
          <a:xfrm>
            <a:off x="330315" y="297395"/>
            <a:ext cx="844534" cy="830112"/>
            <a:chOff x="28136" y="0"/>
            <a:chExt cx="924231" cy="1045173"/>
          </a:xfrm>
        </p:grpSpPr>
        <p:sp>
          <p:nvSpPr>
            <p:cNvPr id="6" name="Oval 5"/>
            <p:cNvSpPr/>
            <p:nvPr/>
          </p:nvSpPr>
          <p:spPr>
            <a:xfrm>
              <a:off x="28136" y="0"/>
              <a:ext cx="688258" cy="688258"/>
            </a:xfrm>
            <a:prstGeom prst="ellipse">
              <a:avLst/>
            </a:prstGeom>
            <a:blipFill>
              <a:blip r:embed="rId2"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6459" y="535863"/>
              <a:ext cx="491612" cy="509310"/>
            </a:xfrm>
            <a:prstGeom prst="ellipse">
              <a:avLst/>
            </a:prstGeom>
            <a:blipFill>
              <a:blip r:embed="rId3"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80537" y="149463"/>
              <a:ext cx="383456" cy="370672"/>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60755" y="163220"/>
              <a:ext cx="491612" cy="509310"/>
            </a:xfrm>
            <a:prstGeom prst="ellipse">
              <a:avLst/>
            </a:prstGeom>
            <a:blipFill>
              <a:blip r:embed="rId3"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80537" y="608638"/>
              <a:ext cx="383456" cy="370672"/>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96530" y="242383"/>
              <a:ext cx="383456" cy="370672"/>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11105427" y="222048"/>
            <a:ext cx="844534" cy="830112"/>
            <a:chOff x="28136" y="0"/>
            <a:chExt cx="924231" cy="1045173"/>
          </a:xfrm>
        </p:grpSpPr>
        <p:sp>
          <p:nvSpPr>
            <p:cNvPr id="16" name="Oval 15"/>
            <p:cNvSpPr/>
            <p:nvPr/>
          </p:nvSpPr>
          <p:spPr>
            <a:xfrm>
              <a:off x="28136" y="0"/>
              <a:ext cx="688258" cy="688258"/>
            </a:xfrm>
            <a:prstGeom prst="ellipse">
              <a:avLst/>
            </a:prstGeom>
            <a:blipFill>
              <a:blip r:embed="rId2"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26459" y="535863"/>
              <a:ext cx="491612" cy="509310"/>
            </a:xfrm>
            <a:prstGeom prst="ellipse">
              <a:avLst/>
            </a:prstGeom>
            <a:blipFill>
              <a:blip r:embed="rId3"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80537" y="149463"/>
              <a:ext cx="383456" cy="370672"/>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60755" y="163220"/>
              <a:ext cx="491612" cy="509310"/>
            </a:xfrm>
            <a:prstGeom prst="ellipse">
              <a:avLst/>
            </a:prstGeom>
            <a:blipFill>
              <a:blip r:embed="rId3"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80537" y="608638"/>
              <a:ext cx="383456" cy="370672"/>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96530" y="242383"/>
              <a:ext cx="383456" cy="370672"/>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492" y="1126011"/>
            <a:ext cx="4650046" cy="4957405"/>
          </a:xfrm>
          <a:prstGeom prst="rect">
            <a:avLst/>
          </a:prstGeom>
        </p:spPr>
      </p:pic>
    </p:spTree>
    <p:extLst>
      <p:ext uri="{BB962C8B-B14F-4D97-AF65-F5344CB8AC3E}">
        <p14:creationId xmlns:p14="http://schemas.microsoft.com/office/powerpoint/2010/main" val="829517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par>
                                <p:cTn id="11" presetID="23" presetClass="entr" presetSubtype="52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ppt_x</p:attrName>
                                        </p:attrNameLst>
                                      </p:cBhvr>
                                      <p:tavLst>
                                        <p:tav tm="0">
                                          <p:val>
                                            <p:fltVal val="0.5"/>
                                          </p:val>
                                        </p:tav>
                                        <p:tav tm="100000">
                                          <p:val>
                                            <p:strVal val="#ppt_x"/>
                                          </p:val>
                                        </p:tav>
                                      </p:tavLst>
                                    </p:anim>
                                    <p:anim calcmode="lin" valueType="num">
                                      <p:cBhvr>
                                        <p:cTn id="16" dur="500" fill="hold"/>
                                        <p:tgtEl>
                                          <p:spTgt spid="10"/>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2000" fill="hold"/>
                                        <p:tgtEl>
                                          <p:spTgt spid="7"/>
                                        </p:tgtEl>
                                        <p:attrNameLst>
                                          <p:attrName>ppt_w</p:attrName>
                                        </p:attrNameLst>
                                      </p:cBhvr>
                                      <p:tavLst>
                                        <p:tav tm="0">
                                          <p:val>
                                            <p:fltVal val="0"/>
                                          </p:val>
                                        </p:tav>
                                        <p:tav tm="100000">
                                          <p:val>
                                            <p:strVal val="#ppt_w"/>
                                          </p:val>
                                        </p:tav>
                                      </p:tavLst>
                                    </p:anim>
                                    <p:anim calcmode="lin" valueType="num">
                                      <p:cBhvr>
                                        <p:cTn id="20" dur="2000" fill="hold"/>
                                        <p:tgtEl>
                                          <p:spTgt spid="7"/>
                                        </p:tgtEl>
                                        <p:attrNameLst>
                                          <p:attrName>ppt_h</p:attrName>
                                        </p:attrNameLst>
                                      </p:cBhvr>
                                      <p:tavLst>
                                        <p:tav tm="0">
                                          <p:val>
                                            <p:fltVal val="0"/>
                                          </p:val>
                                        </p:tav>
                                        <p:tav tm="100000">
                                          <p:val>
                                            <p:strVal val="#ppt_h"/>
                                          </p:val>
                                        </p:tav>
                                      </p:tavLst>
                                    </p:anim>
                                    <p:anim calcmode="lin" valueType="num">
                                      <p:cBhvr>
                                        <p:cTn id="21" dur="2000" fill="hold"/>
                                        <p:tgtEl>
                                          <p:spTgt spid="7"/>
                                        </p:tgtEl>
                                        <p:attrNameLst>
                                          <p:attrName>ppt_x</p:attrName>
                                        </p:attrNameLst>
                                      </p:cBhvr>
                                      <p:tavLst>
                                        <p:tav tm="0">
                                          <p:val>
                                            <p:fltVal val="0.5"/>
                                          </p:val>
                                        </p:tav>
                                        <p:tav tm="100000">
                                          <p:val>
                                            <p:strVal val="#ppt_x"/>
                                          </p:val>
                                        </p:tav>
                                      </p:tavLst>
                                    </p:anim>
                                    <p:anim calcmode="lin" valueType="num">
                                      <p:cBhvr>
                                        <p:cTn id="22" dur="2000" fill="hold"/>
                                        <p:tgtEl>
                                          <p:spTgt spid="7"/>
                                        </p:tgtEl>
                                        <p:attrNameLst>
                                          <p:attrName>ppt_y</p:attrName>
                                        </p:attrNameLst>
                                      </p:cBhvr>
                                      <p:tavLst>
                                        <p:tav tm="0">
                                          <p:val>
                                            <p:fltVal val="0.5"/>
                                          </p:val>
                                        </p:tav>
                                        <p:tav tm="100000">
                                          <p:val>
                                            <p:strVal val="#ppt_y"/>
                                          </p:val>
                                        </p:tav>
                                      </p:tavLst>
                                    </p:anim>
                                  </p:childTnLst>
                                </p:cTn>
                              </p:par>
                              <p:par>
                                <p:cTn id="23" presetID="53" presetClass="entr" presetSubtype="16" repeatCount="indefinite" fill="hold" grpId="1"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2000" fill="hold"/>
                                        <p:tgtEl>
                                          <p:spTgt spid="7"/>
                                        </p:tgtEl>
                                        <p:attrNameLst>
                                          <p:attrName>ppt_w</p:attrName>
                                        </p:attrNameLst>
                                      </p:cBhvr>
                                      <p:tavLst>
                                        <p:tav tm="0">
                                          <p:val>
                                            <p:fltVal val="0"/>
                                          </p:val>
                                        </p:tav>
                                        <p:tav tm="100000">
                                          <p:val>
                                            <p:strVal val="#ppt_w"/>
                                          </p:val>
                                        </p:tav>
                                      </p:tavLst>
                                    </p:anim>
                                    <p:anim calcmode="lin" valueType="num">
                                      <p:cBhvr>
                                        <p:cTn id="26" dur="2000" fill="hold"/>
                                        <p:tgtEl>
                                          <p:spTgt spid="7"/>
                                        </p:tgtEl>
                                        <p:attrNameLst>
                                          <p:attrName>ppt_h</p:attrName>
                                        </p:attrNameLst>
                                      </p:cBhvr>
                                      <p:tavLst>
                                        <p:tav tm="0">
                                          <p:val>
                                            <p:fltVal val="0"/>
                                          </p:val>
                                        </p:tav>
                                        <p:tav tm="100000">
                                          <p:val>
                                            <p:strVal val="#ppt_h"/>
                                          </p:val>
                                        </p:tav>
                                      </p:tavLst>
                                    </p:anim>
                                    <p:animEffect transition="in" filter="fade">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8173" y="1452998"/>
            <a:ext cx="2890816" cy="28434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TextBox 20"/>
          <p:cNvSpPr txBox="1"/>
          <p:nvPr/>
        </p:nvSpPr>
        <p:spPr>
          <a:xfrm>
            <a:off x="352669" y="4821959"/>
            <a:ext cx="11531152" cy="1661993"/>
          </a:xfrm>
          <a:prstGeom prst="rect">
            <a:avLst/>
          </a:prstGeom>
          <a:solidFill>
            <a:schemeClr val="bg1"/>
          </a:solidFill>
          <a:ln w="19050">
            <a:noFill/>
          </a:ln>
          <a:scene3d>
            <a:camera prst="orthographicFront"/>
            <a:lightRig rig="threePt" dir="t"/>
          </a:scene3d>
          <a:sp3d>
            <a:bevelT prst="angle"/>
          </a:sp3d>
        </p:spPr>
        <p:txBody>
          <a:bodyPr wrap="square" lIns="274320" tIns="182880" rIns="274320" bIns="0" rtlCol="0">
            <a:spAutoFit/>
            <a:sp3d extrusionH="57150">
              <a:bevelT h="25400" prst="softRound"/>
            </a:sp3d>
          </a:bodyPr>
          <a:lstStyle/>
          <a:p>
            <a:pPr algn="just"/>
            <a:r>
              <a:rPr lang="bn-BD" sz="320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এই </a:t>
            </a:r>
            <a:r>
              <a:rPr lang="bn-BD" sz="320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শক্তিস্তরগুলোকে  </a:t>
            </a:r>
            <a:r>
              <a:rPr lang="en-US" sz="3200" dirty="0">
                <a:ln w="11430">
                  <a:solidFill>
                    <a:schemeClr val="tx1">
                      <a:lumMod val="95000"/>
                      <a:lumOff val="5000"/>
                    </a:schemeClr>
                  </a:solidFill>
                </a:ln>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 L, M, N </a:t>
            </a:r>
            <a:r>
              <a:rPr lang="bn-BD" sz="3200" dirty="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ইত্যাদি দ্বারাও সূচিত করা হয়।</a:t>
            </a:r>
            <a:r>
              <a:rPr lang="en-US" sz="3200" dirty="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BD" sz="32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নিউক্লিয়াস </a:t>
            </a:r>
            <a:r>
              <a:rPr lang="bn-BD" sz="3200" dirty="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থেকে যত দূরে যাওয়া যায় কক্ষপথের </a:t>
            </a:r>
            <a:r>
              <a:rPr lang="bn-BD" sz="32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শক্তি তত বৃদ্ধি পায়।</a:t>
            </a:r>
            <a:endParaRPr lang="en-US" sz="32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a:p>
            <a:pPr algn="just" fontAlgn="auto">
              <a:spcBef>
                <a:spcPts val="0"/>
              </a:spcBef>
              <a:spcAft>
                <a:spcPts val="0"/>
              </a:spcAft>
            </a:pPr>
            <a:r>
              <a:rPr lang="bn-BD" sz="3200" b="1" dirty="0" smtClean="0">
                <a:ln w="11430">
                  <a:solidFill>
                    <a:schemeClr val="tx1">
                      <a:lumMod val="95000"/>
                      <a:lumOff val="5000"/>
                    </a:schemeClr>
                  </a:solidFill>
                </a:ln>
                <a:latin typeface="NikoshBAN" panose="02000000000000000000" pitchFamily="2" charset="0"/>
                <a:cs typeface="NikoshBAN" panose="02000000000000000000" pitchFamily="2" charset="0"/>
              </a:rPr>
              <a:t>                 </a:t>
            </a:r>
            <a:endParaRPr lang="en-US" sz="3200" b="1" dirty="0">
              <a:ln w="11430">
                <a:solidFill>
                  <a:schemeClr val="tx1">
                    <a:lumMod val="95000"/>
                    <a:lumOff val="5000"/>
                  </a:schemeClr>
                </a:solidFill>
              </a:ln>
              <a:latin typeface="NikoshBAN" panose="02000000000000000000" pitchFamily="2" charset="0"/>
              <a:cs typeface="NikoshBAN" panose="02000000000000000000" pitchFamily="2" charset="0"/>
            </a:endParaRPr>
          </a:p>
        </p:txBody>
      </p:sp>
      <p:sp>
        <p:nvSpPr>
          <p:cNvPr id="23" name="Rounded Rectangle 22"/>
          <p:cNvSpPr/>
          <p:nvPr/>
        </p:nvSpPr>
        <p:spPr>
          <a:xfrm>
            <a:off x="3734873" y="340758"/>
            <a:ext cx="4508837" cy="490784"/>
          </a:xfrm>
          <a:prstGeom prst="roundRect">
            <a:avLst/>
          </a:prstGeom>
          <a:solidFill>
            <a:schemeClr val="bg1">
              <a:lumMod val="95000"/>
            </a:schemeClr>
          </a:solidFill>
          <a:ln>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q"/>
            </a:pPr>
            <a:r>
              <a:rPr lang="en-US" sz="3600" b="1" spc="55"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bn-BD" sz="3600" b="1" spc="55"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শক্তিস্তর বিষয়ক মতবাদ</a:t>
            </a:r>
            <a:endParaRPr lang="bn-IN" sz="3600" b="1" spc="55"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endParaRPr>
          </a:p>
        </p:txBody>
      </p:sp>
      <p:grpSp>
        <p:nvGrpSpPr>
          <p:cNvPr id="20" name="Group 19"/>
          <p:cNvGrpSpPr/>
          <p:nvPr/>
        </p:nvGrpSpPr>
        <p:grpSpPr>
          <a:xfrm>
            <a:off x="11105427" y="222048"/>
            <a:ext cx="844534" cy="830112"/>
            <a:chOff x="28136" y="0"/>
            <a:chExt cx="924231" cy="1045173"/>
          </a:xfrm>
        </p:grpSpPr>
        <p:sp>
          <p:nvSpPr>
            <p:cNvPr id="22" name="Oval 21"/>
            <p:cNvSpPr/>
            <p:nvPr/>
          </p:nvSpPr>
          <p:spPr>
            <a:xfrm>
              <a:off x="28136" y="0"/>
              <a:ext cx="688258" cy="688258"/>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26459" y="535863"/>
              <a:ext cx="491612" cy="509310"/>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80537" y="149463"/>
              <a:ext cx="383456" cy="370672"/>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60755" y="163220"/>
              <a:ext cx="491612" cy="509310"/>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80537" y="608638"/>
              <a:ext cx="383456" cy="370672"/>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96530" y="242383"/>
              <a:ext cx="383456" cy="370672"/>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330315" y="297395"/>
            <a:ext cx="844534" cy="830112"/>
            <a:chOff x="28136" y="0"/>
            <a:chExt cx="924231" cy="1045173"/>
          </a:xfrm>
        </p:grpSpPr>
        <p:sp>
          <p:nvSpPr>
            <p:cNvPr id="30" name="Oval 29"/>
            <p:cNvSpPr/>
            <p:nvPr/>
          </p:nvSpPr>
          <p:spPr>
            <a:xfrm>
              <a:off x="28136" y="0"/>
              <a:ext cx="688258" cy="688258"/>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26459" y="535863"/>
              <a:ext cx="491612" cy="509310"/>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80537" y="149463"/>
              <a:ext cx="383456" cy="370672"/>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60755" y="163220"/>
              <a:ext cx="491612" cy="509310"/>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80537" y="608638"/>
              <a:ext cx="383456" cy="370672"/>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96530" y="242383"/>
              <a:ext cx="383456" cy="370672"/>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7948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 calcmode="lin" valueType="num">
                                      <p:cBhvr>
                                        <p:cTn id="17" dur="500" fill="hold"/>
                                        <p:tgtEl>
                                          <p:spTgt spid="21"/>
                                        </p:tgtEl>
                                        <p:attrNameLst>
                                          <p:attrName>ppt_x</p:attrName>
                                        </p:attrNameLst>
                                      </p:cBhvr>
                                      <p:tavLst>
                                        <p:tav tm="0">
                                          <p:val>
                                            <p:fltVal val="0.5"/>
                                          </p:val>
                                        </p:tav>
                                        <p:tav tm="100000">
                                          <p:val>
                                            <p:strVal val="#ppt_x"/>
                                          </p:val>
                                        </p:tav>
                                      </p:tavLst>
                                    </p:anim>
                                    <p:anim calcmode="lin" valueType="num">
                                      <p:cBhvr>
                                        <p:cTn id="18" dur="5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E:\Images\Gif\bohr_atom_amin.gif"/>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50872" y="869936"/>
            <a:ext cx="2878243" cy="276143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Rectangle 3"/>
              <p:cNvSpPr/>
              <p:nvPr/>
            </p:nvSpPr>
            <p:spPr>
              <a:xfrm>
                <a:off x="386366" y="3263469"/>
                <a:ext cx="11540218" cy="1294072"/>
              </a:xfrm>
              <a:prstGeom prst="rect">
                <a:avLst/>
              </a:prstGeom>
            </p:spPr>
            <p:txBody>
              <a:bodyPr wrap="square">
                <a:spAutoFit/>
              </a:bodyPr>
              <a:lstStyle/>
              <a:p>
                <a:pPr algn="just" fontAlgn="auto">
                  <a:spcBef>
                    <a:spcPts val="0"/>
                  </a:spcBef>
                  <a:spcAft>
                    <a:spcPts val="0"/>
                  </a:spcAft>
                </a:pPr>
                <a:r>
                  <a:rPr lang="bn-BD" sz="32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প্রতিটি স্তরে পরিক্রমণরত ইলেকট্রনের কৌনিক ভরবেগ নির্দিষ্ট এবং তা </a:t>
                </a:r>
                <a14:m>
                  <m:oMath xmlns:m="http://schemas.openxmlformats.org/officeDocument/2006/math">
                    <m:f>
                      <m:fPr>
                        <m:ctrlPr>
                          <a:rPr lang="bn-BD" sz="3200" i="1" smtClean="0">
                            <a:ln w="11430">
                              <a:solidFill>
                                <a:schemeClr val="tx1">
                                  <a:lumMod val="95000"/>
                                  <a:lumOff val="5000"/>
                                </a:schemeClr>
                              </a:solidFill>
                            </a:ln>
                            <a:effectLst/>
                            <a:latin typeface="Cambria Math" panose="02040503050406030204" pitchFamily="18" charset="0"/>
                            <a:cs typeface="NikoshBAN" panose="02000000000000000000" pitchFamily="2" charset="0"/>
                          </a:rPr>
                        </m:ctrlPr>
                      </m:fPr>
                      <m:num>
                        <m:r>
                          <a:rPr lang="en-US" sz="3200" b="0" i="1" smtClean="0">
                            <a:ln w="11430">
                              <a:solidFill>
                                <a:schemeClr val="tx1">
                                  <a:lumMod val="95000"/>
                                  <a:lumOff val="5000"/>
                                </a:schemeClr>
                              </a:solidFill>
                            </a:ln>
                            <a:effectLst/>
                            <a:latin typeface="Cambria Math" panose="02040503050406030204" pitchFamily="18" charset="0"/>
                            <a:cs typeface="NikoshBAN" panose="02000000000000000000" pitchFamily="2" charset="0"/>
                          </a:rPr>
                          <m:t>h</m:t>
                        </m:r>
                      </m:num>
                      <m:den>
                        <m:r>
                          <a:rPr lang="en-US" sz="3200" b="0" i="1" smtClean="0">
                            <a:ln w="11430">
                              <a:solidFill>
                                <a:schemeClr val="tx1">
                                  <a:lumMod val="95000"/>
                                  <a:lumOff val="5000"/>
                                </a:schemeClr>
                              </a:solidFill>
                            </a:ln>
                            <a:effectLst/>
                            <a:latin typeface="Cambria Math" panose="02040503050406030204" pitchFamily="18" charset="0"/>
                            <a:cs typeface="NikoshBAN" panose="02000000000000000000" pitchFamily="2" charset="0"/>
                          </a:rPr>
                          <m:t>2</m:t>
                        </m:r>
                        <m:r>
                          <a:rPr lang="en-US" sz="3200" b="0" i="1"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𝜋</m:t>
                        </m:r>
                      </m:den>
                    </m:f>
                  </m:oMath>
                </a14:m>
                <a:r>
                  <a:rPr lang="bn-BD" sz="32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 এর পূর্ণসংখ্যার সরল গুণিতক।</a:t>
                </a:r>
                <a:endParaRPr lang="en-US" sz="3200" dirty="0">
                  <a:ln w="11430">
                    <a:solidFill>
                      <a:schemeClr val="tx1">
                        <a:lumMod val="95000"/>
                        <a:lumOff val="5000"/>
                      </a:schemeClr>
                    </a:solidFill>
                  </a:ln>
                  <a:effectLst/>
                  <a:latin typeface="NikoshBAN" panose="02000000000000000000" pitchFamily="2" charset="0"/>
                  <a:cs typeface="NikoshBAN" panose="02000000000000000000" pitchFamily="2"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86366" y="3263469"/>
                <a:ext cx="11540218" cy="129407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86366" y="4380551"/>
                <a:ext cx="4713668" cy="890308"/>
              </a:xfrm>
              <a:prstGeom prst="rect">
                <a:avLst/>
              </a:prstGeom>
            </p:spPr>
            <p:txBody>
              <a:bodyPr wrap="square">
                <a:spAutoFit/>
              </a:bodyPr>
              <a:lstStyle/>
              <a:p>
                <a:pPr algn="just" fontAlgn="auto">
                  <a:spcBef>
                    <a:spcPts val="0"/>
                  </a:spcBef>
                  <a:spcAft>
                    <a:spcPts val="0"/>
                  </a:spcAft>
                </a:pPr>
                <a:r>
                  <a:rPr lang="bn-BD" sz="32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কৌনিক ভরবেগ</a:t>
                </a:r>
                <a:r>
                  <a:rPr lang="bn-BD" sz="36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 </a:t>
                </a:r>
                <a:r>
                  <a:rPr lang="en-US" sz="36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mvr = n</a:t>
                </a:r>
                <a14:m>
                  <m:oMath xmlns:m="http://schemas.openxmlformats.org/officeDocument/2006/math">
                    <m:r>
                      <a:rPr lang="bn-BD" sz="3600" i="1"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m:t>
                    </m:r>
                    <m:f>
                      <m:fPr>
                        <m:ctrlPr>
                          <a:rPr lang="bn-BD" sz="3600" i="1" smtClean="0">
                            <a:ln w="11430">
                              <a:solidFill>
                                <a:schemeClr val="tx1">
                                  <a:lumMod val="95000"/>
                                  <a:lumOff val="5000"/>
                                </a:schemeClr>
                              </a:solidFill>
                            </a:ln>
                            <a:effectLst/>
                            <a:latin typeface="Cambria Math" panose="02040503050406030204" pitchFamily="18" charset="0"/>
                            <a:cs typeface="NikoshBAN" panose="02000000000000000000" pitchFamily="2" charset="0"/>
                          </a:rPr>
                        </m:ctrlPr>
                      </m:fPr>
                      <m:num>
                        <m:r>
                          <a:rPr lang="en-US" sz="3600" b="0" i="1" smtClean="0">
                            <a:ln w="11430">
                              <a:solidFill>
                                <a:schemeClr val="tx1">
                                  <a:lumMod val="95000"/>
                                  <a:lumOff val="5000"/>
                                </a:schemeClr>
                              </a:solidFill>
                            </a:ln>
                            <a:effectLst/>
                            <a:latin typeface="Cambria Math" panose="02040503050406030204" pitchFamily="18" charset="0"/>
                            <a:cs typeface="NikoshBAN" panose="02000000000000000000" pitchFamily="2" charset="0"/>
                          </a:rPr>
                          <m:t>h</m:t>
                        </m:r>
                      </m:num>
                      <m:den>
                        <m:r>
                          <a:rPr lang="en-US" sz="3600" b="0" i="1" smtClean="0">
                            <a:ln w="11430">
                              <a:solidFill>
                                <a:schemeClr val="tx1">
                                  <a:lumMod val="95000"/>
                                  <a:lumOff val="5000"/>
                                </a:schemeClr>
                              </a:solidFill>
                            </a:ln>
                            <a:effectLst/>
                            <a:latin typeface="Cambria Math" panose="02040503050406030204" pitchFamily="18" charset="0"/>
                            <a:cs typeface="NikoshBAN" panose="02000000000000000000" pitchFamily="2" charset="0"/>
                          </a:rPr>
                          <m:t>2</m:t>
                        </m:r>
                        <m:r>
                          <a:rPr lang="en-US" sz="3600" b="0" i="1"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𝜋</m:t>
                        </m:r>
                      </m:den>
                    </m:f>
                  </m:oMath>
                </a14:m>
                <a:endParaRPr lang="en-US" sz="3600" dirty="0" smtClean="0">
                  <a:ln w="11430">
                    <a:solidFill>
                      <a:schemeClr val="tx1">
                        <a:lumMod val="95000"/>
                        <a:lumOff val="5000"/>
                      </a:schemeClr>
                    </a:solidFill>
                  </a:ln>
                  <a:effectLst/>
                  <a:latin typeface="NikoshBAN" panose="02000000000000000000" pitchFamily="2" charset="0"/>
                  <a:cs typeface="NikoshBAN" panose="02000000000000000000" pitchFamily="2"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86366" y="4380551"/>
                <a:ext cx="4713668" cy="890308"/>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039514" y="3910505"/>
                <a:ext cx="5460642" cy="3231654"/>
              </a:xfrm>
              <a:prstGeom prst="rect">
                <a:avLst/>
              </a:prstGeom>
            </p:spPr>
            <p:txBody>
              <a:bodyPr wrap="square">
                <a:spAutoFit/>
              </a:bodyPr>
              <a:lstStyle/>
              <a:p>
                <a:pPr algn="just" fontAlgn="auto">
                  <a:spcBef>
                    <a:spcPts val="0"/>
                  </a:spcBef>
                  <a:spcAft>
                    <a:spcPts val="0"/>
                  </a:spcAft>
                </a:pPr>
                <a:r>
                  <a:rPr lang="bn-BD" sz="28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এখানে, </a:t>
                </a:r>
                <a:r>
                  <a:rPr lang="en-US" sz="28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m </a:t>
                </a:r>
                <a:r>
                  <a:rPr lang="bn-BD" sz="28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 ইলেকট্রনের ভর</a:t>
                </a:r>
              </a:p>
              <a:p>
                <a:pPr fontAlgn="auto">
                  <a:spcBef>
                    <a:spcPts val="0"/>
                  </a:spcBef>
                  <a:spcAft>
                    <a:spcPts val="0"/>
                  </a:spcAft>
                </a:pPr>
                <a:r>
                  <a:rPr lang="en-US" sz="28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v </a:t>
                </a:r>
                <a:r>
                  <a:rPr lang="bn-BD" sz="28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a:t>
                </a:r>
                <a:r>
                  <a:rPr lang="en-US" sz="28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 </a:t>
                </a:r>
                <a:r>
                  <a:rPr lang="bn-BD" sz="28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বৃত্তাকার পথে ইলেকট্রনের কৌনিক ভরবেগ</a:t>
                </a:r>
              </a:p>
              <a:p>
                <a:pPr algn="just" fontAlgn="auto">
                  <a:spcBef>
                    <a:spcPts val="0"/>
                  </a:spcBef>
                  <a:spcAft>
                    <a:spcPts val="0"/>
                  </a:spcAft>
                </a:pPr>
                <a:r>
                  <a:rPr lang="en-US" sz="2800" dirty="0">
                    <a:ln w="11430">
                      <a:solidFill>
                        <a:schemeClr val="tx1">
                          <a:lumMod val="95000"/>
                          <a:lumOff val="5000"/>
                        </a:schemeClr>
                      </a:solidFill>
                    </a:ln>
                    <a:effectLst/>
                    <a:latin typeface="Times New Roman" panose="02020603050405020304" pitchFamily="18" charset="0"/>
                    <a:cs typeface="Times New Roman" panose="02020603050405020304" pitchFamily="18" charset="0"/>
                  </a:rPr>
                  <a:t>r</a:t>
                </a:r>
                <a:r>
                  <a:rPr lang="bn-BD" sz="28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 বৃত্তাকার কক্ষপথের ব্যাসার্ধ</a:t>
                </a:r>
              </a:p>
              <a:p>
                <a:pPr algn="just" fontAlgn="auto">
                  <a:spcBef>
                    <a:spcPts val="0"/>
                  </a:spcBef>
                  <a:spcAft>
                    <a:spcPts val="0"/>
                  </a:spcAft>
                </a:pPr>
                <a:r>
                  <a:rPr lang="en-US" sz="28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h</a:t>
                </a:r>
                <a:r>
                  <a:rPr lang="bn-BD" sz="28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 প্লাঙ্কের ধ্রুবক = </a:t>
                </a:r>
                <a:r>
                  <a:rPr lang="en-US" sz="28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6.624</a:t>
                </a:r>
                <a14:m>
                  <m:oMath xmlns:m="http://schemas.openxmlformats.org/officeDocument/2006/math">
                    <m:r>
                      <a:rPr lang="en-US" sz="2800" i="1"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Times New Roman" panose="02020603050405020304" pitchFamily="18" charset="0"/>
                      </a:rPr>
                      <m:t>10</m:t>
                    </m:r>
                    <m:r>
                      <a:rPr lang="en-US" sz="2800" b="0" i="1" baseline="3000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Times New Roman" panose="02020603050405020304" pitchFamily="18" charset="0"/>
                      </a:rPr>
                      <m:t>−</m:t>
                    </m:r>
                    <m:r>
                      <a:rPr lang="en-US" sz="2800" b="0" i="1" baseline="3000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Times New Roman" panose="02020603050405020304" pitchFamily="18" charset="0"/>
                      </a:rPr>
                      <m:t>34</m:t>
                    </m:r>
                    <m:r>
                      <a:rPr lang="en-US" sz="2800" b="0" i="0" baseline="3000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800" b="0" i="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Times New Roman" panose="02020603050405020304" pitchFamily="18" charset="0"/>
                      </a:rPr>
                      <m:t>J</m:t>
                    </m:r>
                    <m:r>
                      <a:rPr lang="en-US" sz="2800" b="0" i="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800">
                        <a:ln w="11430">
                          <a:solidFill>
                            <a:schemeClr val="tx1">
                              <a:lumMod val="95000"/>
                              <a:lumOff val="5000"/>
                            </a:schemeClr>
                          </a:solidFill>
                        </a:ln>
                        <a:latin typeface="Cambria Math" panose="02040503050406030204" pitchFamily="18" charset="0"/>
                        <a:ea typeface="Cambria Math" panose="02040503050406030204" pitchFamily="18" charset="0"/>
                        <a:cs typeface="Times New Roman" panose="02020603050405020304" pitchFamily="18" charset="0"/>
                      </a:rPr>
                      <m:t>sec</m:t>
                    </m:r>
                  </m:oMath>
                </a14:m>
                <a:endParaRPr lang="en-US" sz="28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endParaRPr>
              </a:p>
              <a:p>
                <a:pPr algn="just"/>
                <a:r>
                  <a:rPr lang="en-US" sz="32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              = </a:t>
                </a:r>
                <a:r>
                  <a:rPr lang="en-US" sz="2800" dirty="0">
                    <a:ln w="11430">
                      <a:solidFill>
                        <a:schemeClr val="tx1">
                          <a:lumMod val="95000"/>
                          <a:lumOff val="5000"/>
                        </a:schemeClr>
                      </a:solidFill>
                    </a:ln>
                    <a:effectLst/>
                    <a:latin typeface="Times New Roman" panose="02020603050405020304" pitchFamily="18" charset="0"/>
                    <a:cs typeface="Times New Roman" panose="02020603050405020304" pitchFamily="18" charset="0"/>
                  </a:rPr>
                  <a:t>6.624</a:t>
                </a:r>
                <a14:m>
                  <m:oMath xmlns:m="http://schemas.openxmlformats.org/officeDocument/2006/math">
                    <m:r>
                      <a:rPr lang="en-US" sz="2800" i="1">
                        <a:ln w="11430">
                          <a:solidFill>
                            <a:schemeClr val="tx1">
                              <a:lumMod val="95000"/>
                              <a:lumOff val="5000"/>
                            </a:schemeClr>
                          </a:solidFill>
                        </a:ln>
                        <a:effectLst/>
                        <a:latin typeface="Cambria Math" panose="02040503050406030204" pitchFamily="18" charset="0"/>
                        <a:ea typeface="Cambria Math" panose="02040503050406030204" pitchFamily="18" charset="0"/>
                        <a:cs typeface="Times New Roman" panose="02020603050405020304" pitchFamily="18" charset="0"/>
                      </a:rPr>
                      <m:t>×</m:t>
                    </m:r>
                    <m:r>
                      <a:rPr lang="en-US" sz="2800" i="1">
                        <a:ln w="11430">
                          <a:solidFill>
                            <a:schemeClr val="tx1">
                              <a:lumMod val="95000"/>
                              <a:lumOff val="5000"/>
                            </a:schemeClr>
                          </a:solidFill>
                        </a:ln>
                        <a:effectLst/>
                        <a:latin typeface="Cambria Math" panose="02040503050406030204" pitchFamily="18" charset="0"/>
                        <a:ea typeface="Cambria Math" panose="02040503050406030204" pitchFamily="18" charset="0"/>
                        <a:cs typeface="Times New Roman" panose="02020603050405020304" pitchFamily="18" charset="0"/>
                      </a:rPr>
                      <m:t>10</m:t>
                    </m:r>
                    <m:r>
                      <a:rPr lang="en-US" sz="2800" i="1" baseline="30000">
                        <a:ln w="11430">
                          <a:solidFill>
                            <a:schemeClr val="tx1">
                              <a:lumMod val="95000"/>
                              <a:lumOff val="5000"/>
                            </a:schemeClr>
                          </a:solidFill>
                        </a:ln>
                        <a:effectLst/>
                        <a:latin typeface="Cambria Math" panose="02040503050406030204" pitchFamily="18" charset="0"/>
                        <a:ea typeface="Cambria Math" panose="02040503050406030204" pitchFamily="18" charset="0"/>
                        <a:cs typeface="Times New Roman" panose="02020603050405020304" pitchFamily="18" charset="0"/>
                      </a:rPr>
                      <m:t>−</m:t>
                    </m:r>
                    <m:r>
                      <a:rPr lang="en-US" sz="2800" b="0" i="1" baseline="3000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Times New Roman" panose="02020603050405020304" pitchFamily="18" charset="0"/>
                      </a:rPr>
                      <m:t>27</m:t>
                    </m:r>
                    <m:r>
                      <a:rPr lang="en-US" sz="2800" baseline="30000">
                        <a:ln w="11430">
                          <a:solidFill>
                            <a:schemeClr val="tx1">
                              <a:lumMod val="95000"/>
                              <a:lumOff val="5000"/>
                            </a:schemeClr>
                          </a:solidFill>
                        </a:ln>
                        <a:effectLst/>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800" b="0" i="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Times New Roman" panose="02020603050405020304" pitchFamily="18" charset="0"/>
                      </a:rPr>
                      <m:t>erg</m:t>
                    </m:r>
                    <m:r>
                      <a:rPr lang="en-US" sz="2800" b="0" i="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800" b="0" i="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Times New Roman" panose="02020603050405020304" pitchFamily="18" charset="0"/>
                      </a:rPr>
                      <m:t>sec</m:t>
                    </m:r>
                  </m:oMath>
                </a14:m>
                <a:r>
                  <a:rPr lang="bn-BD" sz="2800" dirty="0">
                    <a:ln w="11430">
                      <a:solidFill>
                        <a:schemeClr val="tx1">
                          <a:lumMod val="95000"/>
                          <a:lumOff val="5000"/>
                        </a:schemeClr>
                      </a:solidFill>
                    </a:ln>
                    <a:effectLst/>
                    <a:latin typeface="Times New Roman" panose="02020603050405020304" pitchFamily="18" charset="0"/>
                    <a:cs typeface="NikoshBAN" panose="02000000000000000000" pitchFamily="2" charset="0"/>
                  </a:rPr>
                  <a:t> </a:t>
                </a:r>
                <a:endParaRPr lang="en-US" sz="28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endParaRPr>
              </a:p>
              <a:p>
                <a:pPr algn="just"/>
                <a:r>
                  <a:rPr lang="bn-BD" sz="28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এবং </a:t>
                </a:r>
                <a:r>
                  <a:rPr lang="en-US" sz="28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n = 1, 2, 3,----</a:t>
                </a:r>
                <a:r>
                  <a:rPr lang="bn-BD" sz="28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 </a:t>
                </a:r>
                <a:r>
                  <a:rPr lang="bn-BD" sz="28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ইত্যাদি পূর্ণ সংখ্যা</a:t>
                </a:r>
                <a:endParaRPr lang="en-US" sz="2800" dirty="0">
                  <a:ln w="11430">
                    <a:solidFill>
                      <a:schemeClr val="tx1">
                        <a:lumMod val="95000"/>
                        <a:lumOff val="5000"/>
                      </a:schemeClr>
                    </a:solidFill>
                  </a:ln>
                  <a:effectLst/>
                  <a:latin typeface="NikoshBAN" panose="02000000000000000000" pitchFamily="2" charset="0"/>
                  <a:cs typeface="NikoshBAN" panose="02000000000000000000" pitchFamily="2" charset="0"/>
                </a:endParaRPr>
              </a:p>
              <a:p>
                <a:pPr algn="just" fontAlgn="auto">
                  <a:spcBef>
                    <a:spcPts val="0"/>
                  </a:spcBef>
                  <a:spcAft>
                    <a:spcPts val="0"/>
                  </a:spcAft>
                </a:pPr>
                <a:endParaRPr lang="en-US" sz="3200" dirty="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039514" y="3910505"/>
                <a:ext cx="5460642" cy="3231654"/>
              </a:xfrm>
              <a:prstGeom prst="rect">
                <a:avLst/>
              </a:prstGeom>
              <a:blipFill rotWithShape="0">
                <a:blip r:embed="rId6"/>
                <a:stretch>
                  <a:fillRect/>
                </a:stretch>
              </a:blipFill>
            </p:spPr>
            <p:txBody>
              <a:bodyPr/>
              <a:lstStyle/>
              <a:p>
                <a:r>
                  <a:rPr lang="en-US">
                    <a:noFill/>
                  </a:rPr>
                  <a:t> </a:t>
                </a:r>
              </a:p>
            </p:txBody>
          </p:sp>
        </mc:Fallback>
      </mc:AlternateContent>
      <p:sp>
        <p:nvSpPr>
          <p:cNvPr id="15" name="Rounded Rectangle 14"/>
          <p:cNvSpPr/>
          <p:nvPr/>
        </p:nvSpPr>
        <p:spPr>
          <a:xfrm>
            <a:off x="2756079" y="320080"/>
            <a:ext cx="5787274" cy="523953"/>
          </a:xfrm>
          <a:prstGeom prst="roundRect">
            <a:avLst/>
          </a:prstGeom>
          <a:solidFill>
            <a:schemeClr val="bg1">
              <a:lumMod val="95000"/>
            </a:schemeClr>
          </a:solidFill>
          <a:ln>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q"/>
            </a:pPr>
            <a:r>
              <a:rPr lang="en-US" sz="3600" b="1" spc="55"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bn-BD" sz="3600" b="1" spc="55"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কৌনিক </a:t>
            </a:r>
            <a:r>
              <a:rPr lang="bn-BD" sz="3600" b="1" spc="55"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ভরবেগ </a:t>
            </a:r>
            <a:r>
              <a:rPr lang="bn-BD" sz="3600" b="1" spc="55"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বিষয়ক মতবাদ</a:t>
            </a:r>
            <a:endParaRPr lang="bn-IN" sz="3600" b="1" spc="55"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endParaRPr>
          </a:p>
        </p:txBody>
      </p:sp>
      <p:grpSp>
        <p:nvGrpSpPr>
          <p:cNvPr id="23" name="Group 22"/>
          <p:cNvGrpSpPr/>
          <p:nvPr/>
        </p:nvGrpSpPr>
        <p:grpSpPr>
          <a:xfrm>
            <a:off x="11105427" y="222048"/>
            <a:ext cx="844534" cy="830112"/>
            <a:chOff x="28136" y="0"/>
            <a:chExt cx="924231" cy="1045173"/>
          </a:xfrm>
        </p:grpSpPr>
        <p:sp>
          <p:nvSpPr>
            <p:cNvPr id="24" name="Oval 23"/>
            <p:cNvSpPr/>
            <p:nvPr/>
          </p:nvSpPr>
          <p:spPr>
            <a:xfrm>
              <a:off x="28136" y="0"/>
              <a:ext cx="688258" cy="688258"/>
            </a:xfrm>
            <a:prstGeom prst="ellipse">
              <a:avLst/>
            </a:prstGeom>
            <a:blipFill>
              <a:blip r:embed="rId7"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26459" y="535863"/>
              <a:ext cx="491612" cy="509310"/>
            </a:xfrm>
            <a:prstGeom prst="ellipse">
              <a:avLst/>
            </a:prstGeom>
            <a:blipFill>
              <a:blip r:embed="rId8"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80537" y="149463"/>
              <a:ext cx="383456" cy="370672"/>
            </a:xfrm>
            <a:prstGeom prst="ellipse">
              <a:avLst/>
            </a:prstGeom>
            <a:blipFill>
              <a:blip r:embed="rId9"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60755" y="163220"/>
              <a:ext cx="491612" cy="509310"/>
            </a:xfrm>
            <a:prstGeom prst="ellipse">
              <a:avLst/>
            </a:prstGeom>
            <a:blipFill>
              <a:blip r:embed="rId8"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80537" y="608638"/>
              <a:ext cx="383456" cy="370672"/>
            </a:xfrm>
            <a:prstGeom prst="ellipse">
              <a:avLst/>
            </a:prstGeom>
            <a:blipFill>
              <a:blip r:embed="rId9"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96530" y="242383"/>
              <a:ext cx="383456" cy="370672"/>
            </a:xfrm>
            <a:prstGeom prst="ellipse">
              <a:avLst/>
            </a:prstGeom>
            <a:blipFill>
              <a:blip r:embed="rId9"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30315" y="297395"/>
            <a:ext cx="844534" cy="830112"/>
            <a:chOff x="28136" y="0"/>
            <a:chExt cx="924231" cy="1045173"/>
          </a:xfrm>
        </p:grpSpPr>
        <p:sp>
          <p:nvSpPr>
            <p:cNvPr id="31" name="Oval 30"/>
            <p:cNvSpPr/>
            <p:nvPr/>
          </p:nvSpPr>
          <p:spPr>
            <a:xfrm>
              <a:off x="28136" y="0"/>
              <a:ext cx="688258" cy="688258"/>
            </a:xfrm>
            <a:prstGeom prst="ellipse">
              <a:avLst/>
            </a:prstGeom>
            <a:blipFill>
              <a:blip r:embed="rId7"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26459" y="535863"/>
              <a:ext cx="491612" cy="509310"/>
            </a:xfrm>
            <a:prstGeom prst="ellipse">
              <a:avLst/>
            </a:prstGeom>
            <a:blipFill>
              <a:blip r:embed="rId8"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80537" y="149463"/>
              <a:ext cx="383456" cy="370672"/>
            </a:xfrm>
            <a:prstGeom prst="ellipse">
              <a:avLst/>
            </a:prstGeom>
            <a:blipFill>
              <a:blip r:embed="rId9"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60755" y="163220"/>
              <a:ext cx="491612" cy="509310"/>
            </a:xfrm>
            <a:prstGeom prst="ellipse">
              <a:avLst/>
            </a:prstGeom>
            <a:blipFill>
              <a:blip r:embed="rId8"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80537" y="608638"/>
              <a:ext cx="383456" cy="370672"/>
            </a:xfrm>
            <a:prstGeom prst="ellipse">
              <a:avLst/>
            </a:prstGeom>
            <a:blipFill>
              <a:blip r:embed="rId9"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96530" y="242383"/>
              <a:ext cx="383456" cy="370672"/>
            </a:xfrm>
            <a:prstGeom prst="ellipse">
              <a:avLst/>
            </a:prstGeom>
            <a:blipFill>
              <a:blip r:embed="rId9"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061144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childTnLst>
                          </p:cTn>
                        </p:par>
                        <p:par>
                          <p:cTn id="11" fill="hold">
                            <p:stCondLst>
                              <p:cond delay="500"/>
                            </p:stCondLst>
                            <p:childTnLst>
                              <p:par>
                                <p:cTn id="12" presetID="6" presetClass="entr" presetSubtype="32" fill="hold" nodeType="afterEffect">
                                  <p:stCondLst>
                                    <p:cond delay="0"/>
                                  </p:stCondLst>
                                  <p:childTnLst>
                                    <p:set>
                                      <p:cBhvr>
                                        <p:cTn id="13" dur="1" fill="hold">
                                          <p:stCondLst>
                                            <p:cond delay="0"/>
                                          </p:stCondLst>
                                        </p:cTn>
                                        <p:tgtEl>
                                          <p:spTgt spid="7169"/>
                                        </p:tgtEl>
                                        <p:attrNameLst>
                                          <p:attrName>style.visibility</p:attrName>
                                        </p:attrNameLst>
                                      </p:cBhvr>
                                      <p:to>
                                        <p:strVal val="visible"/>
                                      </p:to>
                                    </p:set>
                                    <p:animEffect transition="in" filter="circle(out)">
                                      <p:cBhvr>
                                        <p:cTn id="14" dur="2000"/>
                                        <p:tgtEl>
                                          <p:spTgt spid="7169"/>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52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 calcmode="lin" valueType="num">
                                      <p:cBhvr>
                                        <p:cTn id="21" dur="500" fill="hold"/>
                                        <p:tgtEl>
                                          <p:spTgt spid="15"/>
                                        </p:tgtEl>
                                        <p:attrNameLst>
                                          <p:attrName>ppt_x</p:attrName>
                                        </p:attrNameLst>
                                      </p:cBhvr>
                                      <p:tavLst>
                                        <p:tav tm="0">
                                          <p:val>
                                            <p:fltVal val="0.5"/>
                                          </p:val>
                                        </p:tav>
                                        <p:tav tm="100000">
                                          <p:val>
                                            <p:strVal val="#ppt_x"/>
                                          </p:val>
                                        </p:tav>
                                      </p:tavLst>
                                    </p:anim>
                                    <p:anim calcmode="lin" valueType="num">
                                      <p:cBhvr>
                                        <p:cTn id="22" dur="500" fill="hold"/>
                                        <p:tgtEl>
                                          <p:spTgt spid="15"/>
                                        </p:tgtEl>
                                        <p:attrNameLst>
                                          <p:attrName>ppt_y</p:attrName>
                                        </p:attrNameLst>
                                      </p:cBhvr>
                                      <p:tavLst>
                                        <p:tav tm="0">
                                          <p:val>
                                            <p:fltVal val="0.5"/>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52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 calcmode="lin" valueType="num">
                                      <p:cBhvr>
                                        <p:cTn id="34" dur="500" fill="hold"/>
                                        <p:tgtEl>
                                          <p:spTgt spid="5"/>
                                        </p:tgtEl>
                                        <p:attrNameLst>
                                          <p:attrName>ppt_x</p:attrName>
                                        </p:attrNameLst>
                                      </p:cBhvr>
                                      <p:tavLst>
                                        <p:tav tm="0">
                                          <p:val>
                                            <p:fltVal val="0.5"/>
                                          </p:val>
                                        </p:tav>
                                        <p:tav tm="100000">
                                          <p:val>
                                            <p:strVal val="#ppt_x"/>
                                          </p:val>
                                        </p:tav>
                                      </p:tavLst>
                                    </p:anim>
                                    <p:anim calcmode="lin" valueType="num">
                                      <p:cBhvr>
                                        <p:cTn id="35"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up)">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E:\Images\Gif\Boh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77488" y="824161"/>
            <a:ext cx="4721802" cy="22893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1067" y="905771"/>
            <a:ext cx="3327666" cy="2420121"/>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283336" y="3192848"/>
                <a:ext cx="11601364" cy="2062103"/>
              </a:xfrm>
              <a:prstGeom prst="rect">
                <a:avLst/>
              </a:prstGeom>
            </p:spPr>
            <p:txBody>
              <a:bodyPr wrap="square">
                <a:spAutoFit/>
              </a:bodyPr>
              <a:lstStyle/>
              <a:p>
                <a:pPr algn="just" fontAlgn="auto">
                  <a:spcBef>
                    <a:spcPts val="0"/>
                  </a:spcBef>
                  <a:spcAft>
                    <a:spcPts val="0"/>
                  </a:spcAft>
                </a:pPr>
                <a:r>
                  <a:rPr lang="bn-BD" sz="32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ইলেকট্রন </a:t>
                </a:r>
                <a14:m>
                  <m:oMath xmlns:m="http://schemas.openxmlformats.org/officeDocument/2006/math">
                    <m:r>
                      <a:rPr lang="bn-BD" sz="3200" b="0" i="1" smtClean="0">
                        <a:ln w="11430">
                          <a:solidFill>
                            <a:schemeClr val="tx1">
                              <a:lumMod val="95000"/>
                              <a:lumOff val="5000"/>
                            </a:schemeClr>
                          </a:solidFill>
                        </a:ln>
                        <a:effectLst/>
                        <a:latin typeface="Cambria Math" panose="02040503050406030204" pitchFamily="18" charset="0"/>
                        <a:cs typeface="NikoshBAN" panose="02000000000000000000" pitchFamily="2" charset="0"/>
                      </a:rPr>
                      <m:t>এক</m:t>
                    </m:r>
                    <m:r>
                      <a:rPr lang="bn-BD" sz="3200" b="0" i="1" smtClean="0">
                        <a:ln w="11430">
                          <a:solidFill>
                            <a:schemeClr val="tx1">
                              <a:lumMod val="95000"/>
                              <a:lumOff val="5000"/>
                            </a:schemeClr>
                          </a:solidFill>
                        </a:ln>
                        <a:effectLst/>
                        <a:latin typeface="Cambria Math" panose="02040503050406030204" pitchFamily="18" charset="0"/>
                        <a:cs typeface="NikoshBAN" panose="02000000000000000000" pitchFamily="2" charset="0"/>
                      </a:rPr>
                      <m:t> </m:t>
                    </m:r>
                    <m:r>
                      <a:rPr lang="bn-BD" sz="3200" b="0" i="1" smtClean="0">
                        <a:ln w="11430">
                          <a:solidFill>
                            <a:schemeClr val="tx1">
                              <a:lumMod val="95000"/>
                              <a:lumOff val="5000"/>
                            </a:schemeClr>
                          </a:solidFill>
                        </a:ln>
                        <a:effectLst/>
                        <a:latin typeface="Cambria Math" panose="02040503050406030204" pitchFamily="18" charset="0"/>
                        <a:cs typeface="NikoshBAN" panose="02000000000000000000" pitchFamily="2" charset="0"/>
                      </a:rPr>
                      <m:t>শক্তিস্তর</m:t>
                    </m:r>
                    <m:r>
                      <a:rPr lang="bn-BD" sz="3200" b="0" i="1" smtClean="0">
                        <a:ln w="11430">
                          <a:solidFill>
                            <a:schemeClr val="tx1">
                              <a:lumMod val="95000"/>
                              <a:lumOff val="5000"/>
                            </a:schemeClr>
                          </a:solidFill>
                        </a:ln>
                        <a:effectLst/>
                        <a:latin typeface="Cambria Math" panose="02040503050406030204" pitchFamily="18" charset="0"/>
                        <a:cs typeface="NikoshBAN" panose="02000000000000000000" pitchFamily="2" charset="0"/>
                      </a:rPr>
                      <m:t> </m:t>
                    </m:r>
                    <m:r>
                      <a:rPr lang="bn-BD" sz="3200" b="0" i="1" smtClean="0">
                        <a:ln w="11430">
                          <a:solidFill>
                            <a:schemeClr val="tx1">
                              <a:lumMod val="95000"/>
                              <a:lumOff val="5000"/>
                            </a:schemeClr>
                          </a:solidFill>
                        </a:ln>
                        <a:effectLst/>
                        <a:latin typeface="Cambria Math" panose="02040503050406030204" pitchFamily="18" charset="0"/>
                        <a:cs typeface="NikoshBAN" panose="02000000000000000000" pitchFamily="2" charset="0"/>
                      </a:rPr>
                      <m:t>থেকে</m:t>
                    </m:r>
                    <m:r>
                      <a:rPr lang="bn-BD" sz="3200" b="0" i="1" smtClean="0">
                        <a:ln w="11430">
                          <a:solidFill>
                            <a:schemeClr val="tx1">
                              <a:lumMod val="95000"/>
                              <a:lumOff val="5000"/>
                            </a:schemeClr>
                          </a:solidFill>
                        </a:ln>
                        <a:effectLst/>
                        <a:latin typeface="Cambria Math" panose="02040503050406030204" pitchFamily="18" charset="0"/>
                        <a:cs typeface="NikoshBAN" panose="02000000000000000000" pitchFamily="2" charset="0"/>
                      </a:rPr>
                      <m:t> </m:t>
                    </m:r>
                    <m:r>
                      <a:rPr lang="bn-BD" sz="3200" b="0" i="1" smtClean="0">
                        <a:ln w="11430">
                          <a:solidFill>
                            <a:schemeClr val="tx1">
                              <a:lumMod val="95000"/>
                              <a:lumOff val="5000"/>
                            </a:schemeClr>
                          </a:solidFill>
                        </a:ln>
                        <a:effectLst/>
                        <a:latin typeface="Cambria Math" panose="02040503050406030204" pitchFamily="18" charset="0"/>
                        <a:cs typeface="NikoshBAN" panose="02000000000000000000" pitchFamily="2" charset="0"/>
                      </a:rPr>
                      <m:t>অন্য</m:t>
                    </m:r>
                    <m:r>
                      <a:rPr lang="bn-BD" sz="3200" b="0" i="1" smtClean="0">
                        <a:ln w="11430">
                          <a:solidFill>
                            <a:schemeClr val="tx1">
                              <a:lumMod val="95000"/>
                              <a:lumOff val="5000"/>
                            </a:schemeClr>
                          </a:solidFill>
                        </a:ln>
                        <a:effectLst/>
                        <a:latin typeface="Cambria Math" panose="02040503050406030204" pitchFamily="18" charset="0"/>
                        <a:cs typeface="NikoshBAN" panose="02000000000000000000" pitchFamily="2" charset="0"/>
                      </a:rPr>
                      <m:t> </m:t>
                    </m:r>
                    <m:r>
                      <a:rPr lang="bn-BD" sz="3200" b="0" i="1" smtClean="0">
                        <a:ln w="11430">
                          <a:solidFill>
                            <a:schemeClr val="tx1">
                              <a:lumMod val="95000"/>
                              <a:lumOff val="5000"/>
                            </a:schemeClr>
                          </a:solidFill>
                        </a:ln>
                        <a:effectLst/>
                        <a:latin typeface="Cambria Math" panose="02040503050406030204" pitchFamily="18" charset="0"/>
                        <a:cs typeface="NikoshBAN" panose="02000000000000000000" pitchFamily="2" charset="0"/>
                      </a:rPr>
                      <m:t>শক্তিস্তরে</m:t>
                    </m:r>
                    <m:r>
                      <a:rPr lang="bn-BD" sz="3200" b="0" i="1" smtClean="0">
                        <a:ln w="11430">
                          <a:solidFill>
                            <a:schemeClr val="tx1">
                              <a:lumMod val="95000"/>
                              <a:lumOff val="5000"/>
                            </a:schemeClr>
                          </a:solidFill>
                        </a:ln>
                        <a:effectLst/>
                        <a:latin typeface="Cambria Math" panose="02040503050406030204" pitchFamily="18" charset="0"/>
                        <a:cs typeface="NikoshBAN" panose="02000000000000000000" pitchFamily="2" charset="0"/>
                      </a:rPr>
                      <m:t> </m:t>
                    </m:r>
                    <m:r>
                      <a:rPr lang="bn-BD" sz="3200" b="0" i="1" smtClean="0">
                        <a:ln w="11430">
                          <a:solidFill>
                            <a:schemeClr val="tx1">
                              <a:lumMod val="95000"/>
                              <a:lumOff val="5000"/>
                            </a:schemeClr>
                          </a:solidFill>
                        </a:ln>
                        <a:effectLst/>
                        <a:latin typeface="Cambria Math" panose="02040503050406030204" pitchFamily="18" charset="0"/>
                        <a:cs typeface="NikoshBAN" panose="02000000000000000000" pitchFamily="2" charset="0"/>
                      </a:rPr>
                      <m:t>স্থানান্তরের</m:t>
                    </m:r>
                    <m:r>
                      <a:rPr lang="bn-BD" sz="3200" b="0" i="1" smtClean="0">
                        <a:ln w="11430">
                          <a:solidFill>
                            <a:schemeClr val="tx1">
                              <a:lumMod val="95000"/>
                              <a:lumOff val="5000"/>
                            </a:schemeClr>
                          </a:solidFill>
                        </a:ln>
                        <a:effectLst/>
                        <a:latin typeface="Cambria Math" panose="02040503050406030204" pitchFamily="18" charset="0"/>
                        <a:cs typeface="NikoshBAN" panose="02000000000000000000" pitchFamily="2" charset="0"/>
                      </a:rPr>
                      <m:t> </m:t>
                    </m:r>
                    <m:r>
                      <a:rPr lang="bn-BD" sz="3200" b="0" i="1" smtClean="0">
                        <a:ln w="11430">
                          <a:solidFill>
                            <a:schemeClr val="tx1">
                              <a:lumMod val="95000"/>
                              <a:lumOff val="5000"/>
                            </a:schemeClr>
                          </a:solidFill>
                        </a:ln>
                        <a:effectLst/>
                        <a:latin typeface="Cambria Math" panose="02040503050406030204" pitchFamily="18" charset="0"/>
                        <a:cs typeface="NikoshBAN" panose="02000000000000000000" pitchFamily="2" charset="0"/>
                      </a:rPr>
                      <m:t>সময়</m:t>
                    </m:r>
                    <m:r>
                      <a:rPr lang="bn-BD" sz="3200" b="0" i="1" smtClean="0">
                        <a:ln w="11430">
                          <a:solidFill>
                            <a:schemeClr val="tx1">
                              <a:lumMod val="95000"/>
                              <a:lumOff val="5000"/>
                            </a:schemeClr>
                          </a:solidFill>
                        </a:ln>
                        <a:effectLst/>
                        <a:latin typeface="Cambria Math" panose="02040503050406030204" pitchFamily="18" charset="0"/>
                        <a:cs typeface="NikoshBAN" panose="02000000000000000000" pitchFamily="2" charset="0"/>
                      </a:rPr>
                      <m:t> </m:t>
                    </m:r>
                  </m:oMath>
                </a14:m>
                <a:r>
                  <a:rPr lang="bn-BD" sz="32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নির্দিষ্ট পরিমাণ শক্তি শোষণ বা বিকিরণ করে। উচ্চ শক্তির কোন কক্ষপথ থেকে নিম্ন শক্তির কোন একটি কক্ষপথে </a:t>
                </a:r>
                <a14:m>
                  <m:oMath xmlns:m="http://schemas.openxmlformats.org/officeDocument/2006/math">
                    <m:r>
                      <a:rPr lang="bn-BD" sz="3200" i="1">
                        <a:ln w="11430">
                          <a:solidFill>
                            <a:schemeClr val="tx1">
                              <a:lumMod val="95000"/>
                              <a:lumOff val="5000"/>
                            </a:schemeClr>
                          </a:solidFill>
                        </a:ln>
                        <a:effectLst/>
                        <a:latin typeface="Cambria Math" panose="02040503050406030204" pitchFamily="18" charset="0"/>
                        <a:cs typeface="NikoshBAN" panose="02000000000000000000" pitchFamily="2" charset="0"/>
                      </a:rPr>
                      <m:t>স্থানান্তরের</m:t>
                    </m:r>
                    <m:r>
                      <a:rPr lang="bn-BD" sz="3200" i="1">
                        <a:ln w="11430">
                          <a:solidFill>
                            <a:schemeClr val="tx1">
                              <a:lumMod val="95000"/>
                              <a:lumOff val="5000"/>
                            </a:schemeClr>
                          </a:solidFill>
                        </a:ln>
                        <a:effectLst/>
                        <a:latin typeface="Cambria Math" panose="02040503050406030204" pitchFamily="18" charset="0"/>
                        <a:cs typeface="NikoshBAN" panose="02000000000000000000" pitchFamily="2" charset="0"/>
                      </a:rPr>
                      <m:t> </m:t>
                    </m:r>
                    <m:r>
                      <a:rPr lang="bn-BD" sz="3200" i="1">
                        <a:ln w="11430">
                          <a:solidFill>
                            <a:schemeClr val="tx1">
                              <a:lumMod val="95000"/>
                              <a:lumOff val="5000"/>
                            </a:schemeClr>
                          </a:solidFill>
                        </a:ln>
                        <a:effectLst/>
                        <a:latin typeface="Cambria Math" panose="02040503050406030204" pitchFamily="18" charset="0"/>
                        <a:cs typeface="NikoshBAN" panose="02000000000000000000" pitchFamily="2" charset="0"/>
                      </a:rPr>
                      <m:t>সময়</m:t>
                    </m:r>
                    <m:r>
                      <a:rPr lang="bn-BD" sz="3200" i="1">
                        <a:ln w="11430">
                          <a:solidFill>
                            <a:schemeClr val="tx1">
                              <a:lumMod val="95000"/>
                              <a:lumOff val="5000"/>
                            </a:schemeClr>
                          </a:solidFill>
                        </a:ln>
                        <a:effectLst/>
                        <a:latin typeface="Cambria Math" panose="02040503050406030204" pitchFamily="18" charset="0"/>
                        <a:cs typeface="NikoshBAN" panose="02000000000000000000" pitchFamily="2" charset="0"/>
                      </a:rPr>
                      <m:t> </m:t>
                    </m:r>
                  </m:oMath>
                </a14:m>
                <a:r>
                  <a:rPr lang="bn-BD" sz="32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শক্তি বিকিরণ </a:t>
                </a:r>
                <a:r>
                  <a:rPr lang="bn-BD" sz="3200" dirty="0">
                    <a:ln w="11430">
                      <a:solidFill>
                        <a:schemeClr val="tx1">
                          <a:lumMod val="95000"/>
                          <a:lumOff val="5000"/>
                        </a:schemeClr>
                      </a:solidFill>
                    </a:ln>
                    <a:effectLst/>
                    <a:latin typeface="NikoshBAN" panose="02000000000000000000" pitchFamily="2" charset="0"/>
                    <a:cs typeface="NikoshBAN" panose="02000000000000000000" pitchFamily="2" charset="0"/>
                  </a:rPr>
                  <a:t>করে</a:t>
                </a:r>
                <a:r>
                  <a:rPr lang="bn-BD" sz="32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  আবার নিম্ন শক্তির কোন কক্ষপথে পরিক্রমণকালে শক্তি শোষণ করে উচ্চ শক্তির একটি কক্ষপথে উপনীত হতে পারে।</a:t>
                </a:r>
                <a:endParaRPr lang="en-US" sz="3200" dirty="0">
                  <a:ln w="11430">
                    <a:solidFill>
                      <a:schemeClr val="tx1">
                        <a:lumMod val="95000"/>
                        <a:lumOff val="5000"/>
                      </a:schemeClr>
                    </a:solidFill>
                  </a:ln>
                  <a:effectLst/>
                  <a:latin typeface="NikoshBAN" panose="02000000000000000000" pitchFamily="2" charset="0"/>
                  <a:cs typeface="NikoshBAN" panose="02000000000000000000" pitchFamily="2"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83336" y="3192848"/>
                <a:ext cx="11601364" cy="206210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83336" y="3192848"/>
                <a:ext cx="11713115" cy="1857881"/>
              </a:xfrm>
              <a:prstGeom prst="rect">
                <a:avLst/>
              </a:prstGeom>
            </p:spPr>
            <p:txBody>
              <a:bodyPr wrap="square">
                <a:spAutoFit/>
              </a:bodyPr>
              <a:lstStyle/>
              <a:p>
                <a:pPr algn="just" fontAlgn="auto">
                  <a:spcBef>
                    <a:spcPts val="0"/>
                  </a:spcBef>
                  <a:spcAft>
                    <a:spcPts val="0"/>
                  </a:spcAft>
                </a:pPr>
                <a:r>
                  <a:rPr lang="bn-BD" sz="32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যদি নিম্ন শক্তির কক্ষপথের শক্তি </a:t>
                </a:r>
                <a:r>
                  <a:rPr lang="en-US" sz="32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E</a:t>
                </a:r>
                <a:r>
                  <a:rPr lang="en-US" sz="3200" baseline="-250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1</a:t>
                </a:r>
                <a:r>
                  <a:rPr lang="bn-BD" sz="32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 এবং </a:t>
                </a:r>
                <a:r>
                  <a:rPr lang="bn-BD" sz="3200" dirty="0">
                    <a:ln w="11430">
                      <a:solidFill>
                        <a:schemeClr val="tx1">
                          <a:lumMod val="95000"/>
                          <a:lumOff val="5000"/>
                        </a:schemeClr>
                      </a:solidFill>
                    </a:ln>
                    <a:effectLst/>
                    <a:latin typeface="NikoshBAN" panose="02000000000000000000" pitchFamily="2" charset="0"/>
                    <a:cs typeface="NikoshBAN" panose="02000000000000000000" pitchFamily="2" charset="0"/>
                  </a:rPr>
                  <a:t>উচ্চ শক্তির কক্ষপথের শক্তি </a:t>
                </a:r>
                <a:r>
                  <a:rPr lang="en-US" sz="32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E</a:t>
                </a:r>
                <a:r>
                  <a:rPr lang="en-US" sz="3200" baseline="-250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2 </a:t>
                </a:r>
                <a:r>
                  <a:rPr lang="en-US" sz="32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 </a:t>
                </a:r>
                <a:r>
                  <a:rPr lang="bn-BD" sz="32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হয়, তাহলে বিকিরিত বা শোষিত শক্তিকে(</a:t>
                </a:r>
                <a14:m>
                  <m:oMath xmlns:m="http://schemas.openxmlformats.org/officeDocument/2006/math">
                    <m:r>
                      <a:rPr lang="bn-BD" sz="3200" i="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m:t>
                    </m:r>
                    <m:r>
                      <m:rPr>
                        <m:sty m:val="p"/>
                      </m:rPr>
                      <a:rPr lang="en-US" sz="3200" b="0" i="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E</m:t>
                    </m:r>
                  </m:oMath>
                </a14:m>
                <a:r>
                  <a:rPr lang="en-US" sz="32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 </a:t>
                </a:r>
                <a:r>
                  <a:rPr lang="bn-BD" sz="32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নিম্নরূপে প্রকাশ করা হয়-</a:t>
                </a:r>
              </a:p>
              <a:p>
                <a:pPr algn="just" fontAlgn="auto">
                  <a:spcBef>
                    <a:spcPts val="0"/>
                  </a:spcBef>
                  <a:spcAft>
                    <a:spcPts val="0"/>
                  </a:spcAft>
                </a:pPr>
                <a:r>
                  <a:rPr lang="bn-BD" sz="32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 </a:t>
                </a:r>
                <a:r>
                  <a:rPr lang="en-US" sz="32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E</a:t>
                </a:r>
                <a:r>
                  <a:rPr lang="en-US" sz="3200" baseline="-25000" dirty="0">
                    <a:ln w="11430">
                      <a:solidFill>
                        <a:schemeClr val="tx1">
                          <a:lumMod val="95000"/>
                          <a:lumOff val="5000"/>
                        </a:schemeClr>
                      </a:solidFill>
                    </a:ln>
                    <a:latin typeface="Times New Roman" panose="02020603050405020304" pitchFamily="18" charset="0"/>
                    <a:cs typeface="Times New Roman" panose="02020603050405020304" pitchFamily="18" charset="0"/>
                  </a:rPr>
                  <a:t>2</a:t>
                </a:r>
                <a:r>
                  <a:rPr lang="bn-BD" sz="3200" baseline="-250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 </a:t>
                </a:r>
                <a:r>
                  <a:rPr lang="bn-BD" sz="32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 </a:t>
                </a:r>
                <a:r>
                  <a:rPr lang="en-US" sz="32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E</a:t>
                </a:r>
                <a:r>
                  <a:rPr lang="en-US" sz="3200" baseline="-25000" dirty="0">
                    <a:ln w="11430">
                      <a:solidFill>
                        <a:schemeClr val="tx1">
                          <a:lumMod val="95000"/>
                          <a:lumOff val="5000"/>
                        </a:schemeClr>
                      </a:solidFill>
                    </a:ln>
                    <a:latin typeface="Times New Roman" panose="02020603050405020304" pitchFamily="18" charset="0"/>
                    <a:cs typeface="Times New Roman" panose="02020603050405020304" pitchFamily="18" charset="0"/>
                  </a:rPr>
                  <a:t>1</a:t>
                </a:r>
                <a:r>
                  <a:rPr lang="bn-BD" sz="3200" baseline="-250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  </a:t>
                </a:r>
                <a:r>
                  <a:rPr lang="bn-BD" sz="32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a:t>
                </a:r>
                <a:r>
                  <a:rPr lang="bn-BD" sz="3200" dirty="0">
                    <a:ln w="11430">
                      <a:solidFill>
                        <a:schemeClr val="tx1">
                          <a:lumMod val="95000"/>
                          <a:lumOff val="5000"/>
                        </a:schemeClr>
                      </a:solidFill>
                    </a:ln>
                    <a:effectLst/>
                    <a:ea typeface="Cambria Math" panose="02040503050406030204" pitchFamily="18" charset="0"/>
                    <a:cs typeface="NikoshBAN" panose="02000000000000000000" pitchFamily="2" charset="0"/>
                  </a:rPr>
                  <a:t> </a:t>
                </a:r>
                <a14:m>
                  <m:oMath xmlns:m="http://schemas.openxmlformats.org/officeDocument/2006/math">
                    <m:r>
                      <a:rPr lang="bn-BD" sz="320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m:t>
                    </m:r>
                    <m:r>
                      <m:rPr>
                        <m:sty m:val="p"/>
                      </m:rPr>
                      <a:rPr lang="en-US" sz="320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E</m:t>
                    </m:r>
                    <m:r>
                      <a:rPr lang="bn-BD" sz="3200" b="0" i="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 </m:t>
                    </m:r>
                  </m:oMath>
                </a14:m>
                <a:r>
                  <a:rPr lang="bn-BD" sz="3200" baseline="-250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 </a:t>
                </a:r>
                <a:r>
                  <a:rPr lang="bn-BD" sz="32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 </a:t>
                </a:r>
                <a:r>
                  <a:rPr lang="en-US" sz="32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h</a:t>
                </a:r>
                <a14:m>
                  <m:oMath xmlns:m="http://schemas.openxmlformats.org/officeDocument/2006/math">
                    <m:r>
                      <a:rPr lang="en-US" sz="3200" i="1"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Times New Roman" panose="02020603050405020304" pitchFamily="18" charset="0"/>
                      </a:rPr>
                      <m:t>𝜗</m:t>
                    </m:r>
                  </m:oMath>
                </a14:m>
                <a:r>
                  <a:rPr lang="en-US" sz="32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 = </a:t>
                </a:r>
                <a14:m>
                  <m:oMath xmlns:m="http://schemas.openxmlformats.org/officeDocument/2006/math">
                    <m:f>
                      <m:fPr>
                        <m:ctrlPr>
                          <a:rPr lang="bn-BD" sz="3200" i="1" smtClean="0">
                            <a:ln w="11430">
                              <a:solidFill>
                                <a:schemeClr val="tx1">
                                  <a:lumMod val="95000"/>
                                  <a:lumOff val="5000"/>
                                </a:schemeClr>
                              </a:solidFill>
                            </a:ln>
                            <a:effectLst/>
                            <a:latin typeface="Cambria Math" panose="02040503050406030204" pitchFamily="18" charset="0"/>
                            <a:cs typeface="NikoshBAN" panose="02000000000000000000" pitchFamily="2" charset="0"/>
                          </a:rPr>
                        </m:ctrlPr>
                      </m:fPr>
                      <m:num>
                        <m:r>
                          <m:rPr>
                            <m:sty m:val="p"/>
                          </m:rPr>
                          <a:rPr lang="en-US" sz="3200" i="0">
                            <a:ln w="11430">
                              <a:solidFill>
                                <a:schemeClr val="tx1">
                                  <a:lumMod val="95000"/>
                                  <a:lumOff val="5000"/>
                                </a:schemeClr>
                              </a:solidFill>
                            </a:ln>
                            <a:effectLst/>
                            <a:latin typeface="Cambria Math" panose="02040503050406030204" pitchFamily="18" charset="0"/>
                            <a:cs typeface="NikoshBAN" panose="02000000000000000000" pitchFamily="2" charset="0"/>
                          </a:rPr>
                          <m:t>h</m:t>
                        </m:r>
                        <m:r>
                          <m:rPr>
                            <m:sty m:val="p"/>
                          </m:rPr>
                          <a:rPr lang="en-US" sz="3200" b="0" i="0" smtClean="0">
                            <a:ln w="11430">
                              <a:solidFill>
                                <a:schemeClr val="tx1">
                                  <a:lumMod val="95000"/>
                                  <a:lumOff val="5000"/>
                                </a:schemeClr>
                              </a:solidFill>
                            </a:ln>
                            <a:effectLst/>
                            <a:latin typeface="Cambria Math" panose="02040503050406030204" pitchFamily="18" charset="0"/>
                            <a:cs typeface="NikoshBAN" panose="02000000000000000000" pitchFamily="2" charset="0"/>
                          </a:rPr>
                          <m:t>c</m:t>
                        </m:r>
                      </m:num>
                      <m:den>
                        <m:r>
                          <a:rPr lang="en-US" sz="3200" b="0" i="1"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𝜆</m:t>
                        </m:r>
                      </m:den>
                    </m:f>
                  </m:oMath>
                </a14:m>
                <a:endParaRPr lang="en-US" sz="3200" dirty="0">
                  <a:ln w="11430">
                    <a:solidFill>
                      <a:schemeClr val="tx1">
                        <a:lumMod val="95000"/>
                        <a:lumOff val="5000"/>
                      </a:schemeClr>
                    </a:solidFill>
                  </a:ln>
                  <a:effectLst/>
                  <a:latin typeface="NikoshBAN" panose="02000000000000000000" pitchFamily="2" charset="0"/>
                  <a:cs typeface="NikoshBAN" panose="02000000000000000000" pitchFamily="2"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83336" y="3192848"/>
                <a:ext cx="11713115" cy="1857881"/>
              </a:xfrm>
              <a:prstGeom prst="rect">
                <a:avLst/>
              </a:prstGeom>
              <a:blipFill rotWithShape="0">
                <a:blip r:embed="rId6"/>
                <a:stretch>
                  <a:fillRect/>
                </a:stretch>
              </a:blipFill>
            </p:spPr>
            <p:txBody>
              <a:bodyPr/>
              <a:lstStyle/>
              <a:p>
                <a:r>
                  <a:rPr lang="en-US">
                    <a:noFill/>
                  </a:rPr>
                  <a:t> </a:t>
                </a:r>
              </a:p>
            </p:txBody>
          </p:sp>
        </mc:Fallback>
      </mc:AlternateContent>
      <p:sp>
        <p:nvSpPr>
          <p:cNvPr id="3" name="TextBox 2"/>
          <p:cNvSpPr txBox="1"/>
          <p:nvPr/>
        </p:nvSpPr>
        <p:spPr>
          <a:xfrm>
            <a:off x="5640946" y="2975019"/>
            <a:ext cx="65" cy="276999"/>
          </a:xfrm>
          <a:prstGeom prst="rect">
            <a:avLst/>
          </a:prstGeom>
          <a:noFill/>
        </p:spPr>
        <p:txBody>
          <a:bodyPr wrap="none" lIns="0" tIns="0" rIns="0" bIns="0" rtlCol="0">
            <a:spAutoFit/>
          </a:bodyPr>
          <a:lstStyle/>
          <a:p>
            <a:endParaRPr lang="en-US" dirty="0"/>
          </a:p>
        </p:txBody>
      </p:sp>
      <mc:AlternateContent xmlns:mc="http://schemas.openxmlformats.org/markup-compatibility/2006">
        <mc:Choice xmlns:a14="http://schemas.microsoft.com/office/drawing/2010/main" Requires="a14">
          <p:sp>
            <p:nvSpPr>
              <p:cNvPr id="11" name="Rectangle 10"/>
              <p:cNvSpPr/>
              <p:nvPr/>
            </p:nvSpPr>
            <p:spPr>
              <a:xfrm>
                <a:off x="5772101" y="4748744"/>
                <a:ext cx="6419899" cy="1384995"/>
              </a:xfrm>
              <a:prstGeom prst="rect">
                <a:avLst/>
              </a:prstGeom>
            </p:spPr>
            <p:txBody>
              <a:bodyPr wrap="square">
                <a:spAutoFit/>
              </a:bodyPr>
              <a:lstStyle/>
              <a:p>
                <a:pPr algn="just" fontAlgn="auto">
                  <a:spcBef>
                    <a:spcPts val="0"/>
                  </a:spcBef>
                  <a:spcAft>
                    <a:spcPts val="0"/>
                  </a:spcAft>
                </a:pPr>
                <a:r>
                  <a:rPr lang="bn-BD" sz="28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এখানে, </a:t>
                </a:r>
                <a14:m>
                  <m:oMath xmlns:m="http://schemas.openxmlformats.org/officeDocument/2006/math">
                    <m:r>
                      <a:rPr lang="bn-BD" sz="280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m:t>
                    </m:r>
                    <m:r>
                      <m:rPr>
                        <m:sty m:val="p"/>
                      </m:rPr>
                      <a:rPr lang="en-US" sz="280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E</m:t>
                    </m:r>
                  </m:oMath>
                </a14:m>
                <a:r>
                  <a:rPr lang="en-US" sz="28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 </a:t>
                </a:r>
                <a:r>
                  <a:rPr lang="bn-BD" sz="28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 দুটি শক্তিস্তরে ইলেকট্রনের শক্তির পার্থক্য</a:t>
                </a:r>
              </a:p>
              <a:p>
                <a:pPr algn="just" fontAlgn="auto">
                  <a:spcBef>
                    <a:spcPts val="0"/>
                  </a:spcBef>
                  <a:spcAft>
                    <a:spcPts val="0"/>
                  </a:spcAft>
                </a:pPr>
                <a:r>
                  <a:rPr lang="en-US" sz="28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h</a:t>
                </a:r>
                <a:r>
                  <a:rPr lang="bn-BD" sz="28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 প্লাঙ্কের ধ্রুবক</a:t>
                </a:r>
              </a:p>
              <a:p>
                <a:pPr algn="just" fontAlgn="auto">
                  <a:spcBef>
                    <a:spcPts val="0"/>
                  </a:spcBef>
                  <a:spcAft>
                    <a:spcPts val="0"/>
                  </a:spcAft>
                </a:pPr>
                <a14:m>
                  <m:oMath xmlns:m="http://schemas.openxmlformats.org/officeDocument/2006/math">
                    <m:r>
                      <a:rPr lang="en-US" sz="2800" i="1">
                        <a:ln w="11430">
                          <a:solidFill>
                            <a:schemeClr val="tx1">
                              <a:lumMod val="95000"/>
                              <a:lumOff val="5000"/>
                            </a:schemeClr>
                          </a:solidFill>
                        </a:ln>
                        <a:effectLst/>
                        <a:latin typeface="Cambria Math" panose="02040503050406030204" pitchFamily="18" charset="0"/>
                        <a:ea typeface="Cambria Math" panose="02040503050406030204" pitchFamily="18" charset="0"/>
                        <a:cs typeface="Times New Roman" panose="02020603050405020304" pitchFamily="18" charset="0"/>
                      </a:rPr>
                      <m:t>𝜗</m:t>
                    </m:r>
                  </m:oMath>
                </a14:m>
                <a:r>
                  <a:rPr lang="bn-BD" sz="28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 বিকিরিত তড়িৎ চুম্বকীয় রশ্মির ফ্রিকোয়েন্সি</a:t>
                </a:r>
                <a:endParaRPr lang="en-US" sz="2800" dirty="0">
                  <a:ln w="11430">
                    <a:solidFill>
                      <a:schemeClr val="tx1">
                        <a:lumMod val="95000"/>
                        <a:lumOff val="5000"/>
                      </a:schemeClr>
                    </a:solidFill>
                  </a:ln>
                  <a:effectLst/>
                  <a:latin typeface="NikoshBAN" panose="02000000000000000000" pitchFamily="2" charset="0"/>
                  <a:cs typeface="NikoshBAN" panose="02000000000000000000" pitchFamily="2"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5772101" y="4748744"/>
                <a:ext cx="6419899" cy="1384995"/>
              </a:xfrm>
              <a:prstGeom prst="rect">
                <a:avLst/>
              </a:prstGeom>
              <a:blipFill rotWithShape="0">
                <a:blip r:embed="rId7"/>
                <a:stretch>
                  <a:fillRect/>
                </a:stretch>
              </a:blipFill>
            </p:spPr>
            <p:txBody>
              <a:bodyPr/>
              <a:lstStyle/>
              <a:p>
                <a:r>
                  <a:rPr lang="en-US">
                    <a:noFill/>
                  </a:rPr>
                  <a:t> </a:t>
                </a:r>
              </a:p>
            </p:txBody>
          </p:sp>
        </mc:Fallback>
      </mc:AlternateContent>
      <p:sp>
        <p:nvSpPr>
          <p:cNvPr id="26" name="Rounded Rectangle 25"/>
          <p:cNvSpPr/>
          <p:nvPr/>
        </p:nvSpPr>
        <p:spPr>
          <a:xfrm>
            <a:off x="3098647" y="303851"/>
            <a:ext cx="5297067" cy="476946"/>
          </a:xfrm>
          <a:prstGeom prst="roundRect">
            <a:avLst/>
          </a:prstGeom>
          <a:solidFill>
            <a:schemeClr val="bg1">
              <a:lumMod val="95000"/>
            </a:schemeClr>
          </a:solidFill>
          <a:ln>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q"/>
            </a:pPr>
            <a:r>
              <a:rPr lang="en-US" sz="3600" b="1" spc="55"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bn-BD" sz="3600" b="1" spc="55" dirty="0">
                <a:ln w="13500">
                  <a:solidFill>
                    <a:schemeClr val="accent1">
                      <a:shade val="2500"/>
                      <a:alpha val="6500"/>
                    </a:schemeClr>
                  </a:solidFill>
                  <a:prstDash val="solid"/>
                </a:ln>
                <a:solidFill>
                  <a:sysClr val="windowText" lastClr="000000">
                    <a:alpha val="95000"/>
                  </a:sysClr>
                </a:solidFill>
                <a:latin typeface="NikoshBAN" pitchFamily="2" charset="0"/>
                <a:cs typeface="NikoshBAN" pitchFamily="2" charset="0"/>
              </a:rPr>
              <a:t>শক্তি বিকিরণ বিষয়ক </a:t>
            </a:r>
            <a:r>
              <a:rPr lang="bn-BD" sz="3600" b="1" spc="55" dirty="0" smtClean="0">
                <a:ln w="13500">
                  <a:solidFill>
                    <a:schemeClr val="accent1">
                      <a:shade val="2500"/>
                      <a:alpha val="6500"/>
                    </a:schemeClr>
                  </a:solidFill>
                  <a:prstDash val="solid"/>
                </a:ln>
                <a:solidFill>
                  <a:sysClr val="windowText" lastClr="000000">
                    <a:alpha val="95000"/>
                  </a:sysClr>
                </a:solidFill>
                <a:latin typeface="NikoshBAN" pitchFamily="2" charset="0"/>
                <a:cs typeface="NikoshBAN" pitchFamily="2" charset="0"/>
              </a:rPr>
              <a:t>মতবাদ</a:t>
            </a:r>
            <a:endParaRPr lang="bn-IN" sz="3600" b="1" spc="55" dirty="0">
              <a:ln w="13500">
                <a:solidFill>
                  <a:schemeClr val="accent1">
                    <a:shade val="2500"/>
                    <a:alpha val="6500"/>
                  </a:schemeClr>
                </a:solidFill>
                <a:prstDash val="solid"/>
              </a:ln>
              <a:solidFill>
                <a:sysClr val="windowText" lastClr="000000">
                  <a:alpha val="95000"/>
                </a:sysClr>
              </a:solidFill>
              <a:latin typeface="NikoshBAN" pitchFamily="2" charset="0"/>
              <a:cs typeface="NikoshBAN" pitchFamily="2" charset="0"/>
            </a:endParaRPr>
          </a:p>
        </p:txBody>
      </p:sp>
      <p:grpSp>
        <p:nvGrpSpPr>
          <p:cNvPr id="27" name="Group 26"/>
          <p:cNvGrpSpPr/>
          <p:nvPr/>
        </p:nvGrpSpPr>
        <p:grpSpPr>
          <a:xfrm>
            <a:off x="11105427" y="222048"/>
            <a:ext cx="844534" cy="830112"/>
            <a:chOff x="28136" y="0"/>
            <a:chExt cx="924231" cy="1045173"/>
          </a:xfrm>
        </p:grpSpPr>
        <p:sp>
          <p:nvSpPr>
            <p:cNvPr id="28" name="Oval 27"/>
            <p:cNvSpPr/>
            <p:nvPr/>
          </p:nvSpPr>
          <p:spPr>
            <a:xfrm>
              <a:off x="28136" y="0"/>
              <a:ext cx="688258" cy="688258"/>
            </a:xfrm>
            <a:prstGeom prst="ellipse">
              <a:avLst/>
            </a:prstGeom>
            <a:blipFill>
              <a:blip r:embed="rId8"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26459" y="535863"/>
              <a:ext cx="491612" cy="509310"/>
            </a:xfrm>
            <a:prstGeom prst="ellipse">
              <a:avLst/>
            </a:prstGeom>
            <a:blipFill>
              <a:blip r:embed="rId9"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80537" y="149463"/>
              <a:ext cx="383456" cy="370672"/>
            </a:xfrm>
            <a:prstGeom prst="ellipse">
              <a:avLst/>
            </a:prstGeom>
            <a:blipFill>
              <a:blip r:embed="rId10"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60755" y="163220"/>
              <a:ext cx="491612" cy="509310"/>
            </a:xfrm>
            <a:prstGeom prst="ellipse">
              <a:avLst/>
            </a:prstGeom>
            <a:blipFill>
              <a:blip r:embed="rId9"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80537" y="608638"/>
              <a:ext cx="383456" cy="370672"/>
            </a:xfrm>
            <a:prstGeom prst="ellipse">
              <a:avLst/>
            </a:prstGeom>
            <a:blipFill>
              <a:blip r:embed="rId10"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96530" y="242383"/>
              <a:ext cx="383456" cy="370672"/>
            </a:xfrm>
            <a:prstGeom prst="ellipse">
              <a:avLst/>
            </a:prstGeom>
            <a:blipFill>
              <a:blip r:embed="rId10"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330315" y="297395"/>
            <a:ext cx="844534" cy="830112"/>
            <a:chOff x="28136" y="0"/>
            <a:chExt cx="924231" cy="1045173"/>
          </a:xfrm>
        </p:grpSpPr>
        <p:sp>
          <p:nvSpPr>
            <p:cNvPr id="35" name="Oval 34"/>
            <p:cNvSpPr/>
            <p:nvPr/>
          </p:nvSpPr>
          <p:spPr>
            <a:xfrm>
              <a:off x="28136" y="0"/>
              <a:ext cx="688258" cy="688258"/>
            </a:xfrm>
            <a:prstGeom prst="ellipse">
              <a:avLst/>
            </a:prstGeom>
            <a:blipFill>
              <a:blip r:embed="rId8"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26459" y="535863"/>
              <a:ext cx="491612" cy="509310"/>
            </a:xfrm>
            <a:prstGeom prst="ellipse">
              <a:avLst/>
            </a:prstGeom>
            <a:blipFill>
              <a:blip r:embed="rId9"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80537" y="149463"/>
              <a:ext cx="383456" cy="370672"/>
            </a:xfrm>
            <a:prstGeom prst="ellipse">
              <a:avLst/>
            </a:prstGeom>
            <a:blipFill>
              <a:blip r:embed="rId10"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60755" y="163220"/>
              <a:ext cx="491612" cy="509310"/>
            </a:xfrm>
            <a:prstGeom prst="ellipse">
              <a:avLst/>
            </a:prstGeom>
            <a:blipFill>
              <a:blip r:embed="rId9"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80537" y="608638"/>
              <a:ext cx="383456" cy="370672"/>
            </a:xfrm>
            <a:prstGeom prst="ellipse">
              <a:avLst/>
            </a:prstGeom>
            <a:blipFill>
              <a:blip r:embed="rId10"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96530" y="242383"/>
              <a:ext cx="383456" cy="370672"/>
            </a:xfrm>
            <a:prstGeom prst="ellipse">
              <a:avLst/>
            </a:prstGeom>
            <a:blipFill>
              <a:blip r:embed="rId10"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4923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par>
                                <p:cTn id="8" presetID="22" presetClass="entr" presetSubtype="8"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 calcmode="lin" valueType="num">
                                      <p:cBhvr>
                                        <p:cTn id="17" dur="500" fill="hold"/>
                                        <p:tgtEl>
                                          <p:spTgt spid="26"/>
                                        </p:tgtEl>
                                        <p:attrNameLst>
                                          <p:attrName>ppt_x</p:attrName>
                                        </p:attrNameLst>
                                      </p:cBhvr>
                                      <p:tavLst>
                                        <p:tav tm="0">
                                          <p:val>
                                            <p:fltVal val="0.5"/>
                                          </p:val>
                                        </p:tav>
                                        <p:tav tm="100000">
                                          <p:val>
                                            <p:strVal val="#ppt_x"/>
                                          </p:val>
                                        </p:tav>
                                      </p:tavLst>
                                    </p:anim>
                                    <p:anim calcmode="lin" valueType="num">
                                      <p:cBhvr>
                                        <p:cTn id="18" dur="500" fill="hold"/>
                                        <p:tgtEl>
                                          <p:spTgt spid="26"/>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 calcmode="lin" valueType="num">
                                      <p:cBhvr>
                                        <p:cTn id="25" dur="500" fill="hold"/>
                                        <p:tgtEl>
                                          <p:spTgt spid="9"/>
                                        </p:tgtEl>
                                        <p:attrNameLst>
                                          <p:attrName>ppt_x</p:attrName>
                                        </p:attrNameLst>
                                      </p:cBhvr>
                                      <p:tavLst>
                                        <p:tav tm="0">
                                          <p:val>
                                            <p:fltVal val="0.5"/>
                                          </p:val>
                                        </p:tav>
                                        <p:tav tm="100000">
                                          <p:val>
                                            <p:strVal val="#ppt_x"/>
                                          </p:val>
                                        </p:tav>
                                      </p:tavLst>
                                    </p:anim>
                                    <p:anim calcmode="lin" valueType="num">
                                      <p:cBhvr>
                                        <p:cTn id="26" dur="500" fill="hold"/>
                                        <p:tgtEl>
                                          <p:spTgt spid="9"/>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grpId="1" nodeType="clickEffect">
                                  <p:stCondLst>
                                    <p:cond delay="0"/>
                                  </p:stCondLst>
                                  <p:childTnLst>
                                    <p:anim calcmode="lin" valueType="num">
                                      <p:cBhvr>
                                        <p:cTn id="30" dur="2000"/>
                                        <p:tgtEl>
                                          <p:spTgt spid="9"/>
                                        </p:tgtEl>
                                        <p:attrNameLst>
                                          <p:attrName>ppt_w</p:attrName>
                                        </p:attrNameLst>
                                      </p:cBhvr>
                                      <p:tavLst>
                                        <p:tav tm="0">
                                          <p:val>
                                            <p:strVal val="ppt_w"/>
                                          </p:val>
                                        </p:tav>
                                        <p:tav tm="100000">
                                          <p:val>
                                            <p:fltVal val="0"/>
                                          </p:val>
                                        </p:tav>
                                      </p:tavLst>
                                    </p:anim>
                                    <p:anim calcmode="lin" valueType="num">
                                      <p:cBhvr>
                                        <p:cTn id="31" dur="2000"/>
                                        <p:tgtEl>
                                          <p:spTgt spid="9"/>
                                        </p:tgtEl>
                                        <p:attrNameLst>
                                          <p:attrName>ppt_h</p:attrName>
                                        </p:attrNameLst>
                                      </p:cBhvr>
                                      <p:tavLst>
                                        <p:tav tm="0">
                                          <p:val>
                                            <p:strVal val="ppt_h"/>
                                          </p:val>
                                        </p:tav>
                                        <p:tav tm="100000">
                                          <p:val>
                                            <p:fltVal val="0"/>
                                          </p:val>
                                        </p:tav>
                                      </p:tavLst>
                                    </p:anim>
                                    <p:animEffect transition="out" filter="fade">
                                      <p:cBhvr>
                                        <p:cTn id="32" dur="2000"/>
                                        <p:tgtEl>
                                          <p:spTgt spid="9"/>
                                        </p:tgtEl>
                                      </p:cBhvr>
                                    </p:animEffect>
                                    <p:set>
                                      <p:cBhvr>
                                        <p:cTn id="33" dur="1" fill="hold">
                                          <p:stCondLst>
                                            <p:cond delay="1999"/>
                                          </p:stCondLst>
                                        </p:cTn>
                                        <p:tgtEl>
                                          <p:spTgt spid="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528"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 calcmode="lin" valueType="num">
                                      <p:cBhvr>
                                        <p:cTn id="46" dur="500" fill="hold"/>
                                        <p:tgtEl>
                                          <p:spTgt spid="11"/>
                                        </p:tgtEl>
                                        <p:attrNameLst>
                                          <p:attrName>ppt_x</p:attrName>
                                        </p:attrNameLst>
                                      </p:cBhvr>
                                      <p:tavLst>
                                        <p:tav tm="0">
                                          <p:val>
                                            <p:fltVal val="0.5"/>
                                          </p:val>
                                        </p:tav>
                                        <p:tav tm="100000">
                                          <p:val>
                                            <p:strVal val="#ppt_x"/>
                                          </p:val>
                                        </p:tav>
                                      </p:tavLst>
                                    </p:anim>
                                    <p:anim calcmode="lin" valueType="num">
                                      <p:cBhvr>
                                        <p:cTn id="47" dur="500" fill="hold"/>
                                        <p:tgtEl>
                                          <p:spTgt spid="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1"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1931830" y="3879311"/>
            <a:ext cx="8834907" cy="1065973"/>
            <a:chOff x="198625" y="4096697"/>
            <a:chExt cx="10920159" cy="1746555"/>
          </a:xfrm>
        </p:grpSpPr>
        <p:sp>
          <p:nvSpPr>
            <p:cNvPr id="36" name="Chevron 35"/>
            <p:cNvSpPr/>
            <p:nvPr/>
          </p:nvSpPr>
          <p:spPr>
            <a:xfrm>
              <a:off x="198625" y="4096697"/>
              <a:ext cx="2578097" cy="1746555"/>
            </a:xfrm>
            <a:prstGeom prst="chevron">
              <a:avLst>
                <a:gd name="adj" fmla="val 70610"/>
              </a:avLst>
            </a:prstGeom>
            <a:blipFill>
              <a:blip r:embed="rId2" cstate="email">
                <a:extLst>
                  <a:ext uri="{28A0092B-C50C-407E-A947-70E740481C1C}">
                    <a14:useLocalDpi xmlns:a14="http://schemas.microsoft.com/office/drawing/2010/main"/>
                  </a:ext>
                </a:extLst>
              </a:blip>
              <a:stretch>
                <a:fillRect/>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7" name="Chevron 36"/>
            <p:cNvSpPr/>
            <p:nvPr/>
          </p:nvSpPr>
          <p:spPr>
            <a:xfrm>
              <a:off x="1533653" y="4368834"/>
              <a:ext cx="2550512" cy="1297611"/>
            </a:xfrm>
            <a:prstGeom prst="chevron">
              <a:avLst>
                <a:gd name="adj" fmla="val 70610"/>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8" name="Chevron 37"/>
            <p:cNvSpPr/>
            <p:nvPr/>
          </p:nvSpPr>
          <p:spPr>
            <a:xfrm>
              <a:off x="2778861" y="4368834"/>
              <a:ext cx="2550512" cy="1297611"/>
            </a:xfrm>
            <a:prstGeom prst="chevron">
              <a:avLst>
                <a:gd name="adj" fmla="val 70610"/>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9" name="Chevron 38"/>
            <p:cNvSpPr/>
            <p:nvPr/>
          </p:nvSpPr>
          <p:spPr>
            <a:xfrm>
              <a:off x="3940524" y="4363011"/>
              <a:ext cx="2550512" cy="1290926"/>
            </a:xfrm>
            <a:prstGeom prst="chevron">
              <a:avLst>
                <a:gd name="adj" fmla="val 70610"/>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0" name="Chevron 39"/>
            <p:cNvSpPr/>
            <p:nvPr/>
          </p:nvSpPr>
          <p:spPr>
            <a:xfrm>
              <a:off x="5143810" y="4356326"/>
              <a:ext cx="2550512" cy="1297611"/>
            </a:xfrm>
            <a:prstGeom prst="chevron">
              <a:avLst>
                <a:gd name="adj" fmla="val 70610"/>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1" name="Chevron 40"/>
            <p:cNvSpPr/>
            <p:nvPr/>
          </p:nvSpPr>
          <p:spPr>
            <a:xfrm>
              <a:off x="6415309" y="4356326"/>
              <a:ext cx="4703475" cy="1297611"/>
            </a:xfrm>
            <a:prstGeom prst="chevron">
              <a:avLst>
                <a:gd name="adj" fmla="val 70610"/>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2" name="Freeform 41"/>
            <p:cNvSpPr/>
            <p:nvPr/>
          </p:nvSpPr>
          <p:spPr>
            <a:xfrm>
              <a:off x="681518" y="4496908"/>
              <a:ext cx="9891172" cy="1038092"/>
            </a:xfrm>
            <a:custGeom>
              <a:avLst/>
              <a:gdLst>
                <a:gd name="connsiteX0" fmla="*/ 0 w 9529357"/>
                <a:gd name="connsiteY0" fmla="*/ 0 h 1393639"/>
                <a:gd name="connsiteX1" fmla="*/ 9529357 w 9529357"/>
                <a:gd name="connsiteY1" fmla="*/ 0 h 1393639"/>
                <a:gd name="connsiteX2" fmla="*/ 9529357 w 9529357"/>
                <a:gd name="connsiteY2" fmla="*/ 1393639 h 1393639"/>
                <a:gd name="connsiteX3" fmla="*/ 0 w 9529357"/>
                <a:gd name="connsiteY3" fmla="*/ 1393639 h 1393639"/>
                <a:gd name="connsiteX4" fmla="*/ 0 w 9529357"/>
                <a:gd name="connsiteY4" fmla="*/ 0 h 139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9357" h="1393639">
                  <a:moveTo>
                    <a:pt x="0" y="0"/>
                  </a:moveTo>
                  <a:lnTo>
                    <a:pt x="9529357" y="0"/>
                  </a:lnTo>
                  <a:lnTo>
                    <a:pt x="9529357" y="1393639"/>
                  </a:lnTo>
                  <a:lnTo>
                    <a:pt x="0" y="1393639"/>
                  </a:lnTo>
                  <a:lnTo>
                    <a:pt x="0" y="0"/>
                  </a:lnTo>
                  <a:close/>
                </a:path>
              </a:pathLst>
            </a:custGeom>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l" defTabSz="1600200">
                <a:lnSpc>
                  <a:spcPct val="90000"/>
                </a:lnSpc>
                <a:spcBef>
                  <a:spcPct val="0"/>
                </a:spcBef>
                <a:spcAft>
                  <a:spcPct val="35000"/>
                </a:spcAft>
              </a:pPr>
              <a:endParaRPr lang="en-US" sz="3600" kern="1200" dirty="0"/>
            </a:p>
          </p:txBody>
        </p:sp>
      </p:grpSp>
      <p:sp>
        <p:nvSpPr>
          <p:cNvPr id="43" name="TextBox 42"/>
          <p:cNvSpPr txBox="1"/>
          <p:nvPr/>
        </p:nvSpPr>
        <p:spPr>
          <a:xfrm>
            <a:off x="2344659" y="4147972"/>
            <a:ext cx="8525109" cy="584775"/>
          </a:xfrm>
          <a:prstGeom prst="rect">
            <a:avLst/>
          </a:prstGeom>
          <a:noFill/>
        </p:spPr>
        <p:txBody>
          <a:bodyPr wrap="square" rtlCol="0">
            <a:spAutoFit/>
          </a:bodyPr>
          <a:lstStyle/>
          <a:p>
            <a:r>
              <a:rPr lang="bn-IN" sz="3200" b="1" dirty="0">
                <a:effectLst>
                  <a:outerShdw blurRad="38100" dist="38100" dir="2700000" algn="tl">
                    <a:srgbClr val="000000">
                      <a:alpha val="43137"/>
                    </a:srgbClr>
                  </a:outerShdw>
                </a:effectLst>
                <a:latin typeface="NikoshBAN" pitchFamily="2" charset="0"/>
                <a:cs typeface="NikoshBAN" pitchFamily="2" charset="0"/>
              </a:rPr>
              <a:t>চিত্রের আলোকে বোর পরমাণু মডেলের স্বীকার্যগুলি বর্ণনা </a:t>
            </a:r>
            <a:r>
              <a:rPr lang="bn-IN" sz="3200" b="1" dirty="0" smtClean="0">
                <a:effectLst>
                  <a:outerShdw blurRad="38100" dist="38100" dir="2700000" algn="tl">
                    <a:srgbClr val="000000">
                      <a:alpha val="43137"/>
                    </a:srgbClr>
                  </a:outerShdw>
                </a:effectLst>
                <a:latin typeface="NikoshBAN" pitchFamily="2" charset="0"/>
                <a:cs typeface="NikoshBAN" pitchFamily="2" charset="0"/>
              </a:rPr>
              <a:t>ক</a:t>
            </a:r>
            <a:r>
              <a:rPr lang="bn-BD" sz="3200" b="1" dirty="0" smtClean="0">
                <a:effectLst>
                  <a:outerShdw blurRad="38100" dist="38100" dir="2700000" algn="tl">
                    <a:srgbClr val="000000">
                      <a:alpha val="43137"/>
                    </a:srgbClr>
                  </a:outerShdw>
                </a:effectLst>
                <a:latin typeface="NikoshBAN" pitchFamily="2" charset="0"/>
                <a:cs typeface="NikoshBAN" pitchFamily="2" charset="0"/>
              </a:rPr>
              <a:t>রো</a:t>
            </a:r>
            <a:r>
              <a:rPr lang="bn-IN" sz="3200" b="1" dirty="0" smtClean="0">
                <a:effectLst>
                  <a:outerShdw blurRad="38100" dist="38100" dir="2700000" algn="tl">
                    <a:srgbClr val="000000">
                      <a:alpha val="43137"/>
                    </a:srgbClr>
                  </a:outerShdw>
                </a:effectLst>
                <a:latin typeface="NikoshBAN" pitchFamily="2" charset="0"/>
                <a:cs typeface="NikoshBAN" pitchFamily="2" charset="0"/>
              </a:rPr>
              <a:t>। </a:t>
            </a:r>
            <a:endParaRPr lang="en-US" sz="3200" b="1" dirty="0">
              <a:effectLst>
                <a:outerShdw blurRad="38100" dist="38100" dir="2700000" algn="tl">
                  <a:srgbClr val="000000">
                    <a:alpha val="43137"/>
                  </a:srgbClr>
                </a:outerShdw>
              </a:effectLst>
            </a:endParaRPr>
          </a:p>
        </p:txBody>
      </p:sp>
      <p:pic>
        <p:nvPicPr>
          <p:cNvPr id="15" name="Picture 4" descr="http://www.portalsaofrancisco.com.br/alfa/niels-bohr/imagens/niels-bohr-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0159" y="1376665"/>
            <a:ext cx="2698750" cy="2401542"/>
          </a:xfrm>
          <a:prstGeom prst="rect">
            <a:avLst/>
          </a:prstGeom>
          <a:noFill/>
          <a:extLst>
            <a:ext uri="{909E8E84-426E-40DD-AFC4-6F175D3DCCD1}">
              <a14:hiddenFill xmlns:a14="http://schemas.microsoft.com/office/drawing/2010/main">
                <a:solidFill>
                  <a:srgbClr val="FFFFFF"/>
                </a:solidFill>
              </a14:hiddenFill>
            </a:ext>
          </a:extLst>
        </p:spPr>
      </p:pic>
      <p:sp>
        <p:nvSpPr>
          <p:cNvPr id="25" name="Round Diagonal Corner Rectangle 24"/>
          <p:cNvSpPr/>
          <p:nvPr/>
        </p:nvSpPr>
        <p:spPr>
          <a:xfrm>
            <a:off x="3357997" y="414557"/>
            <a:ext cx="5029200" cy="660639"/>
          </a:xfrm>
          <a:prstGeom prst="round2DiagRect">
            <a:avLst>
              <a:gd name="adj1" fmla="val 50000"/>
              <a:gd name="adj2" fmla="val 0"/>
            </a:avLst>
          </a:prstGeom>
          <a:solidFill>
            <a:schemeClr val="accent5">
              <a:lumMod val="40000"/>
              <a:lumOff val="6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08843" tIns="54421" rIns="108843" bIns="54421" rtlCol="0" anchor="ctr"/>
          <a:lstStyle/>
          <a:p>
            <a:pPr algn="ctr"/>
            <a:r>
              <a:rPr lang="bn-BD" sz="48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একক </a:t>
            </a:r>
            <a:r>
              <a:rPr lang="en-US" sz="4800" b="1" dirty="0" err="1" smtClean="0">
                <a:solidFill>
                  <a:schemeClr val="tx1"/>
                </a:solidFill>
                <a:latin typeface="NikoshBAN" pitchFamily="2" charset="0"/>
                <a:cs typeface="NikoshBAN" pitchFamily="2" charset="0"/>
              </a:rPr>
              <a:t>কাজ</a:t>
            </a:r>
            <a:endParaRPr lang="en-US" sz="4800" b="1" dirty="0">
              <a:solidFill>
                <a:schemeClr val="tx1"/>
              </a:solidFill>
              <a:latin typeface="NikoshBAN" pitchFamily="2" charset="0"/>
              <a:cs typeface="NikoshBAN" pitchFamily="2" charset="0"/>
            </a:endParaRPr>
          </a:p>
        </p:txBody>
      </p:sp>
      <p:grpSp>
        <p:nvGrpSpPr>
          <p:cNvPr id="29" name="Group 28"/>
          <p:cNvGrpSpPr/>
          <p:nvPr/>
        </p:nvGrpSpPr>
        <p:grpSpPr>
          <a:xfrm>
            <a:off x="11105427" y="222048"/>
            <a:ext cx="844534" cy="830112"/>
            <a:chOff x="28136" y="0"/>
            <a:chExt cx="924231" cy="1045173"/>
          </a:xfrm>
        </p:grpSpPr>
        <p:sp>
          <p:nvSpPr>
            <p:cNvPr id="34" name="Oval 33"/>
            <p:cNvSpPr/>
            <p:nvPr/>
          </p:nvSpPr>
          <p:spPr>
            <a:xfrm>
              <a:off x="28136" y="0"/>
              <a:ext cx="688258" cy="688258"/>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26459" y="535863"/>
              <a:ext cx="491612" cy="509310"/>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80537" y="149463"/>
              <a:ext cx="383456" cy="370672"/>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60755" y="163220"/>
              <a:ext cx="491612" cy="509310"/>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80537" y="608638"/>
              <a:ext cx="383456" cy="370672"/>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96530" y="242383"/>
              <a:ext cx="383456" cy="370672"/>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330315" y="297395"/>
            <a:ext cx="844534" cy="830112"/>
            <a:chOff x="28136" y="0"/>
            <a:chExt cx="924231" cy="1045173"/>
          </a:xfrm>
        </p:grpSpPr>
        <p:sp>
          <p:nvSpPr>
            <p:cNvPr id="50" name="Oval 49"/>
            <p:cNvSpPr/>
            <p:nvPr/>
          </p:nvSpPr>
          <p:spPr>
            <a:xfrm>
              <a:off x="28136" y="0"/>
              <a:ext cx="688258" cy="688258"/>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26459" y="535863"/>
              <a:ext cx="491612" cy="509310"/>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80537" y="149463"/>
              <a:ext cx="383456" cy="370672"/>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60755" y="163220"/>
              <a:ext cx="491612" cy="509310"/>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80537" y="608638"/>
              <a:ext cx="383456" cy="370672"/>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96530" y="242383"/>
              <a:ext cx="383456" cy="370672"/>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8920"/>
          <a:stretch/>
        </p:blipFill>
        <p:spPr>
          <a:xfrm>
            <a:off x="240238" y="1402883"/>
            <a:ext cx="2478281" cy="2437791"/>
          </a:xfrm>
          <a:prstGeom prst="rect">
            <a:avLst/>
          </a:prstGeom>
        </p:spPr>
      </p:pic>
    </p:spTree>
    <p:extLst>
      <p:ext uri="{BB962C8B-B14F-4D97-AF65-F5344CB8AC3E}">
        <p14:creationId xmlns:p14="http://schemas.microsoft.com/office/powerpoint/2010/main" val="3401337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right)">
                                      <p:cBhvr>
                                        <p:cTn id="7" dur="500"/>
                                        <p:tgtEl>
                                          <p:spTgt spid="29"/>
                                        </p:tgtEl>
                                      </p:cBhvr>
                                    </p:animEffect>
                                  </p:childTnLst>
                                </p:cTn>
                              </p:par>
                              <p:par>
                                <p:cTn id="8" presetID="22" presetClass="entr" presetSubtype="8"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wipe(left)">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2000"/>
                                        <p:tgtEl>
                                          <p:spTgt spid="35"/>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2871988" y="335725"/>
            <a:ext cx="5679583" cy="586709"/>
          </a:xfrm>
          <a:prstGeom prst="roundRect">
            <a:avLst/>
          </a:prstGeom>
          <a:solidFill>
            <a:schemeClr val="bg1">
              <a:lumMod val="95000"/>
            </a:schemeClr>
          </a:solidFill>
          <a:ln>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71987" y="367502"/>
            <a:ext cx="5679583" cy="646331"/>
          </a:xfrm>
          <a:prstGeom prst="rect">
            <a:avLst/>
          </a:prstGeom>
        </p:spPr>
        <p:txBody>
          <a:bodyPr wrap="square">
            <a:spAutoFit/>
          </a:bodyPr>
          <a:lstStyle/>
          <a:p>
            <a:pPr algn="ctr"/>
            <a:r>
              <a:rPr lang="bn-BD" sz="3600" dirty="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বোর মডেলের ব্যর্থতার </a:t>
            </a:r>
            <a:r>
              <a:rPr lang="bn-BD" sz="36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কারণ </a:t>
            </a:r>
            <a:r>
              <a:rPr lang="en-US" sz="3600" b="1" dirty="0" err="1" smtClean="0">
                <a:ln w="11430"/>
                <a:effectLst>
                  <a:outerShdw blurRad="50800" dist="39000" dir="5460000" algn="tl">
                    <a:srgbClr val="000000">
                      <a:alpha val="38000"/>
                    </a:srgbClr>
                  </a:outerShdw>
                </a:effectLst>
                <a:latin typeface="NikoshBAN" pitchFamily="2" charset="0"/>
                <a:cs typeface="NikoshBAN" pitchFamily="2" charset="0"/>
              </a:rPr>
              <a:t>জেনে</a:t>
            </a:r>
            <a:r>
              <a:rPr lang="en-US" sz="3600" b="1" dirty="0" smtClean="0">
                <a:ln w="11430"/>
                <a:effectLst>
                  <a:outerShdw blurRad="50800" dist="39000" dir="5460000" algn="tl">
                    <a:srgbClr val="000000">
                      <a:alpha val="38000"/>
                    </a:srgbClr>
                  </a:outerShdw>
                </a:effectLst>
                <a:latin typeface="NikoshBAN" pitchFamily="2" charset="0"/>
                <a:cs typeface="NikoshBAN" pitchFamily="2" charset="0"/>
              </a:rPr>
              <a:t> নিই</a:t>
            </a:r>
            <a:endParaRPr lang="en-US" sz="36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2" name="TextBox 1"/>
          <p:cNvSpPr txBox="1"/>
          <p:nvPr/>
        </p:nvSpPr>
        <p:spPr>
          <a:xfrm>
            <a:off x="373487" y="1045610"/>
            <a:ext cx="11531152" cy="4616648"/>
          </a:xfrm>
          <a:prstGeom prst="rect">
            <a:avLst/>
          </a:prstGeom>
          <a:solidFill>
            <a:schemeClr val="bg1"/>
          </a:solidFill>
          <a:ln w="19050">
            <a:noFill/>
          </a:ln>
          <a:scene3d>
            <a:camera prst="orthographicFront"/>
            <a:lightRig rig="threePt" dir="t"/>
          </a:scene3d>
          <a:sp3d>
            <a:bevelT prst="angle"/>
          </a:sp3d>
        </p:spPr>
        <p:txBody>
          <a:bodyPr wrap="square" lIns="274320" tIns="182880" rIns="274320" bIns="0" rtlCol="0">
            <a:spAutoFit/>
            <a:sp3d extrusionH="57150">
              <a:bevelT h="25400" prst="softRound"/>
            </a:sp3d>
          </a:bodyPr>
          <a:lstStyle/>
          <a:p>
            <a:pPr algn="just"/>
            <a:r>
              <a:rPr lang="bn-BD" sz="3200" dirty="0" smtClean="0">
                <a:latin typeface="NikoshBAN" panose="02000000000000000000" pitchFamily="2" charset="0"/>
                <a:cs typeface="NikoshBAN" panose="02000000000000000000" pitchFamily="2" charset="0"/>
              </a:rPr>
              <a:t>বোর তত্ত্বে ইলেকট্রনকে আধানযুক্ত কণারূপে গণ্য করা হয়েছে এবং ধরা হয়েছে যে ঐ ইলেকট্রনগুলো নিউক্লিয়াসকে কেন্দ্র করে সুনির্দিষ্ট ব্যাসার্ধবিশিষ্ট বৃত্তাকার কক্ষপথসমূহে আবর্তন করে। এই মডেলে ইলেকট্রনের তরঙ্গধর্মকে বিবেচনা করা হয়নি। ইলেকট্রনগুলোকে শুধুমাত্র কণারূপে বৃত্তাকার পথে আবর্তন করেছে ধরা হলে একটি নির্দিষ্ট মুহূর্তে ওর অবস্থান ও ভরবেগ নির্ণয় করা যায়। কিন্তু </a:t>
            </a:r>
            <a:r>
              <a:rPr lang="bn-BD" sz="3200" dirty="0">
                <a:ln w="11430">
                  <a:solidFill>
                    <a:schemeClr val="tx1">
                      <a:lumMod val="95000"/>
                      <a:lumOff val="5000"/>
                    </a:schemeClr>
                  </a:solidFill>
                </a:ln>
                <a:latin typeface="NikoshBAN" panose="02000000000000000000" pitchFamily="2" charset="0"/>
                <a:cs typeface="NikoshBAN" panose="02000000000000000000" pitchFamily="2" charset="0"/>
              </a:rPr>
              <a:t>হাইজেনবার্গ এর অনিশ্চয়তা </a:t>
            </a:r>
            <a:r>
              <a:rPr lang="bn-BD" sz="3200" dirty="0" smtClean="0">
                <a:ln w="11430">
                  <a:solidFill>
                    <a:schemeClr val="tx1">
                      <a:lumMod val="95000"/>
                      <a:lumOff val="5000"/>
                    </a:schemeClr>
                  </a:solidFill>
                </a:ln>
                <a:latin typeface="NikoshBAN" panose="02000000000000000000" pitchFamily="2" charset="0"/>
                <a:cs typeface="NikoshBAN" panose="02000000000000000000" pitchFamily="2" charset="0"/>
              </a:rPr>
              <a:t>সূত্র অনুযায়ী কোন নির্দিষ্ট মুহূর্তে পরমাণুর মধ্যে ইলেকট্রনের </a:t>
            </a:r>
            <a:r>
              <a:rPr lang="bn-BD" sz="3200" dirty="0">
                <a:ln w="11430">
                  <a:solidFill>
                    <a:schemeClr val="tx1">
                      <a:lumMod val="95000"/>
                      <a:lumOff val="5000"/>
                    </a:schemeClr>
                  </a:solidFill>
                </a:ln>
                <a:latin typeface="NikoshBAN" panose="02000000000000000000" pitchFamily="2" charset="0"/>
                <a:cs typeface="NikoshBAN" panose="02000000000000000000" pitchFamily="2" charset="0"/>
              </a:rPr>
              <a:t>অবস্থান ও </a:t>
            </a:r>
            <a:r>
              <a:rPr lang="bn-BD" sz="3200" dirty="0" smtClean="0">
                <a:ln w="11430">
                  <a:solidFill>
                    <a:schemeClr val="tx1">
                      <a:lumMod val="95000"/>
                      <a:lumOff val="5000"/>
                    </a:schemeClr>
                  </a:solidFill>
                </a:ln>
                <a:latin typeface="NikoshBAN" panose="02000000000000000000" pitchFamily="2" charset="0"/>
                <a:cs typeface="NikoshBAN" panose="02000000000000000000" pitchFamily="2" charset="0"/>
              </a:rPr>
              <a:t>ভরবেগ একই সঙ্গে নির্ণয় করা যায় না। সুতরাং বোরের মতবাদ অনুসারে ইলেকট্রনগুলো যে নিক্লিয়াসকে কেন্দ্র করে বৃত্তাকার পথে আবর্তন করছে এই ধারনাটি সঠিক নয়।</a:t>
            </a:r>
            <a:endParaRPr lang="en-US" sz="3200" dirty="0">
              <a:ln w="11430">
                <a:solidFill>
                  <a:schemeClr val="tx1">
                    <a:lumMod val="95000"/>
                    <a:lumOff val="5000"/>
                  </a:schemeClr>
                </a:solidFill>
              </a:ln>
              <a:latin typeface="NikoshBAN" panose="02000000000000000000" pitchFamily="2" charset="0"/>
              <a:cs typeface="NikoshBAN" panose="02000000000000000000" pitchFamily="2" charset="0"/>
            </a:endParaRPr>
          </a:p>
          <a:p>
            <a:pPr algn="just"/>
            <a:r>
              <a:rPr lang="bn-BD"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grpSp>
        <p:nvGrpSpPr>
          <p:cNvPr id="24" name="Group 23"/>
          <p:cNvGrpSpPr/>
          <p:nvPr/>
        </p:nvGrpSpPr>
        <p:grpSpPr>
          <a:xfrm>
            <a:off x="11105427" y="222048"/>
            <a:ext cx="844534" cy="830112"/>
            <a:chOff x="28136" y="0"/>
            <a:chExt cx="924231" cy="1045173"/>
          </a:xfrm>
        </p:grpSpPr>
        <p:sp>
          <p:nvSpPr>
            <p:cNvPr id="25" name="Oval 24"/>
            <p:cNvSpPr/>
            <p:nvPr/>
          </p:nvSpPr>
          <p:spPr>
            <a:xfrm>
              <a:off x="28136" y="0"/>
              <a:ext cx="688258" cy="688258"/>
            </a:xfrm>
            <a:prstGeom prst="ellipse">
              <a:avLst/>
            </a:prstGeom>
            <a:blipFill>
              <a:blip r:embed="rId2"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26459" y="535863"/>
              <a:ext cx="491612" cy="509310"/>
            </a:xfrm>
            <a:prstGeom prst="ellipse">
              <a:avLst/>
            </a:prstGeom>
            <a:blipFill>
              <a:blip r:embed="rId3"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80537" y="149463"/>
              <a:ext cx="383456" cy="370672"/>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60755" y="163220"/>
              <a:ext cx="491612" cy="509310"/>
            </a:xfrm>
            <a:prstGeom prst="ellipse">
              <a:avLst/>
            </a:prstGeom>
            <a:blipFill>
              <a:blip r:embed="rId3"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80537" y="608638"/>
              <a:ext cx="383456" cy="370672"/>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96530" y="242383"/>
              <a:ext cx="383456" cy="370672"/>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330315" y="297395"/>
            <a:ext cx="844534" cy="830112"/>
            <a:chOff x="28136" y="0"/>
            <a:chExt cx="924231" cy="1045173"/>
          </a:xfrm>
        </p:grpSpPr>
        <p:sp>
          <p:nvSpPr>
            <p:cNvPr id="32" name="Oval 31"/>
            <p:cNvSpPr/>
            <p:nvPr/>
          </p:nvSpPr>
          <p:spPr>
            <a:xfrm>
              <a:off x="28136" y="0"/>
              <a:ext cx="688258" cy="688258"/>
            </a:xfrm>
            <a:prstGeom prst="ellipse">
              <a:avLst/>
            </a:prstGeom>
            <a:blipFill>
              <a:blip r:embed="rId2"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26459" y="535863"/>
              <a:ext cx="491612" cy="509310"/>
            </a:xfrm>
            <a:prstGeom prst="ellipse">
              <a:avLst/>
            </a:prstGeom>
            <a:blipFill>
              <a:blip r:embed="rId3"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80537" y="149463"/>
              <a:ext cx="383456" cy="370672"/>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60755" y="163220"/>
              <a:ext cx="491612" cy="509310"/>
            </a:xfrm>
            <a:prstGeom prst="ellipse">
              <a:avLst/>
            </a:prstGeom>
            <a:blipFill>
              <a:blip r:embed="rId3"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80537" y="608638"/>
              <a:ext cx="383456" cy="370672"/>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96530" y="242383"/>
              <a:ext cx="383456" cy="370672"/>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27203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par>
                                <p:cTn id="8" presetID="22" presetClass="entr" presetSubtype="8"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Images\Gif\Spectrum 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67179" y="898072"/>
            <a:ext cx="7052455" cy="51004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231787" y="712451"/>
            <a:ext cx="1006021" cy="5471678"/>
          </a:xfrm>
          <a:prstGeom prst="rect">
            <a:avLst/>
          </a:prstGeom>
        </p:spPr>
        <p:txBody>
          <a:bodyPr vert="wordArtVert" wrap="none" lIns="100255" tIns="50127" rIns="100255" bIns="50127">
            <a:spAutoFit/>
          </a:bodyPr>
          <a:lstStyle/>
          <a:p>
            <a:r>
              <a:rPr lang="bn-IN" sz="4400" b="1" dirty="0">
                <a:ln w="50800"/>
                <a:effectLst>
                  <a:outerShdw blurRad="38100" dist="38100" dir="2700000" algn="tl">
                    <a:srgbClr val="000000">
                      <a:alpha val="43137"/>
                    </a:srgbClr>
                  </a:outerShdw>
                </a:effectLst>
                <a:latin typeface="NikoshBAN" pitchFamily="2" charset="0"/>
                <a:cs typeface="NikoshBAN" pitchFamily="2" charset="0"/>
              </a:rPr>
              <a:t>পারমাণবিক বর্ণালি</a:t>
            </a:r>
            <a:endParaRPr lang="en-US" sz="4400" b="1" dirty="0">
              <a:effectLst>
                <a:outerShdw blurRad="38100" dist="38100" dir="2700000" algn="tl">
                  <a:srgbClr val="000000">
                    <a:alpha val="43137"/>
                  </a:srgbClr>
                </a:outerShdw>
              </a:effectLst>
            </a:endParaRPr>
          </a:p>
        </p:txBody>
      </p:sp>
      <p:grpSp>
        <p:nvGrpSpPr>
          <p:cNvPr id="4" name="Group 3"/>
          <p:cNvGrpSpPr/>
          <p:nvPr/>
        </p:nvGrpSpPr>
        <p:grpSpPr>
          <a:xfrm>
            <a:off x="330315" y="297395"/>
            <a:ext cx="844534" cy="830112"/>
            <a:chOff x="28136" y="0"/>
            <a:chExt cx="924231" cy="1045173"/>
          </a:xfrm>
        </p:grpSpPr>
        <p:sp>
          <p:nvSpPr>
            <p:cNvPr id="5" name="Oval 4"/>
            <p:cNvSpPr/>
            <p:nvPr/>
          </p:nvSpPr>
          <p:spPr>
            <a:xfrm>
              <a:off x="28136" y="0"/>
              <a:ext cx="688258" cy="688258"/>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26459" y="535863"/>
              <a:ext cx="491612" cy="509310"/>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80537" y="149463"/>
              <a:ext cx="383456" cy="370672"/>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0755" y="163220"/>
              <a:ext cx="491612" cy="509310"/>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80537" y="608638"/>
              <a:ext cx="383456" cy="370672"/>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530" y="242383"/>
              <a:ext cx="383456" cy="370672"/>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11105427" y="222048"/>
            <a:ext cx="844534" cy="830112"/>
            <a:chOff x="28136" y="0"/>
            <a:chExt cx="924231" cy="1045173"/>
          </a:xfrm>
        </p:grpSpPr>
        <p:sp>
          <p:nvSpPr>
            <p:cNvPr id="19" name="Oval 18"/>
            <p:cNvSpPr/>
            <p:nvPr/>
          </p:nvSpPr>
          <p:spPr>
            <a:xfrm>
              <a:off x="28136" y="0"/>
              <a:ext cx="688258" cy="688258"/>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26459" y="535863"/>
              <a:ext cx="491612" cy="509310"/>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80537" y="149463"/>
              <a:ext cx="383456" cy="370672"/>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60755" y="163220"/>
              <a:ext cx="491612" cy="509310"/>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80537" y="608638"/>
              <a:ext cx="383456" cy="370672"/>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96530" y="242383"/>
              <a:ext cx="383456" cy="370672"/>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937523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par>
                                <p:cTn id="8" presetID="2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olpass.org/6-8Science/8s/images/revolve-AN.gif"/>
          <p:cNvSpPr>
            <a:spLocks noChangeAspect="1" noChangeArrowheads="1"/>
          </p:cNvSpPr>
          <p:nvPr/>
        </p:nvSpPr>
        <p:spPr bwMode="auto">
          <a:xfrm>
            <a:off x="172861" y="-154782"/>
            <a:ext cx="338667" cy="32657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0255" tIns="50127" rIns="100255" bIns="50127" numCol="1" anchor="t" anchorCtr="0" compatLnSpc="1">
            <a:prstTxWarp prst="textNoShape">
              <a:avLst/>
            </a:prstTxWarp>
          </a:bodyPr>
          <a:lstStyle/>
          <a:p>
            <a:endParaRPr lang="en-US"/>
          </a:p>
        </p:txBody>
      </p:sp>
      <p:sp>
        <p:nvSpPr>
          <p:cNvPr id="3" name="AutoShape 4" descr="http://solpass.org/6-8Science/8s/images/revolve-AN.gif"/>
          <p:cNvSpPr>
            <a:spLocks noChangeAspect="1" noChangeArrowheads="1"/>
          </p:cNvSpPr>
          <p:nvPr/>
        </p:nvSpPr>
        <p:spPr bwMode="auto">
          <a:xfrm>
            <a:off x="342194" y="8504"/>
            <a:ext cx="338667" cy="32657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0255" tIns="50127" rIns="100255" bIns="50127"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8" name="Rectangle 7"/>
              <p:cNvSpPr/>
              <p:nvPr/>
            </p:nvSpPr>
            <p:spPr>
              <a:xfrm>
                <a:off x="511527" y="3025574"/>
                <a:ext cx="8297992" cy="2522101"/>
              </a:xfrm>
              <a:prstGeom prst="rect">
                <a:avLst/>
              </a:prstGeom>
            </p:spPr>
            <p:txBody>
              <a:bodyPr wrap="square">
                <a:spAutoFit/>
              </a:bodyPr>
              <a:lstStyle/>
              <a:p>
                <a:pPr algn="just" fontAlgn="auto">
                  <a:spcBef>
                    <a:spcPts val="0"/>
                  </a:spcBef>
                  <a:spcAft>
                    <a:spcPts val="0"/>
                  </a:spcAft>
                </a:pPr>
                <a:r>
                  <a:rPr lang="bn-BD" sz="32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হাইজেনবার্গ এর </a:t>
                </a:r>
                <a:r>
                  <a:rPr lang="bn-BD" sz="3200" dirty="0">
                    <a:ln w="11430">
                      <a:solidFill>
                        <a:schemeClr val="tx1">
                          <a:lumMod val="95000"/>
                          <a:lumOff val="5000"/>
                        </a:schemeClr>
                      </a:solidFill>
                    </a:ln>
                    <a:effectLst/>
                    <a:latin typeface="NikoshBAN" panose="02000000000000000000" pitchFamily="2" charset="0"/>
                    <a:cs typeface="NikoshBAN" panose="02000000000000000000" pitchFamily="2" charset="0"/>
                  </a:rPr>
                  <a:t>অনিশ্চয়তা </a:t>
                </a:r>
                <a:r>
                  <a:rPr lang="bn-BD" sz="32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নীতিটিকে গাণিতিকভাবে লেখা যায়, </a:t>
                </a:r>
                <a:endParaRPr lang="bn-BD" sz="3200" dirty="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endParaRPr>
              </a:p>
              <a:p>
                <a:pPr algn="just" fontAlgn="auto">
                  <a:spcBef>
                    <a:spcPts val="0"/>
                  </a:spcBef>
                  <a:spcAft>
                    <a:spcPts val="0"/>
                  </a:spcAft>
                </a:pPr>
                <a14:m>
                  <m:oMath xmlns:m="http://schemas.openxmlformats.org/officeDocument/2006/math">
                    <m:r>
                      <a:rPr lang="bn-BD" sz="320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m:t>
                    </m:r>
                    <m:r>
                      <m:rPr>
                        <m:sty m:val="p"/>
                      </m:rPr>
                      <a:rPr lang="en-US" sz="3200" b="0" i="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X</m:t>
                    </m:r>
                    <m:r>
                      <a:rPr lang="en-US" sz="3200" b="0" i="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m:t>
                    </m:r>
                    <m:r>
                      <m:rPr>
                        <m:sty m:val="p"/>
                      </m:rPr>
                      <a:rPr lang="en-US" sz="3200" b="0" i="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P</m:t>
                    </m:r>
                    <m:r>
                      <a:rPr lang="en-US" sz="3200" i="1">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 </m:t>
                    </m:r>
                  </m:oMath>
                </a14:m>
                <a:r>
                  <a:rPr lang="en-US" sz="32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 </a:t>
                </a:r>
                <a14:m>
                  <m:oMath xmlns:m="http://schemas.openxmlformats.org/officeDocument/2006/math">
                    <m:r>
                      <a:rPr lang="en-US" sz="3200" i="1" dirty="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m:t>
                    </m:r>
                  </m:oMath>
                </a14:m>
                <a:r>
                  <a:rPr lang="en-US" sz="32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 </a:t>
                </a:r>
                <a14:m>
                  <m:oMath xmlns:m="http://schemas.openxmlformats.org/officeDocument/2006/math">
                    <m:f>
                      <m:fPr>
                        <m:ctrlPr>
                          <a:rPr lang="bn-BD" sz="3200" i="1" smtClean="0">
                            <a:ln w="11430">
                              <a:solidFill>
                                <a:schemeClr val="tx1">
                                  <a:lumMod val="95000"/>
                                  <a:lumOff val="5000"/>
                                </a:schemeClr>
                              </a:solidFill>
                            </a:ln>
                            <a:effectLst/>
                            <a:latin typeface="Cambria Math" panose="02040503050406030204" pitchFamily="18" charset="0"/>
                            <a:cs typeface="NikoshBAN" panose="02000000000000000000" pitchFamily="2" charset="0"/>
                          </a:rPr>
                        </m:ctrlPr>
                      </m:fPr>
                      <m:num>
                        <m:r>
                          <m:rPr>
                            <m:sty m:val="p"/>
                          </m:rPr>
                          <a:rPr lang="en-US" sz="3200" i="0">
                            <a:ln w="11430">
                              <a:solidFill>
                                <a:schemeClr val="tx1">
                                  <a:lumMod val="95000"/>
                                  <a:lumOff val="5000"/>
                                </a:schemeClr>
                              </a:solidFill>
                            </a:ln>
                            <a:effectLst/>
                            <a:latin typeface="Cambria Math" panose="02040503050406030204" pitchFamily="18" charset="0"/>
                            <a:cs typeface="NikoshBAN" panose="02000000000000000000" pitchFamily="2" charset="0"/>
                          </a:rPr>
                          <m:t>h</m:t>
                        </m:r>
                        <m:r>
                          <m:rPr>
                            <m:sty m:val="p"/>
                          </m:rPr>
                          <a:rPr lang="en-US" sz="3200" b="0" i="0" smtClean="0">
                            <a:ln w="11430">
                              <a:solidFill>
                                <a:schemeClr val="tx1">
                                  <a:lumMod val="95000"/>
                                  <a:lumOff val="5000"/>
                                </a:schemeClr>
                              </a:solidFill>
                            </a:ln>
                            <a:effectLst/>
                            <a:latin typeface="Cambria Math" panose="02040503050406030204" pitchFamily="18" charset="0"/>
                            <a:cs typeface="NikoshBAN" panose="02000000000000000000" pitchFamily="2" charset="0"/>
                          </a:rPr>
                          <m:t>cut</m:t>
                        </m:r>
                      </m:num>
                      <m:den>
                        <m:r>
                          <a:rPr lang="en-US" sz="3200" b="0" i="1" smtClean="0">
                            <a:ln w="11430">
                              <a:solidFill>
                                <a:schemeClr val="tx1">
                                  <a:lumMod val="95000"/>
                                  <a:lumOff val="5000"/>
                                </a:schemeClr>
                              </a:solidFill>
                            </a:ln>
                            <a:effectLst/>
                            <a:latin typeface="Cambria Math" panose="02040503050406030204" pitchFamily="18" charset="0"/>
                            <a:cs typeface="NikoshBAN" panose="02000000000000000000" pitchFamily="2" charset="0"/>
                          </a:rPr>
                          <m:t>2</m:t>
                        </m:r>
                        <m:r>
                          <a:rPr lang="en-US" sz="3200" b="0" i="1"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𝜋</m:t>
                        </m:r>
                      </m:den>
                    </m:f>
                  </m:oMath>
                </a14:m>
                <a:endParaRPr lang="en-US" sz="3200" dirty="0" smtClean="0">
                  <a:ln w="11430">
                    <a:solidFill>
                      <a:schemeClr val="tx1">
                        <a:lumMod val="95000"/>
                        <a:lumOff val="5000"/>
                      </a:schemeClr>
                    </a:solidFill>
                  </a:ln>
                  <a:effectLst/>
                  <a:latin typeface="NikoshBAN" panose="02000000000000000000" pitchFamily="2" charset="0"/>
                  <a:ea typeface="Cambria Math" panose="02040503050406030204" pitchFamily="18" charset="0"/>
                  <a:cs typeface="NikoshBAN" panose="02000000000000000000" pitchFamily="2" charset="0"/>
                </a:endParaRPr>
              </a:p>
              <a:p>
                <a:pPr algn="just" fontAlgn="auto">
                  <a:spcBef>
                    <a:spcPts val="0"/>
                  </a:spcBef>
                  <a:spcAft>
                    <a:spcPts val="0"/>
                  </a:spcAft>
                </a:pPr>
                <a14:m>
                  <m:oMath xmlns:m="http://schemas.openxmlformats.org/officeDocument/2006/math">
                    <m:r>
                      <a:rPr lang="bn-BD" sz="3200" b="0" i="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বা</m:t>
                    </m:r>
                    <m:r>
                      <a:rPr lang="bn-BD" sz="3200" b="0" i="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m:t>
                    </m:r>
                    <m:r>
                      <m:rPr>
                        <m:sty m:val="p"/>
                      </m:rPr>
                      <a:rPr lang="en-US" sz="320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X</m:t>
                    </m:r>
                    <m:r>
                      <a:rPr lang="en-US" sz="320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m:t>
                    </m:r>
                    <m:r>
                      <m:rPr>
                        <m:sty m:val="p"/>
                      </m:rPr>
                      <a:rPr lang="en-US" sz="320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P</m:t>
                    </m:r>
                    <m:r>
                      <a:rPr lang="en-US" sz="3200" i="1">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 </m:t>
                    </m:r>
                  </m:oMath>
                </a14:m>
                <a:r>
                  <a:rPr lang="en-US" sz="3200" dirty="0">
                    <a:ln w="11430">
                      <a:solidFill>
                        <a:schemeClr val="tx1">
                          <a:lumMod val="95000"/>
                          <a:lumOff val="5000"/>
                        </a:schemeClr>
                      </a:solidFill>
                    </a:ln>
                    <a:effectLst/>
                    <a:latin typeface="NikoshBAN" panose="02000000000000000000" pitchFamily="2" charset="0"/>
                    <a:cs typeface="NikoshBAN" panose="02000000000000000000" pitchFamily="2" charset="0"/>
                  </a:rPr>
                  <a:t> </a:t>
                </a:r>
                <a14:m>
                  <m:oMath xmlns:m="http://schemas.openxmlformats.org/officeDocument/2006/math">
                    <m:r>
                      <a:rPr lang="en-US" sz="3200" i="1" dirty="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m:t>
                    </m:r>
                  </m:oMath>
                </a14:m>
                <a:r>
                  <a:rPr lang="en-US" sz="3200" dirty="0">
                    <a:ln w="11430">
                      <a:solidFill>
                        <a:schemeClr val="tx1">
                          <a:lumMod val="95000"/>
                          <a:lumOff val="5000"/>
                        </a:schemeClr>
                      </a:solidFill>
                    </a:ln>
                    <a:effectLst/>
                    <a:latin typeface="NikoshBAN" panose="02000000000000000000" pitchFamily="2" charset="0"/>
                    <a:cs typeface="NikoshBAN" panose="02000000000000000000" pitchFamily="2" charset="0"/>
                  </a:rPr>
                  <a:t> </a:t>
                </a:r>
                <a14:m>
                  <m:oMath xmlns:m="http://schemas.openxmlformats.org/officeDocument/2006/math">
                    <m:f>
                      <m:fPr>
                        <m:ctrlPr>
                          <a:rPr lang="bn-BD" sz="3200" i="1">
                            <a:ln w="11430">
                              <a:solidFill>
                                <a:schemeClr val="tx1">
                                  <a:lumMod val="95000"/>
                                  <a:lumOff val="5000"/>
                                </a:schemeClr>
                              </a:solidFill>
                            </a:ln>
                            <a:effectLst/>
                            <a:latin typeface="Cambria Math" panose="02040503050406030204" pitchFamily="18" charset="0"/>
                            <a:cs typeface="NikoshBAN" panose="02000000000000000000" pitchFamily="2" charset="0"/>
                          </a:rPr>
                        </m:ctrlPr>
                      </m:fPr>
                      <m:num>
                        <m:r>
                          <m:rPr>
                            <m:sty m:val="p"/>
                          </m:rPr>
                          <a:rPr lang="en-US" sz="3200">
                            <a:ln w="11430">
                              <a:solidFill>
                                <a:schemeClr val="tx1">
                                  <a:lumMod val="95000"/>
                                  <a:lumOff val="5000"/>
                                </a:schemeClr>
                              </a:solidFill>
                            </a:ln>
                            <a:effectLst/>
                            <a:latin typeface="Cambria Math" panose="02040503050406030204" pitchFamily="18" charset="0"/>
                            <a:cs typeface="NikoshBAN" panose="02000000000000000000" pitchFamily="2" charset="0"/>
                          </a:rPr>
                          <m:t>h</m:t>
                        </m:r>
                      </m:num>
                      <m:den>
                        <m:r>
                          <a:rPr lang="en-US" sz="3200" b="0" i="1" smtClean="0">
                            <a:ln w="11430">
                              <a:solidFill>
                                <a:schemeClr val="tx1">
                                  <a:lumMod val="95000"/>
                                  <a:lumOff val="5000"/>
                                </a:schemeClr>
                              </a:solidFill>
                            </a:ln>
                            <a:effectLst/>
                            <a:latin typeface="Cambria Math" panose="02040503050406030204" pitchFamily="18" charset="0"/>
                            <a:cs typeface="NikoshBAN" panose="02000000000000000000" pitchFamily="2" charset="0"/>
                          </a:rPr>
                          <m:t>4</m:t>
                        </m:r>
                        <m:r>
                          <a:rPr lang="en-US" sz="3200" i="1">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𝜋</m:t>
                        </m:r>
                      </m:den>
                    </m:f>
                  </m:oMath>
                </a14:m>
                <a:r>
                  <a:rPr lang="en-US" sz="32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  [</a:t>
                </a:r>
                <a:r>
                  <a:rPr lang="bn-BD" sz="32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 যেখানে  </a:t>
                </a:r>
                <a:r>
                  <a:rPr lang="en-US" sz="32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h cut </a:t>
                </a:r>
                <a:r>
                  <a:rPr lang="bn-BD" sz="32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এর মান হল </a:t>
                </a:r>
                <a14:m>
                  <m:oMath xmlns:m="http://schemas.openxmlformats.org/officeDocument/2006/math">
                    <m:f>
                      <m:fPr>
                        <m:ctrlPr>
                          <a:rPr lang="bn-BD" sz="3200" i="1">
                            <a:ln w="11430">
                              <a:solidFill>
                                <a:schemeClr val="tx1">
                                  <a:lumMod val="95000"/>
                                  <a:lumOff val="5000"/>
                                </a:schemeClr>
                              </a:solidFill>
                            </a:ln>
                            <a:effectLst/>
                            <a:latin typeface="Cambria Math" panose="02040503050406030204" pitchFamily="18" charset="0"/>
                            <a:cs typeface="NikoshBAN" panose="02000000000000000000" pitchFamily="2" charset="0"/>
                          </a:rPr>
                        </m:ctrlPr>
                      </m:fPr>
                      <m:num>
                        <m:r>
                          <m:rPr>
                            <m:sty m:val="p"/>
                          </m:rPr>
                          <a:rPr lang="en-US" sz="3200">
                            <a:ln w="11430">
                              <a:solidFill>
                                <a:schemeClr val="tx1">
                                  <a:lumMod val="95000"/>
                                  <a:lumOff val="5000"/>
                                </a:schemeClr>
                              </a:solidFill>
                            </a:ln>
                            <a:effectLst/>
                            <a:latin typeface="Cambria Math" panose="02040503050406030204" pitchFamily="18" charset="0"/>
                            <a:cs typeface="NikoshBAN" panose="02000000000000000000" pitchFamily="2" charset="0"/>
                          </a:rPr>
                          <m:t>h</m:t>
                        </m:r>
                      </m:num>
                      <m:den>
                        <m:r>
                          <a:rPr lang="en-US" sz="3200" i="1">
                            <a:ln w="11430">
                              <a:solidFill>
                                <a:schemeClr val="tx1">
                                  <a:lumMod val="95000"/>
                                  <a:lumOff val="5000"/>
                                </a:schemeClr>
                              </a:solidFill>
                            </a:ln>
                            <a:effectLst/>
                            <a:latin typeface="Cambria Math" panose="02040503050406030204" pitchFamily="18" charset="0"/>
                            <a:cs typeface="NikoshBAN" panose="02000000000000000000" pitchFamily="2" charset="0"/>
                          </a:rPr>
                          <m:t>2</m:t>
                        </m:r>
                        <m:r>
                          <a:rPr lang="en-US" sz="3200" i="1">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𝜋</m:t>
                        </m:r>
                      </m:den>
                    </m:f>
                  </m:oMath>
                </a14:m>
                <a:r>
                  <a:rPr lang="bn-BD" sz="32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 ]</a:t>
                </a:r>
              </a:p>
              <a:p>
                <a:pPr algn="just" fontAlgn="auto">
                  <a:spcBef>
                    <a:spcPts val="0"/>
                  </a:spcBef>
                  <a:spcAft>
                    <a:spcPts val="0"/>
                  </a:spcAft>
                </a:pPr>
                <a:r>
                  <a:rPr lang="en-US" sz="32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 </a:t>
                </a:r>
                <a:r>
                  <a:rPr lang="bn-BD" sz="32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 </a:t>
                </a:r>
                <a:r>
                  <a:rPr lang="en-US" sz="32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 </a:t>
                </a:r>
                <a:endParaRPr lang="en-US" sz="3200" dirty="0">
                  <a:ln w="11430">
                    <a:solidFill>
                      <a:schemeClr val="tx1">
                        <a:lumMod val="95000"/>
                        <a:lumOff val="5000"/>
                      </a:schemeClr>
                    </a:solidFill>
                  </a:ln>
                  <a:effectLst/>
                  <a:latin typeface="NikoshBAN" panose="02000000000000000000" pitchFamily="2" charset="0"/>
                  <a:cs typeface="NikoshBAN" panose="02000000000000000000" pitchFamily="2"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11527" y="3025574"/>
                <a:ext cx="8297992" cy="252210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107027" y="5339615"/>
                <a:ext cx="5548429" cy="1815882"/>
              </a:xfrm>
              <a:prstGeom prst="rect">
                <a:avLst/>
              </a:prstGeom>
            </p:spPr>
            <p:txBody>
              <a:bodyPr wrap="square">
                <a:spAutoFit/>
              </a:bodyPr>
              <a:lstStyle/>
              <a:p>
                <a:pPr algn="just"/>
                <a:r>
                  <a:rPr lang="bn-BD" sz="28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এখানে,</a:t>
                </a:r>
                <a14:m>
                  <m:oMath xmlns:m="http://schemas.openxmlformats.org/officeDocument/2006/math">
                    <m:r>
                      <a:rPr lang="bn-BD" sz="2800" b="0" i="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   </m:t>
                    </m:r>
                    <m:r>
                      <a:rPr lang="bn-BD" sz="280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m:t>
                    </m:r>
                    <m:r>
                      <m:rPr>
                        <m:sty m:val="p"/>
                      </m:rPr>
                      <a:rPr lang="en-US" sz="280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X</m:t>
                    </m:r>
                  </m:oMath>
                </a14:m>
                <a:r>
                  <a:rPr lang="bn-BD" sz="28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 </a:t>
                </a:r>
                <a:r>
                  <a:rPr lang="bn-BD" sz="2800" dirty="0">
                    <a:ln w="11430">
                      <a:solidFill>
                        <a:schemeClr val="tx1">
                          <a:lumMod val="95000"/>
                          <a:lumOff val="5000"/>
                        </a:schemeClr>
                      </a:solidFill>
                    </a:ln>
                    <a:effectLst/>
                    <a:latin typeface="NikoshBAN" panose="02000000000000000000" pitchFamily="2" charset="0"/>
                    <a:cs typeface="NikoshBAN" panose="02000000000000000000" pitchFamily="2" charset="0"/>
                  </a:rPr>
                  <a:t>অবস্থানের </a:t>
                </a:r>
                <a:r>
                  <a:rPr lang="bn-BD" sz="28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অনিশ্চয়তা বা পরিবর্তন</a:t>
                </a:r>
              </a:p>
              <a:p>
                <a14:m>
                  <m:oMath xmlns:m="http://schemas.openxmlformats.org/officeDocument/2006/math">
                    <m:r>
                      <a:rPr lang="bn-BD" sz="2800" b="0" i="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           </m:t>
                    </m:r>
                    <m:r>
                      <a:rPr lang="bn-BD" sz="2800" smtClean="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m:t>
                    </m:r>
                    <m:r>
                      <m:rPr>
                        <m:sty m:val="p"/>
                      </m:rPr>
                      <a:rPr lang="en-US" sz="2800">
                        <a:ln w="11430">
                          <a:solidFill>
                            <a:schemeClr val="tx1">
                              <a:lumMod val="95000"/>
                              <a:lumOff val="5000"/>
                            </a:schemeClr>
                          </a:solidFill>
                        </a:ln>
                        <a:effectLst/>
                        <a:latin typeface="Cambria Math" panose="02040503050406030204" pitchFamily="18" charset="0"/>
                        <a:ea typeface="Cambria Math" panose="02040503050406030204" pitchFamily="18" charset="0"/>
                        <a:cs typeface="NikoshBAN" panose="02000000000000000000" pitchFamily="2" charset="0"/>
                      </a:rPr>
                      <m:t>P</m:t>
                    </m:r>
                  </m:oMath>
                </a14:m>
                <a:r>
                  <a:rPr lang="en-US" sz="28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 </a:t>
                </a:r>
                <a:r>
                  <a:rPr lang="bn-BD" sz="28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a:t>
                </a:r>
                <a:r>
                  <a:rPr lang="en-US" sz="28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 </a:t>
                </a:r>
                <a:r>
                  <a:rPr lang="bn-BD" sz="2800" dirty="0" smtClean="0">
                    <a:ln w="11430">
                      <a:solidFill>
                        <a:schemeClr val="tx1">
                          <a:lumMod val="95000"/>
                          <a:lumOff val="5000"/>
                        </a:schemeClr>
                      </a:solidFill>
                    </a:ln>
                    <a:effectLst/>
                    <a:latin typeface="NikoshBAN" panose="02000000000000000000" pitchFamily="2" charset="0"/>
                    <a:cs typeface="NikoshBAN" panose="02000000000000000000" pitchFamily="2" charset="0"/>
                  </a:rPr>
                  <a:t>ভরবেগের অনিশ্চয়তা বা পরিবর্তন</a:t>
                </a:r>
              </a:p>
              <a:p>
                <a:r>
                  <a:rPr lang="bn-BD" sz="28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          </a:t>
                </a:r>
                <a:r>
                  <a:rPr lang="en-US" sz="2800" dirty="0" smtClean="0">
                    <a:ln w="11430">
                      <a:solidFill>
                        <a:schemeClr val="tx1">
                          <a:lumMod val="95000"/>
                          <a:lumOff val="5000"/>
                        </a:schemeClr>
                      </a:solidFill>
                    </a:ln>
                    <a:effectLst/>
                    <a:latin typeface="Times New Roman" panose="02020603050405020304" pitchFamily="18" charset="0"/>
                    <a:cs typeface="Times New Roman" panose="02020603050405020304" pitchFamily="18" charset="0"/>
                  </a:rPr>
                  <a:t>h</a:t>
                </a:r>
                <a:r>
                  <a:rPr lang="bn-BD" sz="2800" dirty="0">
                    <a:ln w="11430">
                      <a:solidFill>
                        <a:schemeClr val="tx1">
                          <a:lumMod val="95000"/>
                          <a:lumOff val="5000"/>
                        </a:schemeClr>
                      </a:solidFill>
                    </a:ln>
                    <a:effectLst/>
                    <a:latin typeface="NikoshBAN" panose="02000000000000000000" pitchFamily="2" charset="0"/>
                    <a:cs typeface="NikoshBAN" panose="02000000000000000000" pitchFamily="2" charset="0"/>
                  </a:rPr>
                  <a:t>= প্লাঙ্কের ধ্রুবক</a:t>
                </a:r>
              </a:p>
              <a:p>
                <a:endParaRPr lang="bn-BD" sz="2800" dirty="0">
                  <a:ln w="11430">
                    <a:solidFill>
                      <a:schemeClr val="tx1">
                        <a:lumMod val="95000"/>
                        <a:lumOff val="5000"/>
                      </a:schemeClr>
                    </a:solidFill>
                  </a:ln>
                  <a:effectLst/>
                  <a:latin typeface="NikoshBAN" panose="02000000000000000000" pitchFamily="2" charset="0"/>
                  <a:cs typeface="NikoshBAN" panose="02000000000000000000" pitchFamily="2"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107027" y="5339615"/>
                <a:ext cx="5548429" cy="1815882"/>
              </a:xfrm>
              <a:prstGeom prst="rect">
                <a:avLst/>
              </a:prstGeom>
              <a:blipFill rotWithShape="0">
                <a:blip r:embed="rId4"/>
                <a:stretch>
                  <a:fillRect/>
                </a:stretch>
              </a:blipFill>
            </p:spPr>
            <p:txBody>
              <a:bodyPr/>
              <a:lstStyle/>
              <a:p>
                <a:r>
                  <a:rPr lang="en-US">
                    <a:noFill/>
                  </a:rPr>
                  <a:t> </a:t>
                </a:r>
              </a:p>
            </p:txBody>
          </p:sp>
        </mc:Fallback>
      </mc:AlternateContent>
      <p:sp>
        <p:nvSpPr>
          <p:cNvPr id="10" name="Rectangle 9"/>
          <p:cNvSpPr/>
          <p:nvPr/>
        </p:nvSpPr>
        <p:spPr>
          <a:xfrm>
            <a:off x="256808" y="1207349"/>
            <a:ext cx="11700438" cy="1569660"/>
          </a:xfrm>
          <a:prstGeom prst="rect">
            <a:avLst/>
          </a:prstGeom>
        </p:spPr>
        <p:txBody>
          <a:bodyPr wrap="square">
            <a:spAutoFit/>
          </a:bodyPr>
          <a:lstStyle/>
          <a:p>
            <a:pPr algn="just" fontAlgn="auto">
              <a:spcBef>
                <a:spcPts val="0"/>
              </a:spcBef>
              <a:spcAft>
                <a:spcPts val="0"/>
              </a:spcAft>
            </a:pPr>
            <a:r>
              <a:rPr lang="bn-BD" sz="3200" dirty="0" smtClean="0">
                <a:ln w="11430">
                  <a:solidFill>
                    <a:schemeClr val="tx1">
                      <a:lumMod val="95000"/>
                      <a:lumOff val="5000"/>
                    </a:schemeClr>
                  </a:solidFill>
                </a:ln>
                <a:latin typeface="NikoshBAN" panose="02000000000000000000" pitchFamily="2" charset="0"/>
                <a:cs typeface="NikoshBAN" panose="02000000000000000000" pitchFamily="2" charset="0"/>
              </a:rPr>
              <a:t>১। বোর পরমাণু মডেল অনুসারে পরমাণুর প্রতিটি ইলেকট্রনের অবস্থান ও তার গতিবেগ সুনির্দিষ্ট এবং নির্ণয় করা সহজ। কিন্তু হাইজেনবার্গ এর অনিশ্চয়তা নীতি মতে ইলেকট্রনের অবস্থান ও </a:t>
            </a:r>
            <a:r>
              <a:rPr lang="bn-BD" sz="3200" dirty="0">
                <a:ln w="11430">
                  <a:solidFill>
                    <a:schemeClr val="tx1">
                      <a:lumMod val="95000"/>
                      <a:lumOff val="5000"/>
                    </a:schemeClr>
                  </a:solidFill>
                </a:ln>
                <a:latin typeface="NikoshBAN" panose="02000000000000000000" pitchFamily="2" charset="0"/>
                <a:cs typeface="NikoshBAN" panose="02000000000000000000" pitchFamily="2" charset="0"/>
              </a:rPr>
              <a:t>ভর</a:t>
            </a:r>
            <a:r>
              <a:rPr lang="bn-BD" sz="3200" dirty="0" smtClean="0">
                <a:ln w="11430">
                  <a:solidFill>
                    <a:schemeClr val="tx1">
                      <a:lumMod val="95000"/>
                      <a:lumOff val="5000"/>
                    </a:schemeClr>
                  </a:solidFill>
                </a:ln>
                <a:latin typeface="NikoshBAN" panose="02000000000000000000" pitchFamily="2" charset="0"/>
                <a:cs typeface="NikoshBAN" panose="02000000000000000000" pitchFamily="2" charset="0"/>
              </a:rPr>
              <a:t>বেগ একত্রে  কখনো সঠিকভাবে নির্ণয় করা সম্ভব নয়।</a:t>
            </a:r>
            <a:endParaRPr lang="en-US" sz="3200" dirty="0">
              <a:ln w="11430">
                <a:solidFill>
                  <a:schemeClr val="tx1">
                    <a:lumMod val="95000"/>
                    <a:lumOff val="5000"/>
                  </a:schemeClr>
                </a:solidFill>
              </a:ln>
              <a:latin typeface="NikoshBAN" panose="02000000000000000000" pitchFamily="2" charset="0"/>
              <a:cs typeface="NikoshBAN" panose="02000000000000000000" pitchFamily="2" charset="0"/>
            </a:endParaRPr>
          </a:p>
        </p:txBody>
      </p:sp>
      <p:sp>
        <p:nvSpPr>
          <p:cNvPr id="25" name="Rounded Rectangle 24"/>
          <p:cNvSpPr/>
          <p:nvPr/>
        </p:nvSpPr>
        <p:spPr>
          <a:xfrm>
            <a:off x="3097384" y="399960"/>
            <a:ext cx="5654257" cy="559700"/>
          </a:xfrm>
          <a:prstGeom prst="roundRect">
            <a:avLst/>
          </a:prstGeom>
          <a:solidFill>
            <a:schemeClr val="bg1">
              <a:lumMod val="95000"/>
            </a:schemeClr>
          </a:solidFill>
          <a:ln>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q"/>
            </a:pPr>
            <a:r>
              <a:rPr lang="en-US" sz="3600" b="1" spc="55"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bn-IN" sz="36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rPr>
              <a:t>বোর পরমাণু মডেলের সীমাবদ্ধতা </a:t>
            </a:r>
            <a:endParaRPr lang="en-US" sz="36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grpSp>
        <p:nvGrpSpPr>
          <p:cNvPr id="26" name="Group 25"/>
          <p:cNvGrpSpPr/>
          <p:nvPr/>
        </p:nvGrpSpPr>
        <p:grpSpPr>
          <a:xfrm>
            <a:off x="11105427" y="222048"/>
            <a:ext cx="844534" cy="830112"/>
            <a:chOff x="28136" y="0"/>
            <a:chExt cx="924231" cy="1045173"/>
          </a:xfrm>
        </p:grpSpPr>
        <p:sp>
          <p:nvSpPr>
            <p:cNvPr id="27" name="Oval 26"/>
            <p:cNvSpPr/>
            <p:nvPr/>
          </p:nvSpPr>
          <p:spPr>
            <a:xfrm>
              <a:off x="28136" y="0"/>
              <a:ext cx="688258" cy="688258"/>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26459" y="535863"/>
              <a:ext cx="491612" cy="509310"/>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80537" y="149463"/>
              <a:ext cx="383456" cy="370672"/>
            </a:xfrm>
            <a:prstGeom prst="ellipse">
              <a:avLst/>
            </a:prstGeom>
            <a:blipFill>
              <a:blip r:embed="rId7"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60755" y="163220"/>
              <a:ext cx="491612" cy="509310"/>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80537" y="608638"/>
              <a:ext cx="383456" cy="370672"/>
            </a:xfrm>
            <a:prstGeom prst="ellipse">
              <a:avLst/>
            </a:prstGeom>
            <a:blipFill>
              <a:blip r:embed="rId7"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96530" y="242383"/>
              <a:ext cx="383456" cy="370672"/>
            </a:xfrm>
            <a:prstGeom prst="ellipse">
              <a:avLst/>
            </a:prstGeom>
            <a:blipFill>
              <a:blip r:embed="rId7"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330315" y="297395"/>
            <a:ext cx="844534" cy="830112"/>
            <a:chOff x="28136" y="0"/>
            <a:chExt cx="924231" cy="1045173"/>
          </a:xfrm>
        </p:grpSpPr>
        <p:sp>
          <p:nvSpPr>
            <p:cNvPr id="34" name="Oval 33"/>
            <p:cNvSpPr/>
            <p:nvPr/>
          </p:nvSpPr>
          <p:spPr>
            <a:xfrm>
              <a:off x="28136" y="0"/>
              <a:ext cx="688258" cy="688258"/>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26459" y="535863"/>
              <a:ext cx="491612" cy="509310"/>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80537" y="149463"/>
              <a:ext cx="383456" cy="370672"/>
            </a:xfrm>
            <a:prstGeom prst="ellipse">
              <a:avLst/>
            </a:prstGeom>
            <a:blipFill>
              <a:blip r:embed="rId7"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60755" y="163220"/>
              <a:ext cx="491612" cy="509310"/>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80537" y="608638"/>
              <a:ext cx="383456" cy="370672"/>
            </a:xfrm>
            <a:prstGeom prst="ellipse">
              <a:avLst/>
            </a:prstGeom>
            <a:blipFill>
              <a:blip r:embed="rId7"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96530" y="242383"/>
              <a:ext cx="383456" cy="370672"/>
            </a:xfrm>
            <a:prstGeom prst="ellipse">
              <a:avLst/>
            </a:prstGeom>
            <a:blipFill>
              <a:blip r:embed="rId7"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33046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52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 calcmode="lin" valueType="num">
                                      <p:cBhvr>
                                        <p:cTn id="24" dur="500" fill="hold"/>
                                        <p:tgtEl>
                                          <p:spTgt spid="8"/>
                                        </p:tgtEl>
                                        <p:attrNameLst>
                                          <p:attrName>ppt_x</p:attrName>
                                        </p:attrNameLst>
                                      </p:cBhvr>
                                      <p:tavLst>
                                        <p:tav tm="0">
                                          <p:val>
                                            <p:fltVal val="0.5"/>
                                          </p:val>
                                        </p:tav>
                                        <p:tav tm="100000">
                                          <p:val>
                                            <p:strVal val="#ppt_x"/>
                                          </p:val>
                                        </p:tav>
                                      </p:tavLst>
                                    </p:anim>
                                    <p:anim calcmode="lin" valueType="num">
                                      <p:cBhvr>
                                        <p:cTn id="25" dur="5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52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 calcmode="lin" valueType="num">
                                      <p:cBhvr>
                                        <p:cTn id="32" dur="500" fill="hold"/>
                                        <p:tgtEl>
                                          <p:spTgt spid="9"/>
                                        </p:tgtEl>
                                        <p:attrNameLst>
                                          <p:attrName>ppt_x</p:attrName>
                                        </p:attrNameLst>
                                      </p:cBhvr>
                                      <p:tavLst>
                                        <p:tav tm="0">
                                          <p:val>
                                            <p:fltVal val="0.5"/>
                                          </p:val>
                                        </p:tav>
                                        <p:tav tm="100000">
                                          <p:val>
                                            <p:strVal val="#ppt_x"/>
                                          </p:val>
                                        </p:tav>
                                      </p:tavLst>
                                    </p:anim>
                                    <p:anim calcmode="lin" valueType="num">
                                      <p:cBhvr>
                                        <p:cTn id="33"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olpass.org/6-8Science/8s/images/revolve-AN.gif"/>
          <p:cNvSpPr>
            <a:spLocks noChangeAspect="1" noChangeArrowheads="1"/>
          </p:cNvSpPr>
          <p:nvPr/>
        </p:nvSpPr>
        <p:spPr bwMode="auto">
          <a:xfrm>
            <a:off x="172861" y="-154782"/>
            <a:ext cx="338667" cy="32657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0255" tIns="50127" rIns="100255" bIns="50127" numCol="1" anchor="t" anchorCtr="0" compatLnSpc="1">
            <a:prstTxWarp prst="textNoShape">
              <a:avLst/>
            </a:prstTxWarp>
          </a:bodyPr>
          <a:lstStyle/>
          <a:p>
            <a:endParaRPr lang="en-US"/>
          </a:p>
        </p:txBody>
      </p:sp>
      <p:sp>
        <p:nvSpPr>
          <p:cNvPr id="3" name="AutoShape 4" descr="http://solpass.org/6-8Science/8s/images/revolve-AN.gif"/>
          <p:cNvSpPr>
            <a:spLocks noChangeAspect="1" noChangeArrowheads="1"/>
          </p:cNvSpPr>
          <p:nvPr/>
        </p:nvSpPr>
        <p:spPr bwMode="auto">
          <a:xfrm>
            <a:off x="342194" y="8504"/>
            <a:ext cx="338667" cy="32657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0255" tIns="50127" rIns="100255" bIns="50127" numCol="1" anchor="t" anchorCtr="0" compatLnSpc="1">
            <a:prstTxWarp prst="textNoShape">
              <a:avLst/>
            </a:prstTxWarp>
          </a:bodyPr>
          <a:lstStyle/>
          <a:p>
            <a:endParaRPr lang="en-US"/>
          </a:p>
        </p:txBody>
      </p:sp>
      <p:sp>
        <p:nvSpPr>
          <p:cNvPr id="21" name="Rounded Rectangle 20"/>
          <p:cNvSpPr/>
          <p:nvPr/>
        </p:nvSpPr>
        <p:spPr>
          <a:xfrm>
            <a:off x="3097384" y="399960"/>
            <a:ext cx="5654257" cy="559700"/>
          </a:xfrm>
          <a:prstGeom prst="roundRect">
            <a:avLst/>
          </a:prstGeom>
          <a:solidFill>
            <a:schemeClr val="bg1">
              <a:lumMod val="95000"/>
            </a:schemeClr>
          </a:solidFill>
          <a:ln>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q"/>
            </a:pPr>
            <a:r>
              <a:rPr lang="en-US" sz="3600" b="1" spc="55"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bn-IN" sz="36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rPr>
              <a:t>বোর পরমাণু মডেলের সীমাবদ্ধতা </a:t>
            </a:r>
            <a:endParaRPr lang="en-US" sz="36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49" y="1800430"/>
            <a:ext cx="3005313" cy="2185683"/>
          </a:xfrm>
          <a:prstGeom prst="rect">
            <a:avLst/>
          </a:prstGeom>
        </p:spPr>
      </p:pic>
      <p:grpSp>
        <p:nvGrpSpPr>
          <p:cNvPr id="4" name="Group 3"/>
          <p:cNvGrpSpPr/>
          <p:nvPr/>
        </p:nvGrpSpPr>
        <p:grpSpPr>
          <a:xfrm>
            <a:off x="2710896" y="1042671"/>
            <a:ext cx="7765112" cy="3467204"/>
            <a:chOff x="2710896" y="1042671"/>
            <a:chExt cx="7765112" cy="3467204"/>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9298" t="11041" r="5906" b="16185"/>
            <a:stretch/>
          </p:blipFill>
          <p:spPr>
            <a:xfrm>
              <a:off x="2710896" y="1042671"/>
              <a:ext cx="5923596" cy="3183866"/>
            </a:xfrm>
            <a:prstGeom prst="rect">
              <a:avLst/>
            </a:prstGeom>
          </p:spPr>
        </p:pic>
        <p:pic>
          <p:nvPicPr>
            <p:cNvPr id="24" name="Picture 23"/>
            <p:cNvPicPr>
              <a:picLocks noChangeAspect="1"/>
            </p:cNvPicPr>
            <p:nvPr/>
          </p:nvPicPr>
          <p:blipFill rotWithShape="1">
            <a:blip r:embed="rId5">
              <a:extLst>
                <a:ext uri="{28A0092B-C50C-407E-A947-70E740481C1C}">
                  <a14:useLocalDpi xmlns:a14="http://schemas.microsoft.com/office/drawing/2010/main" val="0"/>
                </a:ext>
              </a:extLst>
            </a:blip>
            <a:srcRect b="1696"/>
            <a:stretch/>
          </p:blipFill>
          <p:spPr>
            <a:xfrm>
              <a:off x="6372303" y="2343955"/>
              <a:ext cx="4103705" cy="2165920"/>
            </a:xfrm>
            <a:prstGeom prst="rect">
              <a:avLst/>
            </a:prstGeom>
          </p:spPr>
        </p:pic>
      </p:grpSp>
      <p:sp>
        <p:nvSpPr>
          <p:cNvPr id="25" name="TextBox 24"/>
          <p:cNvSpPr txBox="1"/>
          <p:nvPr/>
        </p:nvSpPr>
        <p:spPr>
          <a:xfrm>
            <a:off x="382956" y="4509875"/>
            <a:ext cx="11531152" cy="2154436"/>
          </a:xfrm>
          <a:prstGeom prst="rect">
            <a:avLst/>
          </a:prstGeom>
          <a:solidFill>
            <a:schemeClr val="bg1"/>
          </a:solidFill>
          <a:ln w="19050">
            <a:noFill/>
          </a:ln>
          <a:scene3d>
            <a:camera prst="orthographicFront"/>
            <a:lightRig rig="threePt" dir="t"/>
          </a:scene3d>
          <a:sp3d>
            <a:bevelT prst="angle"/>
          </a:sp3d>
        </p:spPr>
        <p:txBody>
          <a:bodyPr wrap="square" lIns="274320" tIns="182880" rIns="274320" bIns="0" rtlCol="0">
            <a:spAutoFit/>
            <a:sp3d extrusionH="57150">
              <a:bevelT h="25400" prst="softRound"/>
            </a:sp3d>
          </a:bodyPr>
          <a:lstStyle/>
          <a:p>
            <a:pPr algn="just" fontAlgn="auto">
              <a:spcBef>
                <a:spcPts val="0"/>
              </a:spcBef>
              <a:spcAft>
                <a:spcPts val="0"/>
              </a:spcAft>
            </a:pPr>
            <a:r>
              <a:rPr lang="en-US" sz="3200" dirty="0">
                <a:ln w="11430">
                  <a:solidFill>
                    <a:schemeClr val="tx1">
                      <a:lumMod val="95000"/>
                      <a:lumOff val="5000"/>
                    </a:schemeClr>
                  </a:solidFill>
                </a:ln>
                <a:latin typeface="NikoshBAN" panose="02000000000000000000" pitchFamily="2" charset="0"/>
                <a:cs typeface="NikoshBAN" panose="02000000000000000000" pitchFamily="2" charset="0"/>
              </a:rPr>
              <a:t>2</a:t>
            </a:r>
            <a:r>
              <a:rPr lang="bn-BD" sz="3200" dirty="0">
                <a:ln w="11430">
                  <a:solidFill>
                    <a:schemeClr val="tx1">
                      <a:lumMod val="95000"/>
                      <a:lumOff val="5000"/>
                    </a:schemeClr>
                  </a:solidFill>
                </a:ln>
                <a:latin typeface="NikoshBAN" panose="02000000000000000000" pitchFamily="2" charset="0"/>
                <a:cs typeface="NikoshBAN" panose="02000000000000000000" pitchFamily="2" charset="0"/>
              </a:rPr>
              <a:t>। বোর পরমাণু মডেল অনুসারে পাশাপাশি দুইটি ভিন্ন শক্তিস্তরের মধ্যে ইলেকট্রন স্থানান্তরিত হলে বর্ণালীতে কেবল একটি রেখা সৃষ্টি হতে পারে। কিন্তু সূক্ষ্ম বর্ণালীবীক্ষণ যন্ত্র দ্বারা পরীক্ষা করলে পরমাণুসমূহের </a:t>
            </a:r>
            <a:r>
              <a:rPr lang="bn-BD" sz="3200" dirty="0" smtClean="0">
                <a:ln w="11430">
                  <a:solidFill>
                    <a:schemeClr val="tx1">
                      <a:lumMod val="95000"/>
                      <a:lumOff val="5000"/>
                    </a:schemeClr>
                  </a:solidFill>
                </a:ln>
                <a:latin typeface="NikoshBAN" panose="02000000000000000000" pitchFamily="2" charset="0"/>
                <a:cs typeface="NikoshBAN" panose="02000000000000000000" pitchFamily="2" charset="0"/>
              </a:rPr>
              <a:t>বর্ণালিতে </a:t>
            </a:r>
            <a:r>
              <a:rPr lang="bn-BD" sz="3200" dirty="0">
                <a:ln w="11430">
                  <a:solidFill>
                    <a:schemeClr val="tx1">
                      <a:lumMod val="95000"/>
                      <a:lumOff val="5000"/>
                    </a:schemeClr>
                  </a:solidFill>
                </a:ln>
                <a:latin typeface="NikoshBAN" panose="02000000000000000000" pitchFamily="2" charset="0"/>
                <a:cs typeface="NikoshBAN" panose="02000000000000000000" pitchFamily="2" charset="0"/>
              </a:rPr>
              <a:t>একটি রেখার স্থানে সূক্ষ্ম সূক্ষ্ম কয়েকটি রেখার অবস্থান দেখা যায়। বোরের মতবাদে এই রেখাগুলোর উৎপত্তির ব্যাখ্যা করা হয় নাই।</a:t>
            </a:r>
          </a:p>
        </p:txBody>
      </p:sp>
      <p:grpSp>
        <p:nvGrpSpPr>
          <p:cNvPr id="23" name="Group 22"/>
          <p:cNvGrpSpPr/>
          <p:nvPr/>
        </p:nvGrpSpPr>
        <p:grpSpPr>
          <a:xfrm>
            <a:off x="11105427" y="222048"/>
            <a:ext cx="844534" cy="830112"/>
            <a:chOff x="28136" y="0"/>
            <a:chExt cx="924231" cy="1045173"/>
          </a:xfrm>
        </p:grpSpPr>
        <p:sp>
          <p:nvSpPr>
            <p:cNvPr id="26" name="Oval 25"/>
            <p:cNvSpPr/>
            <p:nvPr/>
          </p:nvSpPr>
          <p:spPr>
            <a:xfrm>
              <a:off x="28136" y="0"/>
              <a:ext cx="688258" cy="688258"/>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26459" y="535863"/>
              <a:ext cx="491612" cy="509310"/>
            </a:xfrm>
            <a:prstGeom prst="ellipse">
              <a:avLst/>
            </a:prstGeom>
            <a:blipFill>
              <a:blip r:embed="rId7"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80537" y="149463"/>
              <a:ext cx="383456" cy="370672"/>
            </a:xfrm>
            <a:prstGeom prst="ellipse">
              <a:avLst/>
            </a:prstGeom>
            <a:blipFill>
              <a:blip r:embed="rId8"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60755" y="163220"/>
              <a:ext cx="491612" cy="509310"/>
            </a:xfrm>
            <a:prstGeom prst="ellipse">
              <a:avLst/>
            </a:prstGeom>
            <a:blipFill>
              <a:blip r:embed="rId7"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80537" y="608638"/>
              <a:ext cx="383456" cy="370672"/>
            </a:xfrm>
            <a:prstGeom prst="ellipse">
              <a:avLst/>
            </a:prstGeom>
            <a:blipFill>
              <a:blip r:embed="rId8"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96530" y="242383"/>
              <a:ext cx="383456" cy="370672"/>
            </a:xfrm>
            <a:prstGeom prst="ellipse">
              <a:avLst/>
            </a:prstGeom>
            <a:blipFill>
              <a:blip r:embed="rId8"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330315" y="297395"/>
            <a:ext cx="844534" cy="830112"/>
            <a:chOff x="28136" y="0"/>
            <a:chExt cx="924231" cy="1045173"/>
          </a:xfrm>
        </p:grpSpPr>
        <p:sp>
          <p:nvSpPr>
            <p:cNvPr id="33" name="Oval 32"/>
            <p:cNvSpPr/>
            <p:nvPr/>
          </p:nvSpPr>
          <p:spPr>
            <a:xfrm>
              <a:off x="28136" y="0"/>
              <a:ext cx="688258" cy="688258"/>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26459" y="535863"/>
              <a:ext cx="491612" cy="509310"/>
            </a:xfrm>
            <a:prstGeom prst="ellipse">
              <a:avLst/>
            </a:prstGeom>
            <a:blipFill>
              <a:blip r:embed="rId7"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80537" y="149463"/>
              <a:ext cx="383456" cy="370672"/>
            </a:xfrm>
            <a:prstGeom prst="ellipse">
              <a:avLst/>
            </a:prstGeom>
            <a:blipFill>
              <a:blip r:embed="rId8"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60755" y="163220"/>
              <a:ext cx="491612" cy="509310"/>
            </a:xfrm>
            <a:prstGeom prst="ellipse">
              <a:avLst/>
            </a:prstGeom>
            <a:blipFill>
              <a:blip r:embed="rId7"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80537" y="608638"/>
              <a:ext cx="383456" cy="370672"/>
            </a:xfrm>
            <a:prstGeom prst="ellipse">
              <a:avLst/>
            </a:prstGeom>
            <a:blipFill>
              <a:blip r:embed="rId8"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96530" y="242383"/>
              <a:ext cx="383456" cy="370672"/>
            </a:xfrm>
            <a:prstGeom prst="ellipse">
              <a:avLst/>
            </a:prstGeom>
            <a:blipFill>
              <a:blip r:embed="rId8"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20838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 calcmode="lin" valueType="num">
                                      <p:cBhvr>
                                        <p:cTn id="17" dur="500" fill="hold"/>
                                        <p:tgtEl>
                                          <p:spTgt spid="25"/>
                                        </p:tgtEl>
                                        <p:attrNameLst>
                                          <p:attrName>ppt_x</p:attrName>
                                        </p:attrNameLst>
                                      </p:cBhvr>
                                      <p:tavLst>
                                        <p:tav tm="0">
                                          <p:val>
                                            <p:fltVal val="0.5"/>
                                          </p:val>
                                        </p:tav>
                                        <p:tav tm="100000">
                                          <p:val>
                                            <p:strVal val="#ppt_x"/>
                                          </p:val>
                                        </p:tav>
                                      </p:tavLst>
                                    </p:anim>
                                    <p:anim calcmode="lin" valueType="num">
                                      <p:cBhvr>
                                        <p:cTn id="18" dur="500" fill="hold"/>
                                        <p:tgtEl>
                                          <p:spTgt spid="2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olpass.org/6-8Science/8s/images/revolve-AN.gif"/>
          <p:cNvSpPr>
            <a:spLocks noChangeAspect="1" noChangeArrowheads="1"/>
          </p:cNvSpPr>
          <p:nvPr/>
        </p:nvSpPr>
        <p:spPr bwMode="auto">
          <a:xfrm>
            <a:off x="172861" y="-154782"/>
            <a:ext cx="338667" cy="32657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0255" tIns="50127" rIns="100255" bIns="50127" numCol="1" anchor="t" anchorCtr="0" compatLnSpc="1">
            <a:prstTxWarp prst="textNoShape">
              <a:avLst/>
            </a:prstTxWarp>
          </a:bodyPr>
          <a:lstStyle/>
          <a:p>
            <a:endParaRPr lang="en-US"/>
          </a:p>
        </p:txBody>
      </p:sp>
      <p:sp>
        <p:nvSpPr>
          <p:cNvPr id="3" name="AutoShape 4" descr="http://solpass.org/6-8Science/8s/images/revolve-AN.gif"/>
          <p:cNvSpPr>
            <a:spLocks noChangeAspect="1" noChangeArrowheads="1"/>
          </p:cNvSpPr>
          <p:nvPr/>
        </p:nvSpPr>
        <p:spPr bwMode="auto">
          <a:xfrm>
            <a:off x="342194" y="8504"/>
            <a:ext cx="338667" cy="32657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0255" tIns="50127" rIns="100255" bIns="50127" numCol="1" anchor="t" anchorCtr="0" compatLnSpc="1">
            <a:prstTxWarp prst="textNoShape">
              <a:avLst/>
            </a:prstTxWarp>
          </a:bodyPr>
          <a:lstStyle/>
          <a:p>
            <a:endParaRPr lang="en-US"/>
          </a:p>
        </p:txBody>
      </p:sp>
      <p:sp>
        <p:nvSpPr>
          <p:cNvPr id="21" name="Rounded Rectangle 20"/>
          <p:cNvSpPr/>
          <p:nvPr/>
        </p:nvSpPr>
        <p:spPr>
          <a:xfrm>
            <a:off x="3097384" y="399960"/>
            <a:ext cx="5654257" cy="559700"/>
          </a:xfrm>
          <a:prstGeom prst="roundRect">
            <a:avLst/>
          </a:prstGeom>
          <a:solidFill>
            <a:schemeClr val="bg1">
              <a:lumMod val="95000"/>
            </a:schemeClr>
          </a:solidFill>
          <a:ln>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q"/>
            </a:pPr>
            <a:r>
              <a:rPr lang="en-US" sz="3600" b="1" spc="55"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bn-IN" sz="36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itchFamily="2" charset="0"/>
                <a:cs typeface="NikoshBAN" pitchFamily="2" charset="0"/>
              </a:rPr>
              <a:t>বোর পরমাণু মডেলের সীমাবদ্ধতা </a:t>
            </a:r>
            <a:endParaRPr lang="en-US" sz="36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22" name="TextBox 21"/>
          <p:cNvSpPr txBox="1"/>
          <p:nvPr/>
        </p:nvSpPr>
        <p:spPr>
          <a:xfrm>
            <a:off x="352669" y="4678706"/>
            <a:ext cx="11531152" cy="1661993"/>
          </a:xfrm>
          <a:prstGeom prst="rect">
            <a:avLst/>
          </a:prstGeom>
          <a:solidFill>
            <a:schemeClr val="bg1"/>
          </a:solidFill>
          <a:ln w="19050">
            <a:noFill/>
          </a:ln>
          <a:scene3d>
            <a:camera prst="orthographicFront"/>
            <a:lightRig rig="threePt" dir="t"/>
          </a:scene3d>
          <a:sp3d>
            <a:bevelT prst="angle"/>
          </a:sp3d>
        </p:spPr>
        <p:txBody>
          <a:bodyPr wrap="square" lIns="274320" tIns="182880" rIns="274320" bIns="0" rtlCol="0">
            <a:spAutoFit/>
            <a:sp3d extrusionH="57150">
              <a:bevelT h="25400" prst="softRound"/>
            </a:sp3d>
          </a:bodyPr>
          <a:lstStyle/>
          <a:p>
            <a:pPr algn="just" fontAlgn="auto">
              <a:spcBef>
                <a:spcPts val="0"/>
              </a:spcBef>
              <a:spcAft>
                <a:spcPts val="0"/>
              </a:spcAft>
            </a:pPr>
            <a:r>
              <a:rPr lang="en-US" sz="3200" dirty="0">
                <a:ln w="11430">
                  <a:solidFill>
                    <a:schemeClr val="tx1">
                      <a:lumMod val="95000"/>
                      <a:lumOff val="5000"/>
                    </a:schemeClr>
                  </a:solidFill>
                </a:ln>
                <a:latin typeface="NikoshBAN" panose="02000000000000000000" pitchFamily="2" charset="0"/>
                <a:cs typeface="NikoshBAN" panose="02000000000000000000" pitchFamily="2" charset="0"/>
              </a:rPr>
              <a:t>3</a:t>
            </a:r>
            <a:r>
              <a:rPr lang="bn-BD" sz="3200" dirty="0">
                <a:ln w="11430">
                  <a:solidFill>
                    <a:schemeClr val="tx1">
                      <a:lumMod val="95000"/>
                      <a:lumOff val="5000"/>
                    </a:schemeClr>
                  </a:solidFill>
                </a:ln>
                <a:latin typeface="NikoshBAN" panose="02000000000000000000" pitchFamily="2" charset="0"/>
                <a:cs typeface="NikoshBAN" panose="02000000000000000000" pitchFamily="2" charset="0"/>
              </a:rPr>
              <a:t>। প্রকৃতপক্ষে এক ইলেকট্রন বিশিষ্ট পরমাণু হাইড্রোজেন বা হাইড্রোজেন সদৃশ আয়নসমূহের (</a:t>
            </a:r>
            <a:r>
              <a:rPr lang="en-US" sz="3200" dirty="0">
                <a:ln w="11430">
                  <a:solidFill>
                    <a:schemeClr val="tx1">
                      <a:lumMod val="95000"/>
                      <a:lumOff val="5000"/>
                    </a:schemeClr>
                  </a:solidFill>
                </a:ln>
                <a:latin typeface="Times New Roman" panose="02020603050405020304" pitchFamily="18" charset="0"/>
                <a:cs typeface="Times New Roman" panose="02020603050405020304" pitchFamily="18" charset="0"/>
              </a:rPr>
              <a:t>He</a:t>
            </a:r>
            <a:r>
              <a:rPr lang="en-US" sz="3200" baseline="30000" dirty="0">
                <a:ln w="11430">
                  <a:solidFill>
                    <a:schemeClr val="tx1">
                      <a:lumMod val="95000"/>
                      <a:lumOff val="5000"/>
                    </a:schemeClr>
                  </a:solidFill>
                </a:ln>
                <a:latin typeface="Times New Roman" panose="02020603050405020304" pitchFamily="18" charset="0"/>
                <a:cs typeface="Times New Roman" panose="02020603050405020304" pitchFamily="18" charset="0"/>
              </a:rPr>
              <a:t>+</a:t>
            </a:r>
            <a:r>
              <a:rPr lang="en-US" sz="3200" dirty="0">
                <a:ln w="11430">
                  <a:solidFill>
                    <a:schemeClr val="tx1">
                      <a:lumMod val="95000"/>
                      <a:lumOff val="5000"/>
                    </a:schemeClr>
                  </a:solidFill>
                </a:ln>
                <a:latin typeface="Times New Roman" panose="02020603050405020304" pitchFamily="18" charset="0"/>
                <a:cs typeface="Times New Roman" panose="02020603050405020304" pitchFamily="18" charset="0"/>
              </a:rPr>
              <a:t>, Li</a:t>
            </a:r>
            <a:r>
              <a:rPr lang="en-US" sz="3200" baseline="30000" dirty="0">
                <a:ln w="11430">
                  <a:solidFill>
                    <a:schemeClr val="tx1">
                      <a:lumMod val="95000"/>
                      <a:lumOff val="5000"/>
                    </a:schemeClr>
                  </a:solidFill>
                </a:ln>
                <a:latin typeface="Times New Roman" panose="02020603050405020304" pitchFamily="18" charset="0"/>
                <a:cs typeface="Times New Roman" panose="02020603050405020304" pitchFamily="18" charset="0"/>
              </a:rPr>
              <a:t>2+</a:t>
            </a:r>
            <a:r>
              <a:rPr lang="en-US" sz="3200" dirty="0">
                <a:ln w="11430">
                  <a:solidFill>
                    <a:schemeClr val="tx1">
                      <a:lumMod val="95000"/>
                      <a:lumOff val="5000"/>
                    </a:schemeClr>
                  </a:solidFill>
                </a:ln>
                <a:latin typeface="NikoshBAN" panose="02000000000000000000" pitchFamily="2" charset="0"/>
                <a:cs typeface="NikoshBAN" panose="02000000000000000000" pitchFamily="2" charset="0"/>
              </a:rPr>
              <a:t>) </a:t>
            </a:r>
            <a:r>
              <a:rPr lang="bn-BD" sz="3200" dirty="0">
                <a:ln w="11430">
                  <a:solidFill>
                    <a:schemeClr val="tx1">
                      <a:lumMod val="95000"/>
                      <a:lumOff val="5000"/>
                    </a:schemeClr>
                  </a:solidFill>
                </a:ln>
                <a:latin typeface="NikoshBAN" panose="02000000000000000000" pitchFamily="2" charset="0"/>
                <a:cs typeface="NikoshBAN" panose="02000000000000000000" pitchFamily="2" charset="0"/>
              </a:rPr>
              <a:t>বর্ণালি বোরের পরমাণু মডেল দ্বারা ব্যাখ্যা করা গেলেও একাধিক ইলেকট্রন বিশিষ্ট পরমাণুর বর্ণালি এই মডেল দ্বারা ব্যাখ্যা করা যায় না।</a:t>
            </a:r>
            <a:endParaRPr lang="en-US" sz="3200" dirty="0">
              <a:ln w="11430">
                <a:solidFill>
                  <a:schemeClr val="tx1">
                    <a:lumMod val="95000"/>
                    <a:lumOff val="5000"/>
                  </a:schemeClr>
                </a:solidFill>
              </a:ln>
              <a:latin typeface="NikoshBAN" panose="02000000000000000000" pitchFamily="2" charset="0"/>
              <a:cs typeface="NikoshBAN" panose="02000000000000000000" pitchFamily="2" charset="0"/>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1088" y="1874382"/>
            <a:ext cx="3971612" cy="2888446"/>
          </a:xfrm>
          <a:prstGeom prst="rect">
            <a:avLst/>
          </a:prstGeom>
        </p:spPr>
      </p:pic>
      <p:pic>
        <p:nvPicPr>
          <p:cNvPr id="24" name="Picture 2" descr="D:\Desktop\Rajib\atom_t.gif"/>
          <p:cNvPicPr>
            <a:picLocks noChangeAspect="1" noChangeArrowheads="1" noCrop="1"/>
          </p:cNvPicPr>
          <p:nvPr/>
        </p:nvPicPr>
        <p:blipFill>
          <a:blip r:embed="rId4"/>
          <a:srcRect/>
          <a:stretch>
            <a:fillRect/>
          </a:stretch>
        </p:blipFill>
        <p:spPr bwMode="auto">
          <a:xfrm>
            <a:off x="7257370" y="1697827"/>
            <a:ext cx="2988542" cy="2897154"/>
          </a:xfrm>
          <a:prstGeom prst="ellipse">
            <a:avLst/>
          </a:prstGeom>
          <a:ln>
            <a:noFill/>
          </a:ln>
          <a:effectLst>
            <a:softEdge rad="112500"/>
          </a:effectLst>
        </p:spPr>
      </p:pic>
      <p:grpSp>
        <p:nvGrpSpPr>
          <p:cNvPr id="25" name="Group 24"/>
          <p:cNvGrpSpPr/>
          <p:nvPr/>
        </p:nvGrpSpPr>
        <p:grpSpPr>
          <a:xfrm>
            <a:off x="11105427" y="222048"/>
            <a:ext cx="844534" cy="830112"/>
            <a:chOff x="28136" y="0"/>
            <a:chExt cx="924231" cy="1045173"/>
          </a:xfrm>
        </p:grpSpPr>
        <p:sp>
          <p:nvSpPr>
            <p:cNvPr id="26" name="Oval 25"/>
            <p:cNvSpPr/>
            <p:nvPr/>
          </p:nvSpPr>
          <p:spPr>
            <a:xfrm>
              <a:off x="28136" y="0"/>
              <a:ext cx="688258" cy="688258"/>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26459" y="535863"/>
              <a:ext cx="491612" cy="509310"/>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80537" y="149463"/>
              <a:ext cx="383456" cy="370672"/>
            </a:xfrm>
            <a:prstGeom prst="ellipse">
              <a:avLst/>
            </a:prstGeom>
            <a:blipFill>
              <a:blip r:embed="rId7"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60755" y="163220"/>
              <a:ext cx="491612" cy="509310"/>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80537" y="608638"/>
              <a:ext cx="383456" cy="370672"/>
            </a:xfrm>
            <a:prstGeom prst="ellipse">
              <a:avLst/>
            </a:prstGeom>
            <a:blipFill>
              <a:blip r:embed="rId7"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96530" y="242383"/>
              <a:ext cx="383456" cy="370672"/>
            </a:xfrm>
            <a:prstGeom prst="ellipse">
              <a:avLst/>
            </a:prstGeom>
            <a:blipFill>
              <a:blip r:embed="rId7"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330315" y="297395"/>
            <a:ext cx="844534" cy="830112"/>
            <a:chOff x="28136" y="0"/>
            <a:chExt cx="924231" cy="1045173"/>
          </a:xfrm>
        </p:grpSpPr>
        <p:sp>
          <p:nvSpPr>
            <p:cNvPr id="33" name="Oval 32"/>
            <p:cNvSpPr/>
            <p:nvPr/>
          </p:nvSpPr>
          <p:spPr>
            <a:xfrm>
              <a:off x="28136" y="0"/>
              <a:ext cx="688258" cy="688258"/>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26459" y="535863"/>
              <a:ext cx="491612" cy="509310"/>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80537" y="149463"/>
              <a:ext cx="383456" cy="370672"/>
            </a:xfrm>
            <a:prstGeom prst="ellipse">
              <a:avLst/>
            </a:prstGeom>
            <a:blipFill>
              <a:blip r:embed="rId7"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60755" y="163220"/>
              <a:ext cx="491612" cy="509310"/>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80537" y="608638"/>
              <a:ext cx="383456" cy="370672"/>
            </a:xfrm>
            <a:prstGeom prst="ellipse">
              <a:avLst/>
            </a:prstGeom>
            <a:blipFill>
              <a:blip r:embed="rId7"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96530" y="242383"/>
              <a:ext cx="383456" cy="370672"/>
            </a:xfrm>
            <a:prstGeom prst="ellipse">
              <a:avLst/>
            </a:prstGeom>
            <a:blipFill>
              <a:blip r:embed="rId7"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10759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par>
                                <p:cTn id="8" presetID="22" presetClass="entr" presetSubtype="8"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 calcmode="lin" valueType="num">
                                      <p:cBhvr>
                                        <p:cTn id="17" dur="500" fill="hold"/>
                                        <p:tgtEl>
                                          <p:spTgt spid="22"/>
                                        </p:tgtEl>
                                        <p:attrNameLst>
                                          <p:attrName>ppt_x</p:attrName>
                                        </p:attrNameLst>
                                      </p:cBhvr>
                                      <p:tavLst>
                                        <p:tav tm="0">
                                          <p:val>
                                            <p:fltVal val="0.5"/>
                                          </p:val>
                                        </p:tav>
                                        <p:tav tm="100000">
                                          <p:val>
                                            <p:strVal val="#ppt_x"/>
                                          </p:val>
                                        </p:tav>
                                      </p:tavLst>
                                    </p:anim>
                                    <p:anim calcmode="lin" valueType="num">
                                      <p:cBhvr>
                                        <p:cTn id="18" dur="500" fill="hold"/>
                                        <p:tgtEl>
                                          <p:spTgt spid="2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090091" y="3705022"/>
            <a:ext cx="8367585" cy="1216052"/>
            <a:chOff x="191828" y="4077117"/>
            <a:chExt cx="11531012" cy="1837526"/>
          </a:xfrm>
        </p:grpSpPr>
        <p:sp>
          <p:nvSpPr>
            <p:cNvPr id="17" name="Chevron 16"/>
            <p:cNvSpPr/>
            <p:nvPr/>
          </p:nvSpPr>
          <p:spPr>
            <a:xfrm>
              <a:off x="191828" y="4077117"/>
              <a:ext cx="2420351" cy="1837526"/>
            </a:xfrm>
            <a:prstGeom prst="chevron">
              <a:avLst>
                <a:gd name="adj" fmla="val 70610"/>
              </a:avLst>
            </a:prstGeom>
            <a:blipFill>
              <a:blip r:embed="rId2"/>
              <a:stretch>
                <a:fillRect/>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8" name="Chevron 27"/>
            <p:cNvSpPr/>
            <p:nvPr/>
          </p:nvSpPr>
          <p:spPr>
            <a:xfrm>
              <a:off x="1675612" y="4347002"/>
              <a:ext cx="2550512" cy="1297610"/>
            </a:xfrm>
            <a:prstGeom prst="chevron">
              <a:avLst>
                <a:gd name="adj" fmla="val 70610"/>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9" name="Chevron 28"/>
            <p:cNvSpPr/>
            <p:nvPr/>
          </p:nvSpPr>
          <p:spPr>
            <a:xfrm>
              <a:off x="3229268" y="4347002"/>
              <a:ext cx="2550512" cy="1297611"/>
            </a:xfrm>
            <a:prstGeom prst="chevron">
              <a:avLst>
                <a:gd name="adj" fmla="val 70610"/>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0" name="Chevron 29"/>
            <p:cNvSpPr/>
            <p:nvPr/>
          </p:nvSpPr>
          <p:spPr>
            <a:xfrm>
              <a:off x="4779391" y="4362594"/>
              <a:ext cx="2550513" cy="1282018"/>
            </a:xfrm>
            <a:prstGeom prst="chevron">
              <a:avLst>
                <a:gd name="adj" fmla="val 70610"/>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1" name="Chevron 30"/>
            <p:cNvSpPr/>
            <p:nvPr/>
          </p:nvSpPr>
          <p:spPr>
            <a:xfrm>
              <a:off x="6284992" y="4356327"/>
              <a:ext cx="2550512" cy="1297612"/>
            </a:xfrm>
            <a:prstGeom prst="chevron">
              <a:avLst>
                <a:gd name="adj" fmla="val 70610"/>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2" name="Chevron 31"/>
            <p:cNvSpPr/>
            <p:nvPr/>
          </p:nvSpPr>
          <p:spPr>
            <a:xfrm>
              <a:off x="7801345" y="4356327"/>
              <a:ext cx="3921495" cy="1297612"/>
            </a:xfrm>
            <a:prstGeom prst="chevron">
              <a:avLst>
                <a:gd name="adj" fmla="val 70610"/>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3" name="Freeform 32"/>
            <p:cNvSpPr/>
            <p:nvPr/>
          </p:nvSpPr>
          <p:spPr>
            <a:xfrm>
              <a:off x="681519" y="4496909"/>
              <a:ext cx="10579339" cy="1038091"/>
            </a:xfrm>
            <a:custGeom>
              <a:avLst/>
              <a:gdLst>
                <a:gd name="connsiteX0" fmla="*/ 0 w 9529357"/>
                <a:gd name="connsiteY0" fmla="*/ 0 h 1393639"/>
                <a:gd name="connsiteX1" fmla="*/ 9529357 w 9529357"/>
                <a:gd name="connsiteY1" fmla="*/ 0 h 1393639"/>
                <a:gd name="connsiteX2" fmla="*/ 9529357 w 9529357"/>
                <a:gd name="connsiteY2" fmla="*/ 1393639 h 1393639"/>
                <a:gd name="connsiteX3" fmla="*/ 0 w 9529357"/>
                <a:gd name="connsiteY3" fmla="*/ 1393639 h 1393639"/>
                <a:gd name="connsiteX4" fmla="*/ 0 w 9529357"/>
                <a:gd name="connsiteY4" fmla="*/ 0 h 139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9357" h="1393639">
                  <a:moveTo>
                    <a:pt x="0" y="0"/>
                  </a:moveTo>
                  <a:lnTo>
                    <a:pt x="9529357" y="0"/>
                  </a:lnTo>
                  <a:lnTo>
                    <a:pt x="9529357" y="1393639"/>
                  </a:lnTo>
                  <a:lnTo>
                    <a:pt x="0" y="1393639"/>
                  </a:lnTo>
                  <a:lnTo>
                    <a:pt x="0" y="0"/>
                  </a:lnTo>
                  <a:close/>
                </a:path>
              </a:pathLst>
            </a:custGeom>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l" defTabSz="1600200">
                <a:lnSpc>
                  <a:spcPct val="90000"/>
                </a:lnSpc>
                <a:spcBef>
                  <a:spcPct val="0"/>
                </a:spcBef>
                <a:spcAft>
                  <a:spcPct val="35000"/>
                </a:spcAft>
              </a:pPr>
              <a:endParaRPr lang="en-US" sz="3600" kern="1200" dirty="0"/>
            </a:p>
          </p:txBody>
        </p:sp>
      </p:grpSp>
      <p:sp>
        <p:nvSpPr>
          <p:cNvPr id="3" name="Rectangle 2"/>
          <p:cNvSpPr/>
          <p:nvPr/>
        </p:nvSpPr>
        <p:spPr>
          <a:xfrm>
            <a:off x="2593907" y="4090078"/>
            <a:ext cx="7102265" cy="553998"/>
          </a:xfrm>
          <a:prstGeom prst="rect">
            <a:avLst/>
          </a:prstGeom>
        </p:spPr>
        <p:txBody>
          <a:bodyPr wrap="none" lIns="91440" tIns="0" rIns="0" bIns="0" anchor="ctr" anchorCtr="0">
            <a:spAutoFit/>
          </a:bodyPr>
          <a:lstStyle/>
          <a:p>
            <a:pPr marL="457200" indent="-457200">
              <a:buFont typeface="Wingdings" panose="05000000000000000000" pitchFamily="2" charset="2"/>
              <a:buChar char="v"/>
            </a:pPr>
            <a:r>
              <a:rPr lang="bn-BD" sz="3600" dirty="0">
                <a:ln w="11430">
                  <a:solidFill>
                    <a:schemeClr val="tx1">
                      <a:lumMod val="95000"/>
                      <a:lumOff val="5000"/>
                    </a:schemeClr>
                  </a:solidFill>
                </a:ln>
                <a:latin typeface="NikoshBAN" panose="02000000000000000000" pitchFamily="2" charset="0"/>
                <a:cs typeface="NikoshBAN" panose="02000000000000000000" pitchFamily="2" charset="0"/>
              </a:rPr>
              <a:t>হাইজেনবার্গ এর অনিশ্চয়তা নীতি ব্যাখ্যা করো</a:t>
            </a:r>
            <a:r>
              <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GB"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nvGrpSpPr>
          <p:cNvPr id="24" name="Group 23"/>
          <p:cNvGrpSpPr/>
          <p:nvPr/>
        </p:nvGrpSpPr>
        <p:grpSpPr>
          <a:xfrm>
            <a:off x="11105427" y="222048"/>
            <a:ext cx="844534" cy="830112"/>
            <a:chOff x="28136" y="0"/>
            <a:chExt cx="924231" cy="1045173"/>
          </a:xfrm>
        </p:grpSpPr>
        <p:sp>
          <p:nvSpPr>
            <p:cNvPr id="25" name="Oval 24"/>
            <p:cNvSpPr/>
            <p:nvPr/>
          </p:nvSpPr>
          <p:spPr>
            <a:xfrm>
              <a:off x="28136" y="0"/>
              <a:ext cx="688258" cy="688258"/>
            </a:xfrm>
            <a:prstGeom prst="ellipse">
              <a:avLst/>
            </a:prstGeom>
            <a:blipFill>
              <a:blip r:embed="rId3"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26459" y="535863"/>
              <a:ext cx="491612" cy="509310"/>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80537" y="149463"/>
              <a:ext cx="383456" cy="370672"/>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60755" y="163220"/>
              <a:ext cx="491612" cy="509310"/>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80537" y="608638"/>
              <a:ext cx="383456" cy="370672"/>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96530" y="242383"/>
              <a:ext cx="383456" cy="370672"/>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330315" y="297395"/>
            <a:ext cx="844534" cy="830112"/>
            <a:chOff x="28136" y="0"/>
            <a:chExt cx="924231" cy="1045173"/>
          </a:xfrm>
        </p:grpSpPr>
        <p:sp>
          <p:nvSpPr>
            <p:cNvPr id="23" name="Oval 22"/>
            <p:cNvSpPr/>
            <p:nvPr/>
          </p:nvSpPr>
          <p:spPr>
            <a:xfrm>
              <a:off x="28136" y="0"/>
              <a:ext cx="688258" cy="688258"/>
            </a:xfrm>
            <a:prstGeom prst="ellipse">
              <a:avLst/>
            </a:prstGeom>
            <a:blipFill>
              <a:blip r:embed="rId3"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26459" y="535863"/>
              <a:ext cx="491612" cy="509310"/>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80537" y="149463"/>
              <a:ext cx="383456" cy="370672"/>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60755" y="163220"/>
              <a:ext cx="491612" cy="509310"/>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80537" y="608638"/>
              <a:ext cx="383456" cy="370672"/>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96530" y="242383"/>
              <a:ext cx="383456" cy="370672"/>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ound Diagonal Corner Rectangle 43"/>
          <p:cNvSpPr/>
          <p:nvPr/>
        </p:nvSpPr>
        <p:spPr>
          <a:xfrm>
            <a:off x="3759284" y="399103"/>
            <a:ext cx="5029200" cy="728404"/>
          </a:xfrm>
          <a:prstGeom prst="round2DiagRect">
            <a:avLst>
              <a:gd name="adj1" fmla="val 50000"/>
              <a:gd name="adj2" fmla="val 0"/>
            </a:avLst>
          </a:prstGeom>
          <a:solidFill>
            <a:schemeClr val="accent5">
              <a:lumMod val="40000"/>
              <a:lumOff val="6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08843" tIns="54421" rIns="108843" bIns="54421" rtlCol="0" anchor="ctr"/>
          <a:lstStyle/>
          <a:p>
            <a:pPr algn="ctr"/>
            <a:r>
              <a:rPr lang="bn-BD" sz="48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জোড়ায়</a:t>
            </a:r>
            <a:r>
              <a:rPr lang="en-US" sz="4800" dirty="0" smtClean="0">
                <a:solidFill>
                  <a:schemeClr val="tx1"/>
                </a:solidFill>
                <a:latin typeface="NikoshBAN" pitchFamily="2" charset="0"/>
                <a:cs typeface="NikoshBAN" pitchFamily="2" charset="0"/>
              </a:rPr>
              <a:t> </a:t>
            </a:r>
            <a:r>
              <a:rPr lang="en-US" sz="4800" b="1" dirty="0" err="1" smtClean="0">
                <a:solidFill>
                  <a:schemeClr val="tx1"/>
                </a:solidFill>
                <a:latin typeface="NikoshBAN" pitchFamily="2" charset="0"/>
                <a:cs typeface="NikoshBAN" pitchFamily="2" charset="0"/>
              </a:rPr>
              <a:t>কাজ</a:t>
            </a:r>
            <a:endParaRPr lang="en-US" sz="4800" b="1" dirty="0">
              <a:solidFill>
                <a:schemeClr val="tx1"/>
              </a:solidFill>
              <a:latin typeface="NikoshBAN" pitchFamily="2" charset="0"/>
              <a:cs typeface="NikoshBAN" pitchFamily="2"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88940" y="1197125"/>
            <a:ext cx="2911117" cy="2606569"/>
          </a:xfrm>
          <a:prstGeom prst="rect">
            <a:avLst/>
          </a:prstGeom>
        </p:spPr>
      </p:pic>
    </p:spTree>
    <p:extLst>
      <p:ext uri="{BB962C8B-B14F-4D97-AF65-F5344CB8AC3E}">
        <p14:creationId xmlns:p14="http://schemas.microsoft.com/office/powerpoint/2010/main" val="4036020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par>
                                <p:cTn id="8" presetID="22" presetClass="entr" presetSubtype="2"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right)">
                                      <p:cBhvr>
                                        <p:cTn id="10" dur="500"/>
                                        <p:tgtEl>
                                          <p:spTgt spid="24"/>
                                        </p:tgtEl>
                                      </p:cBhvr>
                                    </p:animEffect>
                                  </p:childTnLst>
                                </p:cTn>
                              </p:par>
                              <p:par>
                                <p:cTn id="11" presetID="22" presetClass="entr" presetSubtype="8"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40331" y="520087"/>
            <a:ext cx="2624436" cy="1200329"/>
          </a:xfrm>
          <a:prstGeom prst="rect">
            <a:avLst/>
          </a:prstGeom>
        </p:spPr>
        <p:txBody>
          <a:bodyPr wrap="none">
            <a:spAutoFit/>
          </a:bodyPr>
          <a:lstStyle/>
          <a:p>
            <a:pPr algn="ctr"/>
            <a:r>
              <a:rPr lang="bn-BD" sz="7200" b="1" dirty="0" smtClean="0">
                <a:ln w="0"/>
                <a:latin typeface="NikoshBAN" panose="02000000000000000000" pitchFamily="2" charset="0"/>
                <a:cs typeface="NikoshBAN" panose="02000000000000000000" pitchFamily="2" charset="0"/>
              </a:rPr>
              <a:t>পরিচিতি</a:t>
            </a:r>
            <a:endParaRPr lang="en-US" sz="7200" b="1" dirty="0">
              <a:ln w="0"/>
              <a:latin typeface="NikoshBAN" panose="02000000000000000000" pitchFamily="2" charset="0"/>
              <a:cs typeface="NikoshBAN" panose="02000000000000000000" pitchFamily="2" charset="0"/>
            </a:endParaRPr>
          </a:p>
        </p:txBody>
      </p:sp>
      <p:sp>
        <p:nvSpPr>
          <p:cNvPr id="38" name="TextBox 37"/>
          <p:cNvSpPr txBox="1"/>
          <p:nvPr/>
        </p:nvSpPr>
        <p:spPr>
          <a:xfrm>
            <a:off x="12128854" y="6457312"/>
            <a:ext cx="15561460" cy="523220"/>
          </a:xfrm>
          <a:prstGeom prst="rect">
            <a:avLst/>
          </a:prstGeom>
          <a:noFill/>
        </p:spPr>
        <p:txBody>
          <a:bodyPr wrap="square" rtlCol="0">
            <a:spAutoFit/>
          </a:bodyPr>
          <a:lstStyle/>
          <a:p>
            <a:r>
              <a:rPr lang="en-US" sz="2800" b="1" dirty="0">
                <a:solidFill>
                  <a:schemeClr val="bg1"/>
                </a:solidFill>
                <a:latin typeface="NikoshBAN" panose="02000000000000000000" pitchFamily="2" charset="0"/>
                <a:cs typeface="NikoshBAN" panose="02000000000000000000" pitchFamily="2" charset="0"/>
              </a:rPr>
              <a:t>***Welcome everyone to the online class by </a:t>
            </a:r>
            <a:r>
              <a:rPr lang="en-US" sz="2800" b="1" dirty="0" err="1">
                <a:solidFill>
                  <a:schemeClr val="bg1"/>
                </a:solidFill>
                <a:latin typeface="NikoshBAN" panose="02000000000000000000" pitchFamily="2" charset="0"/>
                <a:cs typeface="NikoshBAN" panose="02000000000000000000" pitchFamily="2" charset="0"/>
              </a:rPr>
              <a:t>Jayanta</a:t>
            </a:r>
            <a:r>
              <a:rPr lang="en-US" sz="2800" b="1" dirty="0">
                <a:solidFill>
                  <a:schemeClr val="bg1"/>
                </a:solidFill>
                <a:latin typeface="NikoshBAN" panose="02000000000000000000" pitchFamily="2" charset="0"/>
                <a:cs typeface="NikoshBAN" panose="02000000000000000000" pitchFamily="2" charset="0"/>
              </a:rPr>
              <a:t> Kumar </a:t>
            </a:r>
            <a:r>
              <a:rPr lang="en-US" sz="2800" b="1" dirty="0" err="1">
                <a:solidFill>
                  <a:schemeClr val="bg1"/>
                </a:solidFill>
                <a:latin typeface="NikoshBAN" panose="02000000000000000000" pitchFamily="2" charset="0"/>
                <a:cs typeface="NikoshBAN" panose="02000000000000000000" pitchFamily="2" charset="0"/>
              </a:rPr>
              <a:t>Nandy</a:t>
            </a:r>
            <a:r>
              <a:rPr lang="en-US" sz="2800" b="1" dirty="0">
                <a:solidFill>
                  <a:schemeClr val="bg1"/>
                </a:solidFill>
                <a:latin typeface="NikoshBAN" panose="02000000000000000000" pitchFamily="2" charset="0"/>
                <a:cs typeface="NikoshBAN" panose="02000000000000000000" pitchFamily="2" charset="0"/>
              </a:rPr>
              <a:t>, Lecturer, KFGSC***</a:t>
            </a:r>
            <a:endParaRPr lang="bn-BD" sz="2800" b="1" dirty="0">
              <a:solidFill>
                <a:schemeClr val="bg1"/>
              </a:solidFill>
              <a:latin typeface="NikoshBAN" panose="02000000000000000000" pitchFamily="2" charset="0"/>
              <a:cs typeface="NikoshBAN" panose="02000000000000000000" pitchFamily="2" charset="0"/>
            </a:endParaRPr>
          </a:p>
        </p:txBody>
      </p:sp>
      <p:sp>
        <p:nvSpPr>
          <p:cNvPr id="20" name="TextBox 19"/>
          <p:cNvSpPr txBox="1"/>
          <p:nvPr/>
        </p:nvSpPr>
        <p:spPr>
          <a:xfrm>
            <a:off x="7174403" y="3974076"/>
            <a:ext cx="3859495" cy="2308324"/>
          </a:xfrm>
          <a:prstGeom prst="rect">
            <a:avLst/>
          </a:prstGeom>
          <a:noFill/>
          <a:ln w="28575">
            <a:solidFill>
              <a:schemeClr val="accent5">
                <a:lumMod val="60000"/>
                <a:lumOff val="40000"/>
              </a:schemeClr>
            </a:solidFill>
          </a:ln>
          <a:effectLst>
            <a:glow rad="63500">
              <a:schemeClr val="accent5">
                <a:satMod val="175000"/>
                <a:alpha val="40000"/>
              </a:schemeClr>
            </a:glow>
          </a:effectLst>
        </p:spPr>
        <p:txBody>
          <a:bodyPr wrap="square" rtlCol="0">
            <a:spAutoFit/>
          </a:bodyPr>
          <a:lstStyle/>
          <a:p>
            <a:pPr algn="ctr"/>
            <a:r>
              <a:rPr lang="en-US" sz="3200" b="1" dirty="0">
                <a:effectLst>
                  <a:outerShdw blurRad="38100" dist="38100" dir="2700000" algn="tl">
                    <a:srgbClr val="000000">
                      <a:alpha val="43137"/>
                    </a:srgbClr>
                  </a:outerShdw>
                </a:effectLst>
                <a:latin typeface="NikoshBAN" pitchFamily="2" charset="0"/>
                <a:cs typeface="NikoshBAN" pitchFamily="2" charset="0"/>
              </a:rPr>
              <a:t>শ্রেণি: </a:t>
            </a:r>
            <a:r>
              <a:rPr lang="bn-BD" sz="3200" b="1" dirty="0" smtClean="0">
                <a:effectLst>
                  <a:outerShdw blurRad="38100" dist="38100" dir="2700000" algn="tl">
                    <a:srgbClr val="000000">
                      <a:alpha val="43137"/>
                    </a:srgbClr>
                  </a:outerShdw>
                </a:effectLst>
                <a:latin typeface="NikoshBAN" pitchFamily="2" charset="0"/>
                <a:cs typeface="NikoshBAN" pitchFamily="2" charset="0"/>
              </a:rPr>
              <a:t>একাদশ</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endParaRPr lang="bn-BD" sz="3200" b="1" dirty="0">
              <a:effectLst>
                <a:outerShdw blurRad="38100" dist="38100" dir="2700000" algn="tl">
                  <a:srgbClr val="000000">
                    <a:alpha val="43137"/>
                  </a:srgbClr>
                </a:outerShdw>
              </a:effectLst>
              <a:latin typeface="NikoshBAN" pitchFamily="2" charset="0"/>
              <a:cs typeface="NikoshBAN" pitchFamily="2" charset="0"/>
            </a:endParaRPr>
          </a:p>
          <a:p>
            <a:pPr algn="ct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বিষয়</a:t>
            </a:r>
            <a:r>
              <a:rPr lang="en-US" sz="2800" b="1" dirty="0" smtClean="0">
                <a:effectLst>
                  <a:outerShdw blurRad="38100" dist="38100" dir="2700000" algn="tl">
                    <a:srgbClr val="000000">
                      <a:alpha val="43137"/>
                    </a:srgbClr>
                  </a:outerShdw>
                </a:effectLst>
                <a:latin typeface="NikoshBAN" pitchFamily="2" charset="0"/>
                <a:cs typeface="NikoshBAN" pitchFamily="2" charset="0"/>
              </a:rPr>
              <a:t>:</a:t>
            </a:r>
            <a:r>
              <a:rPr lang="bn-BD" sz="2800" b="1" dirty="0" smtClean="0">
                <a:effectLst>
                  <a:outerShdw blurRad="38100" dist="38100" dir="2700000" algn="tl">
                    <a:srgbClr val="000000">
                      <a:alpha val="43137"/>
                    </a:srgbClr>
                  </a:outerShdw>
                </a:effectLst>
                <a:latin typeface="NikoshBAN" pitchFamily="2" charset="0"/>
                <a:cs typeface="NikoshBAN" pitchFamily="2" charset="0"/>
              </a:rPr>
              <a:t> রসায়ন ১ম পত্র</a:t>
            </a:r>
          </a:p>
          <a:p>
            <a:pPr algn="ctr"/>
            <a:r>
              <a:rPr lang="bn-BD" sz="2800" b="1" dirty="0" smtClean="0">
                <a:effectLst>
                  <a:outerShdw blurRad="38100" dist="38100" dir="2700000" algn="tl">
                    <a:srgbClr val="000000">
                      <a:alpha val="43137"/>
                    </a:srgbClr>
                  </a:outerShdw>
                </a:effectLst>
                <a:latin typeface="NikoshBAN" pitchFamily="2" charset="0"/>
                <a:cs typeface="NikoshBAN" pitchFamily="2" charset="0"/>
              </a:rPr>
              <a:t> </a:t>
            </a: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অধ্যায়ঃ</a:t>
            </a:r>
            <a:r>
              <a:rPr lang="en-US" sz="2800" b="1" dirty="0" smtClean="0">
                <a:effectLst>
                  <a:outerShdw blurRad="38100" dist="38100" dir="2700000" algn="tl">
                    <a:srgbClr val="000000">
                      <a:alpha val="43137"/>
                    </a:srgbClr>
                  </a:outerShdw>
                </a:effectLst>
                <a:latin typeface="NikoshBAN" pitchFamily="2" charset="0"/>
                <a:cs typeface="NikoshBAN" pitchFamily="2" charset="0"/>
              </a:rPr>
              <a:t> </a:t>
            </a:r>
            <a:r>
              <a:rPr lang="bn-BD" sz="2800" b="1" dirty="0" smtClean="0">
                <a:effectLst>
                  <a:outerShdw blurRad="38100" dist="38100" dir="2700000" algn="tl">
                    <a:srgbClr val="000000">
                      <a:alpha val="43137"/>
                    </a:srgbClr>
                  </a:outerShdw>
                </a:effectLst>
                <a:latin typeface="NikoshBAN" pitchFamily="2" charset="0"/>
                <a:cs typeface="NikoshBAN" pitchFamily="2" charset="0"/>
              </a:rPr>
              <a:t>দ্বিতীয়</a:t>
            </a:r>
            <a:endParaRPr lang="en-US" sz="2800" b="1" dirty="0" smtClean="0">
              <a:effectLst>
                <a:outerShdw blurRad="38100" dist="38100" dir="2700000" algn="tl">
                  <a:srgbClr val="000000">
                    <a:alpha val="43137"/>
                  </a:srgbClr>
                </a:outerShdw>
              </a:effectLst>
              <a:latin typeface="NikoshBAN" pitchFamily="2" charset="0"/>
              <a:cs typeface="NikoshBAN" pitchFamily="2" charset="0"/>
            </a:endParaRPr>
          </a:p>
          <a:p>
            <a:pPr algn="ctr"/>
            <a:r>
              <a:rPr lang="bn-BD" sz="2800" b="1" dirty="0" smtClean="0">
                <a:effectLst>
                  <a:outerShdw blurRad="38100" dist="38100" dir="2700000" algn="tl">
                    <a:srgbClr val="000000">
                      <a:alpha val="43137"/>
                    </a:srgbClr>
                  </a:outerShdw>
                </a:effectLst>
                <a:latin typeface="NikoshBAN" pitchFamily="2" charset="0"/>
                <a:cs typeface="NikoshBAN" pitchFamily="2" charset="0"/>
              </a:rPr>
              <a:t>সময়ঃ </a:t>
            </a:r>
            <a:r>
              <a:rPr lang="bn-BD" sz="2800" b="1" dirty="0">
                <a:effectLst>
                  <a:outerShdw blurRad="38100" dist="38100" dir="2700000" algn="tl">
                    <a:srgbClr val="000000">
                      <a:alpha val="43137"/>
                    </a:srgbClr>
                  </a:outerShdw>
                </a:effectLst>
                <a:latin typeface="NikoshBAN" pitchFamily="2" charset="0"/>
                <a:cs typeface="NikoshBAN" pitchFamily="2" charset="0"/>
              </a:rPr>
              <a:t>৫</a:t>
            </a:r>
            <a:r>
              <a:rPr lang="bn-BD" sz="2800" b="1" dirty="0" smtClean="0">
                <a:effectLst>
                  <a:outerShdw blurRad="38100" dist="38100" dir="2700000" algn="tl">
                    <a:srgbClr val="000000">
                      <a:alpha val="43137"/>
                    </a:srgbClr>
                  </a:outerShdw>
                </a:effectLst>
                <a:latin typeface="NikoshBAN" pitchFamily="2" charset="0"/>
                <a:cs typeface="NikoshBAN" pitchFamily="2" charset="0"/>
              </a:rPr>
              <a:t>০ মিনিট</a:t>
            </a:r>
            <a:endParaRPr lang="en-US" sz="2800" b="1" dirty="0">
              <a:effectLst>
                <a:outerShdw blurRad="38100" dist="38100" dir="2700000" algn="tl">
                  <a:srgbClr val="000000">
                    <a:alpha val="43137"/>
                  </a:srgbClr>
                </a:outerShdw>
              </a:effectLst>
              <a:latin typeface="NikoshBAN" pitchFamily="2" charset="0"/>
              <a:cs typeface="NikoshBAN" pitchFamily="2" charset="0"/>
            </a:endParaRPr>
          </a:p>
          <a:p>
            <a:pPr algn="ctr"/>
            <a:r>
              <a:rPr lang="en-US" sz="2800" b="1" dirty="0" err="1" smtClean="0">
                <a:effectLst>
                  <a:outerShdw blurRad="38100" dist="38100" dir="2700000" algn="tl">
                    <a:srgbClr val="000000">
                      <a:alpha val="43137"/>
                    </a:srgbClr>
                  </a:outerShdw>
                </a:effectLst>
                <a:latin typeface="NikoshBAN" pitchFamily="2" charset="0"/>
                <a:cs typeface="NikoshBAN" pitchFamily="2" charset="0"/>
              </a:rPr>
              <a:t>তারিখ</a:t>
            </a:r>
            <a:r>
              <a:rPr lang="en-US" sz="2800" b="1" dirty="0">
                <a:effectLst>
                  <a:outerShdw blurRad="38100" dist="38100" dir="2700000" algn="tl">
                    <a:srgbClr val="000000">
                      <a:alpha val="43137"/>
                    </a:srgbClr>
                  </a:outerShdw>
                </a:effectLst>
                <a:latin typeface="NikoshBAN" pitchFamily="2" charset="0"/>
                <a:cs typeface="NikoshBAN" pitchFamily="2" charset="0"/>
              </a:rPr>
              <a:t>: </a:t>
            </a:r>
            <a:r>
              <a:rPr lang="bn-BD" sz="2800" b="1" dirty="0" smtClean="0">
                <a:ln w="0"/>
                <a:effectLst>
                  <a:outerShdw blurRad="38100" dist="38100" dir="2700000" algn="tl">
                    <a:srgbClr val="000000">
                      <a:alpha val="43137"/>
                    </a:srgbClr>
                  </a:outerShdw>
                </a:effectLst>
                <a:latin typeface="NikoshBAN" pitchFamily="2" charset="0"/>
                <a:cs typeface="NikoshBAN" pitchFamily="2" charset="0"/>
              </a:rPr>
              <a:t>২</a:t>
            </a:r>
            <a:r>
              <a:rPr lang="en-US" sz="2800" b="1" dirty="0">
                <a:ln w="0"/>
                <a:effectLst>
                  <a:outerShdw blurRad="38100" dist="38100" dir="2700000" algn="tl">
                    <a:srgbClr val="000000">
                      <a:alpha val="43137"/>
                    </a:srgbClr>
                  </a:outerShdw>
                </a:effectLst>
                <a:latin typeface="NikoshBAN" pitchFamily="2" charset="0"/>
                <a:cs typeface="NikoshBAN" pitchFamily="2" charset="0"/>
              </a:rPr>
              <a:t>5</a:t>
            </a:r>
            <a:r>
              <a:rPr lang="en-US" sz="2800" b="1" dirty="0" smtClean="0">
                <a:ln w="0"/>
                <a:effectLst>
                  <a:outerShdw blurRad="38100" dist="38100" dir="2700000" algn="tl">
                    <a:srgbClr val="000000">
                      <a:alpha val="43137"/>
                    </a:srgbClr>
                  </a:outerShdw>
                </a:effectLst>
                <a:latin typeface="NikoshBAN" pitchFamily="2" charset="0"/>
                <a:cs typeface="NikoshBAN" pitchFamily="2" charset="0"/>
              </a:rPr>
              <a:t>.</a:t>
            </a:r>
            <a:r>
              <a:rPr lang="bn-BD" sz="2800" b="1" dirty="0" smtClean="0">
                <a:ln w="0"/>
                <a:effectLst>
                  <a:outerShdw blurRad="38100" dist="38100" dir="2700000" algn="tl">
                    <a:srgbClr val="000000">
                      <a:alpha val="43137"/>
                    </a:srgbClr>
                  </a:outerShdw>
                </a:effectLst>
                <a:latin typeface="NikoshBAN" pitchFamily="2" charset="0"/>
                <a:cs typeface="NikoshBAN" pitchFamily="2" charset="0"/>
              </a:rPr>
              <a:t>০১</a:t>
            </a:r>
            <a:r>
              <a:rPr lang="en-US" sz="2800" b="1" dirty="0" smtClean="0">
                <a:ln w="0"/>
                <a:effectLst>
                  <a:outerShdw blurRad="38100" dist="38100" dir="2700000" algn="tl">
                    <a:srgbClr val="000000">
                      <a:alpha val="43137"/>
                    </a:srgbClr>
                  </a:outerShdw>
                </a:effectLst>
                <a:latin typeface="NikoshBAN" pitchFamily="2" charset="0"/>
                <a:cs typeface="NikoshBAN" pitchFamily="2" charset="0"/>
              </a:rPr>
              <a:t>.২০২</a:t>
            </a:r>
            <a:r>
              <a:rPr lang="bn-BD" sz="2800" b="1" dirty="0" smtClean="0">
                <a:ln w="0"/>
                <a:effectLst>
                  <a:outerShdw blurRad="38100" dist="38100" dir="2700000" algn="tl">
                    <a:srgbClr val="000000">
                      <a:alpha val="43137"/>
                    </a:srgbClr>
                  </a:outerShdw>
                </a:effectLst>
                <a:latin typeface="NikoshBAN" pitchFamily="2" charset="0"/>
                <a:cs typeface="NikoshBAN" pitchFamily="2" charset="0"/>
              </a:rPr>
              <a:t>১</a:t>
            </a:r>
            <a:endParaRPr lang="en-US" sz="2800" b="1" dirty="0">
              <a:ln w="0"/>
              <a:effectLst>
                <a:outerShdw blurRad="38100" dist="38100" dir="2700000" algn="tl">
                  <a:srgbClr val="000000">
                    <a:alpha val="43137"/>
                  </a:srgbClr>
                </a:outerShdw>
              </a:effectLst>
              <a:latin typeface="NikoshBAN" pitchFamily="2" charset="0"/>
              <a:cs typeface="NikoshBAN" pitchFamily="2" charset="0"/>
            </a:endParaRPr>
          </a:p>
        </p:txBody>
      </p:sp>
      <p:sp>
        <p:nvSpPr>
          <p:cNvPr id="31" name="Rectangle 30">
            <a:extLst>
              <a:ext uri="{FF2B5EF4-FFF2-40B4-BE49-F238E27FC236}">
                <a16:creationId xmlns="" xmlns:a16="http://schemas.microsoft.com/office/drawing/2014/main" id="{8592CEBA-9F31-4111-BD7D-27DB35669FAB}"/>
              </a:ext>
            </a:extLst>
          </p:cNvPr>
          <p:cNvSpPr/>
          <p:nvPr/>
        </p:nvSpPr>
        <p:spPr>
          <a:xfrm>
            <a:off x="1308972" y="3974076"/>
            <a:ext cx="3780132" cy="2339102"/>
          </a:xfrm>
          <a:prstGeom prst="rect">
            <a:avLst/>
          </a:prstGeom>
          <a:ln w="28575">
            <a:solidFill>
              <a:schemeClr val="accent5">
                <a:lumMod val="60000"/>
                <a:lumOff val="40000"/>
              </a:schemeClr>
            </a:solidFill>
          </a:ln>
          <a:effectLst>
            <a:glow rad="63500">
              <a:schemeClr val="accent5">
                <a:satMod val="175000"/>
                <a:alpha val="40000"/>
              </a:schemeClr>
            </a:glow>
          </a:effectLst>
        </p:spPr>
        <p:txBody>
          <a:bodyPr wrap="square">
            <a:spAutoFit/>
          </a:bodyPr>
          <a:lstStyle/>
          <a:p>
            <a:pPr algn="ctr"/>
            <a:r>
              <a:rPr lang="bn-BD" sz="2800" b="1" dirty="0" smtClean="0">
                <a:effectLst>
                  <a:outerShdw blurRad="38100" dist="38100" dir="2700000" algn="tl">
                    <a:srgbClr val="000000">
                      <a:alpha val="43137"/>
                    </a:srgbClr>
                  </a:outerShdw>
                </a:effectLst>
                <a:latin typeface="NikoshBAN" pitchFamily="2" charset="0"/>
                <a:cs typeface="NikoshBAN" pitchFamily="2" charset="0"/>
              </a:rPr>
              <a:t>জয়ন্ত কুমার নন্দী</a:t>
            </a:r>
            <a:endParaRPr lang="en-US" sz="2800" b="1" dirty="0">
              <a:effectLst>
                <a:outerShdw blurRad="38100" dist="38100" dir="2700000" algn="tl">
                  <a:srgbClr val="000000">
                    <a:alpha val="43137"/>
                  </a:srgbClr>
                </a:outerShdw>
              </a:effectLst>
              <a:latin typeface="NikoshBAN" pitchFamily="2" charset="0"/>
              <a:cs typeface="NikoshBAN" pitchFamily="2" charset="0"/>
            </a:endParaRPr>
          </a:p>
          <a:p>
            <a:pPr algn="ctr"/>
            <a:r>
              <a:rPr lang="bn-BD" sz="2400" b="1" dirty="0" smtClean="0">
                <a:effectLst>
                  <a:outerShdw blurRad="38100" dist="38100" dir="2700000" algn="tl">
                    <a:srgbClr val="000000">
                      <a:alpha val="43137"/>
                    </a:srgbClr>
                  </a:outerShdw>
                </a:effectLst>
                <a:latin typeface="NikoshBAN" pitchFamily="2" charset="0"/>
                <a:cs typeface="NikoshBAN" pitchFamily="2" charset="0"/>
              </a:rPr>
              <a:t>প্রভাষক </a:t>
            </a:r>
            <a:r>
              <a:rPr lang="en-US" sz="2400" b="1" dirty="0" smtClean="0">
                <a:effectLst>
                  <a:outerShdw blurRad="38100" dist="38100" dir="2700000" algn="tl">
                    <a:srgbClr val="000000">
                      <a:alpha val="43137"/>
                    </a:srgbClr>
                  </a:outerShdw>
                </a:effectLst>
                <a:latin typeface="NikoshBAN" pitchFamily="2" charset="0"/>
                <a:cs typeface="NikoshBAN" pitchFamily="2" charset="0"/>
              </a:rPr>
              <a:t>(</a:t>
            </a:r>
            <a:r>
              <a:rPr lang="bn-BD" sz="2400" b="1" dirty="0" smtClean="0">
                <a:effectLst>
                  <a:outerShdw blurRad="38100" dist="38100" dir="2700000" algn="tl">
                    <a:srgbClr val="000000">
                      <a:alpha val="43137"/>
                    </a:srgbClr>
                  </a:outerShdw>
                </a:effectLst>
                <a:latin typeface="NikoshBAN" pitchFamily="2" charset="0"/>
                <a:cs typeface="NikoshBAN" pitchFamily="2" charset="0"/>
              </a:rPr>
              <a:t>রসায়ন</a:t>
            </a:r>
            <a:r>
              <a:rPr lang="en-US" sz="2400" b="1" dirty="0" smtClean="0">
                <a:effectLst>
                  <a:outerShdw blurRad="38100" dist="38100" dir="2700000" algn="tl">
                    <a:srgbClr val="000000">
                      <a:alpha val="43137"/>
                    </a:srgbClr>
                  </a:outerShdw>
                </a:effectLst>
                <a:latin typeface="NikoshBAN" pitchFamily="2" charset="0"/>
                <a:cs typeface="NikoshBAN" pitchFamily="2" charset="0"/>
              </a:rPr>
              <a:t>)</a:t>
            </a:r>
            <a:endParaRPr lang="bn-BD" sz="2400" b="1" dirty="0" smtClean="0">
              <a:effectLst>
                <a:outerShdw blurRad="38100" dist="38100" dir="2700000" algn="tl">
                  <a:srgbClr val="000000">
                    <a:alpha val="43137"/>
                  </a:srgbClr>
                </a:outerShdw>
              </a:effectLst>
              <a:latin typeface="NikoshBAN" pitchFamily="2" charset="0"/>
              <a:cs typeface="NikoshBAN" pitchFamily="2" charset="0"/>
            </a:endParaRPr>
          </a:p>
          <a:p>
            <a:pPr algn="ctr"/>
            <a:r>
              <a:rPr lang="bn-BD" sz="2400" b="1" dirty="0" smtClean="0">
                <a:effectLst>
                  <a:outerShdw blurRad="38100" dist="38100" dir="2700000" algn="tl">
                    <a:srgbClr val="000000">
                      <a:alpha val="43137"/>
                    </a:srgbClr>
                  </a:outerShdw>
                </a:effectLst>
                <a:latin typeface="NikoshBAN" pitchFamily="2" charset="0"/>
                <a:cs typeface="NikoshBAN" pitchFamily="2" charset="0"/>
              </a:rPr>
              <a:t>কানিজ ফাতেমা গার্লস্‌ স্কুল এন্ড কলেজ</a:t>
            </a:r>
            <a:endParaRPr lang="en-US" sz="2400" b="1" dirty="0" smtClean="0">
              <a:effectLst>
                <a:outerShdw blurRad="38100" dist="38100" dir="2700000" algn="tl">
                  <a:srgbClr val="000000">
                    <a:alpha val="43137"/>
                  </a:srgbClr>
                </a:outerShdw>
              </a:effectLst>
              <a:latin typeface="NikoshBAN" pitchFamily="2" charset="0"/>
              <a:cs typeface="NikoshBAN" pitchFamily="2" charset="0"/>
            </a:endParaRPr>
          </a:p>
          <a:p>
            <a:pPr algn="ctr"/>
            <a:r>
              <a:rPr lang="bn-BD" sz="2400" b="1" dirty="0" smtClean="0">
                <a:effectLst>
                  <a:outerShdw blurRad="38100" dist="38100" dir="2700000" algn="tl">
                    <a:srgbClr val="000000">
                      <a:alpha val="43137"/>
                    </a:srgbClr>
                  </a:outerShdw>
                </a:effectLst>
                <a:latin typeface="NikoshBAN" pitchFamily="2" charset="0"/>
                <a:cs typeface="NikoshBAN" pitchFamily="2" charset="0"/>
              </a:rPr>
              <a:t>বারইল, নবগ্রাম, মানিকগঞ্জ</a:t>
            </a:r>
            <a:endParaRPr lang="en-US" sz="2400" b="1" dirty="0">
              <a:effectLst>
                <a:outerShdw blurRad="38100" dist="38100" dir="2700000" algn="tl">
                  <a:srgbClr val="000000">
                    <a:alpha val="43137"/>
                  </a:srgbClr>
                </a:outerShdw>
              </a:effectLst>
              <a:latin typeface="NikoshBAN" pitchFamily="2" charset="0"/>
              <a:cs typeface="NikoshBAN" pitchFamily="2" charset="0"/>
            </a:endParaRPr>
          </a:p>
          <a:p>
            <a:pPr algn="ct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মোবাইল</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smtClean="0">
                <a:effectLst>
                  <a:outerShdw blurRad="38100" dist="38100" dir="2700000" algn="tl">
                    <a:srgbClr val="000000">
                      <a:alpha val="43137"/>
                    </a:srgbClr>
                  </a:outerShdw>
                </a:effectLst>
                <a:latin typeface="NikoshBAN" pitchFamily="2" charset="0"/>
                <a:cs typeface="NikoshBAN" pitchFamily="2" charset="0"/>
              </a:rPr>
              <a:t>০১৭১৪</a:t>
            </a:r>
            <a:r>
              <a:rPr lang="bn-BD" sz="2400" b="1" dirty="0" smtClean="0">
                <a:effectLst>
                  <a:outerShdw blurRad="38100" dist="38100" dir="2700000" algn="tl">
                    <a:srgbClr val="000000">
                      <a:alpha val="43137"/>
                    </a:srgbClr>
                  </a:outerShdw>
                </a:effectLst>
                <a:latin typeface="NikoshBAN" pitchFamily="2" charset="0"/>
                <a:cs typeface="NikoshBAN" pitchFamily="2" charset="0"/>
              </a:rPr>
              <a:t>৭৬৬০৬৯</a:t>
            </a:r>
            <a:endParaRPr lang="en-US" sz="2400" b="1" dirty="0">
              <a:effectLst>
                <a:outerShdw blurRad="38100" dist="38100" dir="2700000" algn="tl">
                  <a:srgbClr val="000000">
                    <a:alpha val="43137"/>
                  </a:srgbClr>
                </a:outerShdw>
              </a:effectLst>
              <a:latin typeface="NikoshBAN" pitchFamily="2" charset="0"/>
              <a:cs typeface="NikoshBAN" pitchFamily="2" charset="0"/>
            </a:endParaRPr>
          </a:p>
          <a:p>
            <a:pPr algn="ctr"/>
            <a:r>
              <a:rPr lang="en-US"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E-mail</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jknandy84@gmail.com</a:t>
            </a:r>
            <a:endPar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7602896" y="1873292"/>
            <a:ext cx="3002507" cy="1719619"/>
            <a:chOff x="7916246" y="3462007"/>
            <a:chExt cx="3002507" cy="1719619"/>
          </a:xfrm>
          <a:effectLst>
            <a:glow rad="63500">
              <a:schemeClr val="accent3">
                <a:satMod val="175000"/>
                <a:alpha val="40000"/>
              </a:schemeClr>
            </a:glow>
          </a:effectLst>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t="73289" r="66032" b="772"/>
            <a:stretch/>
          </p:blipFill>
          <p:spPr>
            <a:xfrm>
              <a:off x="7916246" y="3462007"/>
              <a:ext cx="3002507" cy="1719619"/>
            </a:xfrm>
            <a:prstGeom prst="rect">
              <a:avLst/>
            </a:prstGeom>
            <a:ln>
              <a:noFill/>
            </a:ln>
            <a:effectLst>
              <a:glow rad="63500">
                <a:schemeClr val="accent5">
                  <a:satMod val="175000"/>
                  <a:alpha val="40000"/>
                </a:schemeClr>
              </a:glow>
              <a:reflection blurRad="12700" stA="30000" endPos="30000" dist="5000" dir="5400000" sy="-100000" algn="bl" rotWithShape="0"/>
            </a:effectLst>
            <a:scene3d>
              <a:camera prst="obliqueTopLeft"/>
              <a:lightRig rig="threePt" dir="t">
                <a:rot lat="0" lon="0" rev="2700000"/>
              </a:lightRig>
            </a:scene3d>
            <a:sp3d>
              <a:bevelT w="63500" h="50800"/>
            </a:sp3d>
          </p:spPr>
        </p:pic>
        <p:sp>
          <p:nvSpPr>
            <p:cNvPr id="19" name="Rectangle 18"/>
            <p:cNvSpPr/>
            <p:nvPr/>
          </p:nvSpPr>
          <p:spPr>
            <a:xfrm rot="947630">
              <a:off x="8015547" y="4060206"/>
              <a:ext cx="1790875" cy="523220"/>
            </a:xfrm>
            <a:prstGeom prst="rect">
              <a:avLst/>
            </a:prstGeom>
          </p:spPr>
          <p:txBody>
            <a:bodyPr wrap="none">
              <a:spAutoFit/>
            </a:bodyPr>
            <a:lstStyle/>
            <a:p>
              <a:pPr algn="ctr"/>
              <a:r>
                <a:rPr lang="bn-BD" sz="2800" b="1" dirty="0">
                  <a:solidFill>
                    <a:srgbClr val="00B050"/>
                  </a:solidFill>
                  <a:effectLst>
                    <a:outerShdw blurRad="38100" dist="38100" dir="2700000" algn="tl">
                      <a:srgbClr val="000000">
                        <a:alpha val="43137"/>
                      </a:srgbClr>
                    </a:outerShdw>
                  </a:effectLst>
                  <a:latin typeface="NikoshBAN" pitchFamily="2" charset="0"/>
                  <a:cs typeface="NikoshBAN" pitchFamily="2" charset="0"/>
                </a:rPr>
                <a:t>রসায়ন ১ম পত্র</a:t>
              </a:r>
              <a:endParaRPr lang="en-US" sz="2800" b="1" dirty="0">
                <a:solidFill>
                  <a:srgbClr val="00B05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1" name="Rectangle 20"/>
            <p:cNvSpPr/>
            <p:nvPr/>
          </p:nvSpPr>
          <p:spPr>
            <a:xfrm rot="1065226">
              <a:off x="7954558" y="4414152"/>
              <a:ext cx="1790875" cy="523220"/>
            </a:xfrm>
            <a:prstGeom prst="rect">
              <a:avLst/>
            </a:prstGeom>
          </p:spPr>
          <p:txBody>
            <a:bodyPr wrap="none">
              <a:spAutoFit/>
            </a:bodyPr>
            <a:lstStyle/>
            <a:p>
              <a:pPr algn="ctr"/>
              <a:r>
                <a:rPr lang="bn-BD" sz="2800" b="1" dirty="0">
                  <a:effectLst>
                    <a:outerShdw blurRad="38100" dist="38100" dir="2700000" algn="tl">
                      <a:srgbClr val="000000">
                        <a:alpha val="43137"/>
                      </a:srgbClr>
                    </a:outerShdw>
                  </a:effectLst>
                  <a:latin typeface="NikoshBAN" pitchFamily="2" charset="0"/>
                  <a:cs typeface="NikoshBAN" pitchFamily="2" charset="0"/>
                </a:rPr>
                <a:t>রসায়ন ১ম পত্র</a:t>
              </a:r>
              <a:endParaRPr lang="en-US" sz="2800" b="1" dirty="0">
                <a:effectLst>
                  <a:outerShdw blurRad="38100" dist="38100" dir="2700000" algn="tl">
                    <a:srgbClr val="000000">
                      <a:alpha val="43137"/>
                    </a:srgbClr>
                  </a:outerShdw>
                </a:effectLst>
                <a:latin typeface="NikoshBAN" pitchFamily="2" charset="0"/>
                <a:cs typeface="NikoshBAN" pitchFamily="2" charset="0"/>
              </a:endParaRPr>
            </a:p>
          </p:txBody>
        </p:sp>
      </p:gr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8381" y="119796"/>
            <a:ext cx="2679253" cy="1838091"/>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3502878" y="106680"/>
            <a:ext cx="2865808" cy="1838091"/>
          </a:xfrm>
          <a:prstGeom prst="rect">
            <a:avLst/>
          </a:prstGeom>
        </p:spPr>
      </p:pic>
      <p:grpSp>
        <p:nvGrpSpPr>
          <p:cNvPr id="24" name="Group 23"/>
          <p:cNvGrpSpPr/>
          <p:nvPr/>
        </p:nvGrpSpPr>
        <p:grpSpPr>
          <a:xfrm>
            <a:off x="1688123" y="1167619"/>
            <a:ext cx="2612910" cy="2825972"/>
            <a:chOff x="2879678" y="1517489"/>
            <a:chExt cx="3247882" cy="3237618"/>
          </a:xfrm>
          <a:effectLst>
            <a:glow rad="63500">
              <a:schemeClr val="accent5">
                <a:satMod val="175000"/>
                <a:alpha val="40000"/>
              </a:schemeClr>
            </a:glow>
          </a:effectLst>
        </p:grpSpPr>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9678" y="1517489"/>
              <a:ext cx="3247882" cy="3237618"/>
            </a:xfrm>
            <a:prstGeom prst="ellipse">
              <a:avLst/>
            </a:prstGeom>
            <a:ln>
              <a:noFill/>
            </a:ln>
            <a:effectLst>
              <a:softEdge rad="112500"/>
            </a:effectLst>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l="25745" t="9650" r="11530" b="45020"/>
            <a:stretch/>
          </p:blipFill>
          <p:spPr>
            <a:xfrm>
              <a:off x="3225269" y="1756154"/>
              <a:ext cx="2439439" cy="2731695"/>
            </a:xfrm>
            <a:prstGeom prst="ellipse">
              <a:avLst/>
            </a:prstGeom>
            <a:ln>
              <a:noFill/>
            </a:ln>
            <a:effectLst>
              <a:softEdge rad="112500"/>
            </a:effectLst>
          </p:spPr>
        </p:pic>
      </p:grpSp>
      <p:grpSp>
        <p:nvGrpSpPr>
          <p:cNvPr id="9" name="Group 8"/>
          <p:cNvGrpSpPr/>
          <p:nvPr/>
        </p:nvGrpSpPr>
        <p:grpSpPr>
          <a:xfrm>
            <a:off x="6034735" y="2636651"/>
            <a:ext cx="170880" cy="3970839"/>
            <a:chOff x="6084746" y="3066757"/>
            <a:chExt cx="248001" cy="3520443"/>
          </a:xfrm>
        </p:grpSpPr>
        <p:cxnSp>
          <p:nvCxnSpPr>
            <p:cNvPr id="8" name="Straight Connector 7"/>
            <p:cNvCxnSpPr/>
            <p:nvPr/>
          </p:nvCxnSpPr>
          <p:spPr>
            <a:xfrm>
              <a:off x="6084746" y="3066757"/>
              <a:ext cx="28136" cy="3215643"/>
            </a:xfrm>
            <a:prstGeom prst="line">
              <a:avLst/>
            </a:prstGeom>
            <a:ln w="28575">
              <a:solidFill>
                <a:srgbClr val="00206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195599" y="3219157"/>
              <a:ext cx="28136" cy="3215643"/>
            </a:xfrm>
            <a:prstGeom prst="line">
              <a:avLst/>
            </a:prstGeom>
            <a:ln w="28575">
              <a:solidFill>
                <a:srgbClr val="00206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304610" y="3371557"/>
              <a:ext cx="28137" cy="3215643"/>
            </a:xfrm>
            <a:prstGeom prst="line">
              <a:avLst/>
            </a:prstGeom>
            <a:ln w="28575">
              <a:solidFill>
                <a:srgbClr val="00206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grpSp>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14259" y="1616100"/>
            <a:ext cx="1065764" cy="972194"/>
          </a:xfrm>
          <a:prstGeom prst="rect">
            <a:avLst/>
          </a:prstGeom>
        </p:spPr>
      </p:pic>
      <p:grpSp>
        <p:nvGrpSpPr>
          <p:cNvPr id="44" name="Group 43"/>
          <p:cNvGrpSpPr/>
          <p:nvPr/>
        </p:nvGrpSpPr>
        <p:grpSpPr>
          <a:xfrm>
            <a:off x="330315" y="297395"/>
            <a:ext cx="844534" cy="830112"/>
            <a:chOff x="28136" y="0"/>
            <a:chExt cx="924231" cy="1045173"/>
          </a:xfrm>
        </p:grpSpPr>
        <p:sp>
          <p:nvSpPr>
            <p:cNvPr id="45" name="Oval 44"/>
            <p:cNvSpPr/>
            <p:nvPr/>
          </p:nvSpPr>
          <p:spPr>
            <a:xfrm>
              <a:off x="28136" y="0"/>
              <a:ext cx="688258" cy="688258"/>
            </a:xfrm>
            <a:prstGeom prst="ellipse">
              <a:avLst/>
            </a:prstGeom>
            <a:blipFill>
              <a:blip r:embed="rId8"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26459" y="535863"/>
              <a:ext cx="491612" cy="509310"/>
            </a:xfrm>
            <a:prstGeom prst="ellipse">
              <a:avLst/>
            </a:prstGeom>
            <a:blipFill>
              <a:blip r:embed="rId9"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80537" y="149463"/>
              <a:ext cx="383456" cy="370672"/>
            </a:xfrm>
            <a:prstGeom prst="ellipse">
              <a:avLst/>
            </a:prstGeom>
            <a:blipFill>
              <a:blip r:embed="rId10"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60755" y="163220"/>
              <a:ext cx="491612" cy="509310"/>
            </a:xfrm>
            <a:prstGeom prst="ellipse">
              <a:avLst/>
            </a:prstGeom>
            <a:blipFill>
              <a:blip r:embed="rId9"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80537" y="608638"/>
              <a:ext cx="383456" cy="370672"/>
            </a:xfrm>
            <a:prstGeom prst="ellipse">
              <a:avLst/>
            </a:prstGeom>
            <a:blipFill>
              <a:blip r:embed="rId10"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96530" y="242383"/>
              <a:ext cx="383456" cy="370672"/>
            </a:xfrm>
            <a:prstGeom prst="ellipse">
              <a:avLst/>
            </a:prstGeom>
            <a:blipFill>
              <a:blip r:embed="rId10"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11105427" y="222048"/>
            <a:ext cx="844534" cy="830112"/>
            <a:chOff x="28136" y="0"/>
            <a:chExt cx="924231" cy="1045173"/>
          </a:xfrm>
        </p:grpSpPr>
        <p:sp>
          <p:nvSpPr>
            <p:cNvPr id="52" name="Oval 51"/>
            <p:cNvSpPr/>
            <p:nvPr/>
          </p:nvSpPr>
          <p:spPr>
            <a:xfrm>
              <a:off x="28136" y="0"/>
              <a:ext cx="688258" cy="688258"/>
            </a:xfrm>
            <a:prstGeom prst="ellipse">
              <a:avLst/>
            </a:prstGeom>
            <a:blipFill>
              <a:blip r:embed="rId8"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26459" y="535863"/>
              <a:ext cx="491612" cy="509310"/>
            </a:xfrm>
            <a:prstGeom prst="ellipse">
              <a:avLst/>
            </a:prstGeom>
            <a:blipFill>
              <a:blip r:embed="rId9"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80537" y="149463"/>
              <a:ext cx="383456" cy="370672"/>
            </a:xfrm>
            <a:prstGeom prst="ellipse">
              <a:avLst/>
            </a:prstGeom>
            <a:blipFill>
              <a:blip r:embed="rId10"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60755" y="163220"/>
              <a:ext cx="491612" cy="509310"/>
            </a:xfrm>
            <a:prstGeom prst="ellipse">
              <a:avLst/>
            </a:prstGeom>
            <a:blipFill>
              <a:blip r:embed="rId9"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80537" y="608638"/>
              <a:ext cx="383456" cy="370672"/>
            </a:xfrm>
            <a:prstGeom prst="ellipse">
              <a:avLst/>
            </a:prstGeom>
            <a:blipFill>
              <a:blip r:embed="rId10"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96530" y="242383"/>
              <a:ext cx="383456" cy="370672"/>
            </a:xfrm>
            <a:prstGeom prst="ellipse">
              <a:avLst/>
            </a:prstGeom>
            <a:blipFill>
              <a:blip r:embed="rId10"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5212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2"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right)">
                                      <p:cBhvr>
                                        <p:cTn id="10" dur="500"/>
                                        <p:tgtEl>
                                          <p:spTgt spid="51"/>
                                        </p:tgtEl>
                                      </p:cBhvr>
                                    </p:animEffect>
                                  </p:childTnLst>
                                </p:cTn>
                              </p:par>
                            </p:childTnLst>
                          </p:cTn>
                        </p:par>
                        <p:par>
                          <p:cTn id="11" fill="hold">
                            <p:stCondLst>
                              <p:cond delay="500"/>
                            </p:stCondLst>
                            <p:childTnLst>
                              <p:par>
                                <p:cTn id="12" presetID="21" presetClass="emph" presetSubtype="0" repeatCount="indefinite" fill="hold" grpId="0" nodeType="afterEffect">
                                  <p:stCondLst>
                                    <p:cond delay="0"/>
                                  </p:stCondLst>
                                  <p:childTnLst>
                                    <p:animClr clrSpc="hsl" dir="cw">
                                      <p:cBhvr override="childStyle">
                                        <p:cTn id="13" dur="10000" fill="hold"/>
                                        <p:tgtEl>
                                          <p:spTgt spid="38"/>
                                        </p:tgtEl>
                                        <p:attrNameLst>
                                          <p:attrName>style.color</p:attrName>
                                        </p:attrNameLst>
                                      </p:cBhvr>
                                      <p:by>
                                        <p:hsl h="7200000" s="0" l="0"/>
                                      </p:by>
                                    </p:animClr>
                                    <p:animClr clrSpc="hsl" dir="cw">
                                      <p:cBhvr>
                                        <p:cTn id="14" dur="10000" fill="hold"/>
                                        <p:tgtEl>
                                          <p:spTgt spid="38"/>
                                        </p:tgtEl>
                                        <p:attrNameLst>
                                          <p:attrName>fillcolor</p:attrName>
                                        </p:attrNameLst>
                                      </p:cBhvr>
                                      <p:by>
                                        <p:hsl h="7200000" s="0" l="0"/>
                                      </p:by>
                                    </p:animClr>
                                    <p:animClr clrSpc="hsl" dir="cw">
                                      <p:cBhvr>
                                        <p:cTn id="15" dur="10000" fill="hold"/>
                                        <p:tgtEl>
                                          <p:spTgt spid="38"/>
                                        </p:tgtEl>
                                        <p:attrNameLst>
                                          <p:attrName>stroke.color</p:attrName>
                                        </p:attrNameLst>
                                      </p:cBhvr>
                                      <p:by>
                                        <p:hsl h="7200000" s="0" l="0"/>
                                      </p:by>
                                    </p:animClr>
                                    <p:set>
                                      <p:cBhvr>
                                        <p:cTn id="16" dur="10000" fill="hold"/>
                                        <p:tgtEl>
                                          <p:spTgt spid="38"/>
                                        </p:tgtEl>
                                        <p:attrNameLst>
                                          <p:attrName>fill.type</p:attrName>
                                        </p:attrNameLst>
                                      </p:cBhvr>
                                      <p:to>
                                        <p:strVal val="solid"/>
                                      </p:to>
                                    </p:set>
                                  </p:childTnLst>
                                </p:cTn>
                              </p:par>
                              <p:par>
                                <p:cTn id="17" presetID="8" presetClass="emph" presetSubtype="0" repeatCount="indefinite" fill="hold" nodeType="withEffect">
                                  <p:stCondLst>
                                    <p:cond delay="0"/>
                                  </p:stCondLst>
                                  <p:childTnLst>
                                    <p:animRot by="21600000">
                                      <p:cBhvr>
                                        <p:cTn id="18" dur="2000" fill="hold"/>
                                        <p:tgtEl>
                                          <p:spTgt spid="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5284" y="2066972"/>
            <a:ext cx="9526137" cy="6096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১.</a:t>
            </a:r>
            <a:r>
              <a:rPr lang="bn-BD"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কত সালে নীলস বোর তাঁর বিখ্যাত পরমাণু মডেল প্রকাশ করেন?</a:t>
            </a:r>
            <a:endPar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Rectangle 5"/>
          <p:cNvSpPr/>
          <p:nvPr/>
        </p:nvSpPr>
        <p:spPr>
          <a:xfrm>
            <a:off x="840011" y="2780643"/>
            <a:ext cx="4885899" cy="60505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(ক)</a:t>
            </a:r>
            <a:r>
              <a:rPr lang="en-US"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১৮১৩</a:t>
            </a:r>
            <a:endParaRPr lang="en-SG"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Rectangle 6"/>
          <p:cNvSpPr/>
          <p:nvPr/>
        </p:nvSpPr>
        <p:spPr>
          <a:xfrm>
            <a:off x="5884715" y="2800328"/>
            <a:ext cx="4463827" cy="58536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(খ)</a:t>
            </a:r>
            <a:r>
              <a:rPr lang="en-US"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১৮১৪</a:t>
            </a:r>
            <a:endParaRPr lang="en-SG"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Rectangle 7"/>
          <p:cNvSpPr/>
          <p:nvPr/>
        </p:nvSpPr>
        <p:spPr>
          <a:xfrm>
            <a:off x="840011" y="3483504"/>
            <a:ext cx="4885899" cy="63219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(গ) </a:t>
            </a:r>
            <a:r>
              <a:rPr lang="en-US"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১৯১৩</a:t>
            </a:r>
            <a:endParaRPr lang="en-SG"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Rectangle 8"/>
          <p:cNvSpPr/>
          <p:nvPr/>
        </p:nvSpPr>
        <p:spPr>
          <a:xfrm>
            <a:off x="5884714" y="3484953"/>
            <a:ext cx="4463828" cy="63074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(ঘ) </a:t>
            </a:r>
            <a:r>
              <a:rPr lang="bn-BD" sz="32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১৯১৪</a:t>
            </a:r>
            <a:endParaRPr lang="en-SG"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Rectangle 9"/>
          <p:cNvSpPr/>
          <p:nvPr/>
        </p:nvSpPr>
        <p:spPr>
          <a:xfrm>
            <a:off x="835284" y="4213503"/>
            <a:ext cx="9526137" cy="6096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২. </a:t>
            </a:r>
            <a:r>
              <a:rPr lang="bn-BD" sz="32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কোনটি </a:t>
            </a:r>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প্রধান কোয়ান্টাম সংখ্যার মান হতে পারে না?</a:t>
            </a:r>
            <a:endParaRPr lang="en-US" sz="3200" dirty="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1" name="Rectangle 10"/>
          <p:cNvSpPr/>
          <p:nvPr/>
        </p:nvSpPr>
        <p:spPr>
          <a:xfrm>
            <a:off x="819964" y="4920909"/>
            <a:ext cx="4885899" cy="60846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(ক)</a:t>
            </a:r>
            <a:r>
              <a:rPr lang="en-US"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1</a:t>
            </a:r>
            <a:endParaRPr lang="en-US" sz="3200" dirty="0">
              <a:ln>
                <a:solidFill>
                  <a:schemeClr val="tx1"/>
                </a:solidFill>
              </a:ln>
              <a:solidFill>
                <a:schemeClr val="tx1"/>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12" name="Rectangle 11"/>
          <p:cNvSpPr/>
          <p:nvPr/>
        </p:nvSpPr>
        <p:spPr>
          <a:xfrm>
            <a:off x="5863682" y="4931389"/>
            <a:ext cx="4486492" cy="62211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(খ) </a:t>
            </a:r>
            <a:r>
              <a:rPr lang="en-US" sz="32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a:t>
            </a:r>
            <a:endParaRPr lang="en-US" sz="3200" dirty="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3" name="Rectangle 12"/>
          <p:cNvSpPr/>
          <p:nvPr/>
        </p:nvSpPr>
        <p:spPr>
          <a:xfrm>
            <a:off x="840011" y="5639996"/>
            <a:ext cx="4885899" cy="57320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(গ) </a:t>
            </a:r>
            <a:r>
              <a:rPr lang="en-US" sz="32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endParaRPr lang="en-US" sz="3200" dirty="0">
              <a:ln>
                <a:solidFill>
                  <a:schemeClr val="tx1"/>
                </a:solidFill>
              </a:ln>
              <a:solidFill>
                <a:schemeClr val="tx1"/>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14" name="Rectangle 13"/>
          <p:cNvSpPr/>
          <p:nvPr/>
        </p:nvSpPr>
        <p:spPr>
          <a:xfrm>
            <a:off x="5862049" y="5650188"/>
            <a:ext cx="4486493" cy="57320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(ঘ)</a:t>
            </a:r>
            <a:r>
              <a:rPr lang="en-US"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dirty="0" smtClean="0">
                <a:ln>
                  <a:solidFill>
                    <a:schemeClr val="tx1"/>
                  </a:solidFill>
                </a:ln>
                <a:solidFill>
                  <a:schemeClr val="tx1"/>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3</a:t>
            </a:r>
            <a:endParaRPr lang="en-US" sz="3200" dirty="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6" name="Oval 15"/>
          <p:cNvSpPr/>
          <p:nvPr/>
        </p:nvSpPr>
        <p:spPr>
          <a:xfrm>
            <a:off x="869380" y="3607343"/>
            <a:ext cx="488372" cy="457200"/>
          </a:xfrm>
          <a:prstGeom prst="ellipse">
            <a:avLst/>
          </a:prstGeom>
          <a:solidFill>
            <a:schemeClr val="tx1"/>
          </a:solidFill>
          <a:ln>
            <a:solidFill>
              <a:schemeClr val="tx2"/>
            </a:solidFill>
          </a:ln>
          <a:effectLst>
            <a:outerShdw blurRad="50800" dist="38100" dir="8100000" algn="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p:cNvSpPr/>
          <p:nvPr/>
        </p:nvSpPr>
        <p:spPr>
          <a:xfrm>
            <a:off x="5884714" y="5028071"/>
            <a:ext cx="488372" cy="457200"/>
          </a:xfrm>
          <a:prstGeom prst="ellipse">
            <a:avLst/>
          </a:prstGeom>
          <a:solidFill>
            <a:schemeClr val="tx1"/>
          </a:solidFill>
          <a:ln>
            <a:solidFill>
              <a:schemeClr val="tx2"/>
            </a:solidFill>
          </a:ln>
          <a:effectLst>
            <a:outerShdw blurRad="50800" dist="38100" dir="8100000" algn="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ounded Rectangle 17"/>
          <p:cNvSpPr/>
          <p:nvPr/>
        </p:nvSpPr>
        <p:spPr>
          <a:xfrm>
            <a:off x="10492821" y="1126150"/>
            <a:ext cx="1433016" cy="1137356"/>
          </a:xfrm>
          <a:prstGeom prst="roundRect">
            <a:avLst/>
          </a:prstGeom>
          <a:solidFill>
            <a:schemeClr val="accent5">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bliqueTopLeft"/>
              <a:lightRig rig="threePt" dir="t"/>
            </a:scene3d>
            <a:sp3d extrusionH="57150">
              <a:bevelT w="38100" h="38100" prst="angle"/>
            </a:sp3d>
          </a:bodyPr>
          <a:lstStyle/>
          <a:p>
            <a:pPr algn="ctr"/>
            <a:r>
              <a:rPr lang="bn-BD"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সঠিক উত্তরের জন্য ক্লিক</a:t>
            </a:r>
            <a:endParaRPr lang="en-US" dirty="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endParaRPr>
          </a:p>
        </p:txBody>
      </p:sp>
      <p:grpSp>
        <p:nvGrpSpPr>
          <p:cNvPr id="21" name="Group 20"/>
          <p:cNvGrpSpPr/>
          <p:nvPr/>
        </p:nvGrpSpPr>
        <p:grpSpPr>
          <a:xfrm>
            <a:off x="330315" y="297395"/>
            <a:ext cx="844534" cy="830112"/>
            <a:chOff x="28136" y="0"/>
            <a:chExt cx="924231" cy="1045173"/>
          </a:xfrm>
        </p:grpSpPr>
        <p:sp>
          <p:nvSpPr>
            <p:cNvPr id="22" name="Oval 21"/>
            <p:cNvSpPr/>
            <p:nvPr/>
          </p:nvSpPr>
          <p:spPr>
            <a:xfrm>
              <a:off x="28136" y="0"/>
              <a:ext cx="688258" cy="688258"/>
            </a:xfrm>
            <a:prstGeom prst="ellipse">
              <a:avLst/>
            </a:prstGeom>
            <a:blipFill>
              <a:blip r:embed="rId2" cstate="email">
                <a:extLst>
                  <a:ext uri="{28A0092B-C50C-407E-A947-70E740481C1C}">
                    <a14:useLocalDpi xmlns:a14="http://schemas.microsoft.com/office/drawing/2010/main"/>
                  </a:ext>
                </a:extLst>
              </a:blip>
              <a:stretch>
                <a:fillRect/>
              </a:stretch>
            </a:blipFill>
            <a:ln>
              <a:solidFill>
                <a:schemeClr val="tx2"/>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26459" y="535863"/>
              <a:ext cx="491612" cy="509310"/>
            </a:xfrm>
            <a:prstGeom prst="ellipse">
              <a:avLst/>
            </a:prstGeom>
            <a:blipFill>
              <a:blip r:embed="rId3" cstate="email">
                <a:extLst>
                  <a:ext uri="{28A0092B-C50C-407E-A947-70E740481C1C}">
                    <a14:useLocalDpi xmlns:a14="http://schemas.microsoft.com/office/drawing/2010/main"/>
                  </a:ext>
                </a:extLst>
              </a:blip>
              <a:stretch>
                <a:fillRect/>
              </a:stretch>
            </a:blipFill>
            <a:ln>
              <a:solidFill>
                <a:schemeClr val="tx2"/>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80537" y="149463"/>
              <a:ext cx="383456" cy="370672"/>
            </a:xfrm>
            <a:prstGeom prst="ellipse">
              <a:avLst/>
            </a:prstGeom>
            <a:blipFill>
              <a:blip r:embed="rId4" cstate="email">
                <a:extLst>
                  <a:ext uri="{28A0092B-C50C-407E-A947-70E740481C1C}">
                    <a14:useLocalDpi xmlns:a14="http://schemas.microsoft.com/office/drawing/2010/main"/>
                  </a:ext>
                </a:extLst>
              </a:blip>
              <a:stretch>
                <a:fillRect/>
              </a:stretch>
            </a:blipFill>
            <a:ln>
              <a:solidFill>
                <a:schemeClr val="tx2"/>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60755" y="163220"/>
              <a:ext cx="491612" cy="509310"/>
            </a:xfrm>
            <a:prstGeom prst="ellipse">
              <a:avLst/>
            </a:prstGeom>
            <a:blipFill>
              <a:blip r:embed="rId3" cstate="email">
                <a:extLst>
                  <a:ext uri="{28A0092B-C50C-407E-A947-70E740481C1C}">
                    <a14:useLocalDpi xmlns:a14="http://schemas.microsoft.com/office/drawing/2010/main"/>
                  </a:ext>
                </a:extLst>
              </a:blip>
              <a:stretch>
                <a:fillRect/>
              </a:stretch>
            </a:blipFill>
            <a:ln>
              <a:solidFill>
                <a:schemeClr val="tx2"/>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80537" y="608638"/>
              <a:ext cx="383456" cy="370672"/>
            </a:xfrm>
            <a:prstGeom prst="ellipse">
              <a:avLst/>
            </a:prstGeom>
            <a:blipFill>
              <a:blip r:embed="rId4" cstate="email">
                <a:extLst>
                  <a:ext uri="{28A0092B-C50C-407E-A947-70E740481C1C}">
                    <a14:useLocalDpi xmlns:a14="http://schemas.microsoft.com/office/drawing/2010/main"/>
                  </a:ext>
                </a:extLst>
              </a:blip>
              <a:stretch>
                <a:fillRect/>
              </a:stretch>
            </a:blipFill>
            <a:ln>
              <a:solidFill>
                <a:schemeClr val="tx2"/>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96530" y="242383"/>
              <a:ext cx="383456" cy="370672"/>
            </a:xfrm>
            <a:prstGeom prst="ellipse">
              <a:avLst/>
            </a:prstGeom>
            <a:blipFill>
              <a:blip r:embed="rId4" cstate="email">
                <a:extLst>
                  <a:ext uri="{28A0092B-C50C-407E-A947-70E740481C1C}">
                    <a14:useLocalDpi xmlns:a14="http://schemas.microsoft.com/office/drawing/2010/main"/>
                  </a:ext>
                </a:extLst>
              </a:blip>
              <a:stretch>
                <a:fillRect/>
              </a:stretch>
            </a:blipFill>
            <a:ln>
              <a:solidFill>
                <a:schemeClr val="tx2"/>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11105427" y="222048"/>
            <a:ext cx="844534" cy="830112"/>
            <a:chOff x="28136" y="0"/>
            <a:chExt cx="924231" cy="1045173"/>
          </a:xfrm>
        </p:grpSpPr>
        <p:sp>
          <p:nvSpPr>
            <p:cNvPr id="29" name="Oval 28"/>
            <p:cNvSpPr/>
            <p:nvPr/>
          </p:nvSpPr>
          <p:spPr>
            <a:xfrm>
              <a:off x="28136" y="0"/>
              <a:ext cx="688258" cy="688258"/>
            </a:xfrm>
            <a:prstGeom prst="ellipse">
              <a:avLst/>
            </a:prstGeom>
            <a:blipFill>
              <a:blip r:embed="rId2" cstate="email">
                <a:extLst>
                  <a:ext uri="{28A0092B-C50C-407E-A947-70E740481C1C}">
                    <a14:useLocalDpi xmlns:a14="http://schemas.microsoft.com/office/drawing/2010/main"/>
                  </a:ext>
                </a:extLst>
              </a:blip>
              <a:stretch>
                <a:fillRect/>
              </a:stretch>
            </a:blipFill>
            <a:ln>
              <a:solidFill>
                <a:schemeClr val="tx2"/>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26459" y="535863"/>
              <a:ext cx="491612" cy="509310"/>
            </a:xfrm>
            <a:prstGeom prst="ellipse">
              <a:avLst/>
            </a:prstGeom>
            <a:blipFill>
              <a:blip r:embed="rId3" cstate="email">
                <a:extLst>
                  <a:ext uri="{28A0092B-C50C-407E-A947-70E740481C1C}">
                    <a14:useLocalDpi xmlns:a14="http://schemas.microsoft.com/office/drawing/2010/main"/>
                  </a:ext>
                </a:extLst>
              </a:blip>
              <a:stretch>
                <a:fillRect/>
              </a:stretch>
            </a:blipFill>
            <a:ln>
              <a:solidFill>
                <a:schemeClr val="tx2"/>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80537" y="149463"/>
              <a:ext cx="383456" cy="370672"/>
            </a:xfrm>
            <a:prstGeom prst="ellipse">
              <a:avLst/>
            </a:prstGeom>
            <a:blipFill>
              <a:blip r:embed="rId4" cstate="email">
                <a:extLst>
                  <a:ext uri="{28A0092B-C50C-407E-A947-70E740481C1C}">
                    <a14:useLocalDpi xmlns:a14="http://schemas.microsoft.com/office/drawing/2010/main"/>
                  </a:ext>
                </a:extLst>
              </a:blip>
              <a:stretch>
                <a:fillRect/>
              </a:stretch>
            </a:blipFill>
            <a:ln>
              <a:solidFill>
                <a:schemeClr val="tx2"/>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60755" y="163220"/>
              <a:ext cx="491612" cy="509310"/>
            </a:xfrm>
            <a:prstGeom prst="ellipse">
              <a:avLst/>
            </a:prstGeom>
            <a:blipFill>
              <a:blip r:embed="rId3" cstate="email">
                <a:extLst>
                  <a:ext uri="{28A0092B-C50C-407E-A947-70E740481C1C}">
                    <a14:useLocalDpi xmlns:a14="http://schemas.microsoft.com/office/drawing/2010/main"/>
                  </a:ext>
                </a:extLst>
              </a:blip>
              <a:stretch>
                <a:fillRect/>
              </a:stretch>
            </a:blipFill>
            <a:ln>
              <a:solidFill>
                <a:schemeClr val="tx2"/>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80537" y="608638"/>
              <a:ext cx="383456" cy="370672"/>
            </a:xfrm>
            <a:prstGeom prst="ellipse">
              <a:avLst/>
            </a:prstGeom>
            <a:blipFill>
              <a:blip r:embed="rId4" cstate="email">
                <a:extLst>
                  <a:ext uri="{28A0092B-C50C-407E-A947-70E740481C1C}">
                    <a14:useLocalDpi xmlns:a14="http://schemas.microsoft.com/office/drawing/2010/main"/>
                  </a:ext>
                </a:extLst>
              </a:blip>
              <a:stretch>
                <a:fillRect/>
              </a:stretch>
            </a:blipFill>
            <a:ln>
              <a:solidFill>
                <a:schemeClr val="tx2"/>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96530" y="242383"/>
              <a:ext cx="383456" cy="370672"/>
            </a:xfrm>
            <a:prstGeom prst="ellipse">
              <a:avLst/>
            </a:prstGeom>
            <a:blipFill>
              <a:blip r:embed="rId4" cstate="email">
                <a:extLst>
                  <a:ext uri="{28A0092B-C50C-407E-A947-70E740481C1C}">
                    <a14:useLocalDpi xmlns:a14="http://schemas.microsoft.com/office/drawing/2010/main"/>
                  </a:ext>
                </a:extLst>
              </a:blip>
              <a:stretch>
                <a:fillRect/>
              </a:stretch>
            </a:blipFill>
            <a:ln>
              <a:solidFill>
                <a:schemeClr val="tx2"/>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ound Diagonal Corner Rectangle 34"/>
          <p:cNvSpPr/>
          <p:nvPr/>
        </p:nvSpPr>
        <p:spPr>
          <a:xfrm>
            <a:off x="835284" y="1250777"/>
            <a:ext cx="9526137" cy="728404"/>
          </a:xfrm>
          <a:prstGeom prst="round2DiagRect">
            <a:avLst>
              <a:gd name="adj1" fmla="val 50000"/>
              <a:gd name="adj2" fmla="val 0"/>
            </a:avLst>
          </a:prstGeom>
          <a:solidFill>
            <a:schemeClr val="accent5">
              <a:lumMod val="40000"/>
              <a:lumOff val="6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08843" tIns="54421" rIns="108843" bIns="54421" rtlCol="0" anchor="ctr"/>
          <a:lstStyle/>
          <a:p>
            <a:pPr algn="ctr"/>
            <a:r>
              <a:rPr lang="bn-BD" sz="4800"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মূল্যায়ন</a:t>
            </a:r>
          </a:p>
        </p:txBody>
      </p:sp>
    </p:spTree>
    <p:extLst>
      <p:ext uri="{BB962C8B-B14F-4D97-AF65-F5344CB8AC3E}">
        <p14:creationId xmlns:p14="http://schemas.microsoft.com/office/powerpoint/2010/main" val="809303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2"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right)">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ssolv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5284" y="2066972"/>
            <a:ext cx="9526137" cy="6096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en-US"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3</a:t>
            </a:r>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 নিচের কোনটির বর্ণালি ব্যাখ্যা বোর</a:t>
            </a:r>
            <a:r>
              <a:rPr lang="en-US"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পরমাণু মডেল দ্বারা করা যায় না?   </a:t>
            </a:r>
            <a:endPar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Rectangle 5"/>
          <p:cNvSpPr/>
          <p:nvPr/>
        </p:nvSpPr>
        <p:spPr>
          <a:xfrm>
            <a:off x="840011" y="2780643"/>
            <a:ext cx="4885899" cy="64462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(ক)</a:t>
            </a:r>
            <a:r>
              <a:rPr lang="en-US"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dirty="0" smtClean="0">
                <a:ln>
                  <a:solidFill>
                    <a:schemeClr val="tx1"/>
                  </a:solidFill>
                </a:ln>
                <a:solidFill>
                  <a:schemeClr val="tx1"/>
                </a:solidFill>
                <a:effectLst>
                  <a:outerShdw blurRad="50800" dist="38100" dir="5400000" algn="t" rotWithShape="0">
                    <a:prstClr val="black">
                      <a:alpha val="40000"/>
                    </a:prstClr>
                  </a:outerShdw>
                </a:effectLst>
                <a:latin typeface="Times New Roman" panose="02020603050405020304" pitchFamily="18" charset="0"/>
                <a:cs typeface="NikoshBAN" pitchFamily="2" charset="0"/>
              </a:rPr>
              <a:t>He</a:t>
            </a:r>
            <a:endParaRPr lang="en-SG"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5884715" y="2800328"/>
            <a:ext cx="4476706" cy="62494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(খ)</a:t>
            </a:r>
            <a:r>
              <a:rPr lang="en-US"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dirty="0" smtClean="0">
                <a:ln>
                  <a:solidFill>
                    <a:schemeClr val="tx1"/>
                  </a:solidFill>
                </a:ln>
                <a:solidFill>
                  <a:schemeClr val="tx1"/>
                </a:solidFill>
                <a:effectLst>
                  <a:outerShdw blurRad="50800" dist="38100" dir="5400000" algn="t" rotWithShape="0">
                    <a:prstClr val="black">
                      <a:alpha val="40000"/>
                    </a:prstClr>
                  </a:outerShdw>
                </a:effectLst>
                <a:latin typeface="Times New Roman" panose="02020603050405020304" pitchFamily="18" charset="0"/>
                <a:cs typeface="NikoshBAN" pitchFamily="2" charset="0"/>
              </a:rPr>
              <a:t>H</a:t>
            </a:r>
            <a:endParaRPr lang="en-SG"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Rectangle 7"/>
          <p:cNvSpPr/>
          <p:nvPr/>
        </p:nvSpPr>
        <p:spPr>
          <a:xfrm>
            <a:off x="840011" y="3555714"/>
            <a:ext cx="4885899" cy="5934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(গ) </a:t>
            </a:r>
            <a:r>
              <a:rPr lang="en-US" sz="3200" dirty="0" smtClean="0">
                <a:ln>
                  <a:solidFill>
                    <a:schemeClr val="tx1"/>
                  </a:solidFill>
                </a:ln>
                <a:solidFill>
                  <a:schemeClr val="tx1"/>
                </a:solidFill>
                <a:effectLst>
                  <a:outerShdw blurRad="50800" dist="38100" dir="5400000" algn="t" rotWithShape="0">
                    <a:prstClr val="black">
                      <a:alpha val="40000"/>
                    </a:prstClr>
                  </a:outerShdw>
                </a:effectLst>
                <a:latin typeface="Times New Roman" panose="02020603050405020304" pitchFamily="18" charset="0"/>
                <a:cs typeface="NikoshBAN" pitchFamily="2" charset="0"/>
              </a:rPr>
              <a:t>He</a:t>
            </a:r>
            <a:r>
              <a:rPr lang="en-US" sz="3200" baseline="30000" dirty="0" smtClean="0">
                <a:ln>
                  <a:solidFill>
                    <a:schemeClr val="tx1"/>
                  </a:solidFill>
                </a:ln>
                <a:solidFill>
                  <a:schemeClr val="tx1"/>
                </a:solidFill>
                <a:effectLst>
                  <a:outerShdw blurRad="50800" dist="38100" dir="5400000" algn="t" rotWithShape="0">
                    <a:prstClr val="black">
                      <a:alpha val="40000"/>
                    </a:prstClr>
                  </a:outerShdw>
                </a:effectLst>
                <a:latin typeface="Times New Roman" panose="02020603050405020304" pitchFamily="18" charset="0"/>
                <a:cs typeface="NikoshBAN" pitchFamily="2" charset="0"/>
              </a:rPr>
              <a:t>+</a:t>
            </a:r>
            <a:endParaRPr lang="en-SG" sz="3200" baseline="30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Rectangle 8"/>
          <p:cNvSpPr/>
          <p:nvPr/>
        </p:nvSpPr>
        <p:spPr>
          <a:xfrm>
            <a:off x="5882326" y="3569369"/>
            <a:ext cx="4479095" cy="57976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(ঘ) </a:t>
            </a:r>
            <a:r>
              <a:rPr lang="en-US" sz="3200" dirty="0" smtClean="0">
                <a:ln>
                  <a:solidFill>
                    <a:schemeClr val="tx1"/>
                  </a:solidFill>
                </a:ln>
                <a:solidFill>
                  <a:schemeClr val="tx1"/>
                </a:solidFill>
                <a:effectLst>
                  <a:outerShdw blurRad="50800" dist="38100" dir="5400000" algn="t" rotWithShape="0">
                    <a:prstClr val="black">
                      <a:alpha val="40000"/>
                    </a:prstClr>
                  </a:outerShdw>
                </a:effectLst>
                <a:latin typeface="Times New Roman" panose="02020603050405020304" pitchFamily="18" charset="0"/>
                <a:cs typeface="NikoshBAN" pitchFamily="2" charset="0"/>
              </a:rPr>
              <a:t>Li</a:t>
            </a:r>
            <a:r>
              <a:rPr lang="en-US" sz="3200" baseline="30000" dirty="0" smtClean="0">
                <a:ln>
                  <a:solidFill>
                    <a:schemeClr val="tx1"/>
                  </a:solidFill>
                </a:ln>
                <a:solidFill>
                  <a:schemeClr val="tx1"/>
                </a:solidFill>
                <a:effectLst>
                  <a:outerShdw blurRad="50800" dist="38100" dir="5400000" algn="t" rotWithShape="0">
                    <a:prstClr val="black">
                      <a:alpha val="40000"/>
                    </a:prstClr>
                  </a:outerShdw>
                </a:effectLst>
                <a:latin typeface="Times New Roman" panose="02020603050405020304" pitchFamily="18" charset="0"/>
                <a:cs typeface="NikoshBAN" pitchFamily="2" charset="0"/>
              </a:rPr>
              <a:t>2+</a:t>
            </a:r>
            <a:endParaRPr lang="en-SG" sz="3200" baseline="30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Rectangle 9"/>
          <p:cNvSpPr/>
          <p:nvPr/>
        </p:nvSpPr>
        <p:spPr>
          <a:xfrm>
            <a:off x="819964" y="4255618"/>
            <a:ext cx="9541457" cy="6096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en-US"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4</a:t>
            </a:r>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dirty="0" smtClean="0">
                <a:ln w="11430">
                  <a:solidFill>
                    <a:schemeClr val="tx1">
                      <a:lumMod val="95000"/>
                      <a:lumOff val="5000"/>
                    </a:schemeClr>
                  </a:solidFill>
                </a:ln>
                <a:solidFill>
                  <a:schemeClr val="tx1"/>
                </a:solidFill>
                <a:latin typeface="Times New Roman" panose="02020603050405020304" pitchFamily="18" charset="0"/>
                <a:cs typeface="Times New Roman" panose="02020603050405020304" pitchFamily="18" charset="0"/>
              </a:rPr>
              <a:t>h cut </a:t>
            </a:r>
            <a:r>
              <a:rPr lang="bn-BD" sz="3200" dirty="0">
                <a:ln w="11430">
                  <a:solidFill>
                    <a:schemeClr val="tx1">
                      <a:lumMod val="95000"/>
                      <a:lumOff val="5000"/>
                    </a:schemeClr>
                  </a:solidFill>
                </a:ln>
                <a:solidFill>
                  <a:schemeClr val="tx1"/>
                </a:solidFill>
                <a:latin typeface="NikoshBAN" panose="02000000000000000000" pitchFamily="2" charset="0"/>
                <a:cs typeface="NikoshBAN" panose="02000000000000000000" pitchFamily="2" charset="0"/>
              </a:rPr>
              <a:t>এর মান </a:t>
            </a:r>
            <a:r>
              <a:rPr lang="bn-BD" sz="3200" dirty="0" smtClean="0">
                <a:ln w="11430">
                  <a:solidFill>
                    <a:schemeClr val="tx1">
                      <a:lumMod val="95000"/>
                      <a:lumOff val="5000"/>
                    </a:schemeClr>
                  </a:solidFill>
                </a:ln>
                <a:solidFill>
                  <a:schemeClr val="tx1"/>
                </a:solidFill>
                <a:latin typeface="NikoshBAN" panose="02000000000000000000" pitchFamily="2" charset="0"/>
                <a:cs typeface="NikoshBAN" panose="02000000000000000000" pitchFamily="2" charset="0"/>
              </a:rPr>
              <a:t>কত?</a:t>
            </a:r>
            <a:endParaRPr lang="en-US" sz="3200" dirty="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11" name="Rectangle 10"/>
              <p:cNvSpPr/>
              <p:nvPr/>
            </p:nvSpPr>
            <p:spPr>
              <a:xfrm>
                <a:off x="819964" y="4971703"/>
                <a:ext cx="4885899" cy="6891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(ক)</a:t>
                </a:r>
                <a:r>
                  <a:rPr lang="en-US"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 </a:t>
                </a:r>
                <a14:m>
                  <m:oMath xmlns:m="http://schemas.openxmlformats.org/officeDocument/2006/math">
                    <m:f>
                      <m:fPr>
                        <m:ctrlPr>
                          <a:rPr lang="bn-BD" sz="3200" i="1">
                            <a:ln w="11430">
                              <a:solidFill>
                                <a:schemeClr val="tx1">
                                  <a:lumMod val="95000"/>
                                  <a:lumOff val="5000"/>
                                </a:schemeClr>
                              </a:solidFill>
                            </a:ln>
                            <a:solidFill>
                              <a:schemeClr val="tx1"/>
                            </a:solidFill>
                            <a:latin typeface="Cambria Math" panose="02040503050406030204" pitchFamily="18" charset="0"/>
                            <a:cs typeface="NikoshBAN" panose="02000000000000000000" pitchFamily="2" charset="0"/>
                          </a:rPr>
                        </m:ctrlPr>
                      </m:fPr>
                      <m:num>
                        <m:r>
                          <a:rPr lang="en-US" sz="3200" b="0" i="0" smtClean="0">
                            <a:ln w="11430">
                              <a:solidFill>
                                <a:schemeClr val="tx1">
                                  <a:lumMod val="95000"/>
                                  <a:lumOff val="5000"/>
                                </a:schemeClr>
                              </a:solidFill>
                            </a:ln>
                            <a:solidFill>
                              <a:schemeClr val="tx1"/>
                            </a:solidFill>
                            <a:latin typeface="Cambria Math" panose="02040503050406030204" pitchFamily="18" charset="0"/>
                            <a:cs typeface="NikoshBAN" panose="02000000000000000000" pitchFamily="2" charset="0"/>
                          </a:rPr>
                          <m:t>2</m:t>
                        </m:r>
                        <m:r>
                          <m:rPr>
                            <m:sty m:val="p"/>
                          </m:rPr>
                          <a:rPr lang="en-US" sz="3200">
                            <a:ln w="11430">
                              <a:solidFill>
                                <a:schemeClr val="tx1">
                                  <a:lumMod val="95000"/>
                                  <a:lumOff val="5000"/>
                                </a:schemeClr>
                              </a:solidFill>
                            </a:ln>
                            <a:solidFill>
                              <a:schemeClr val="tx1"/>
                            </a:solidFill>
                            <a:latin typeface="Cambria Math" panose="02040503050406030204" pitchFamily="18" charset="0"/>
                            <a:cs typeface="NikoshBAN" panose="02000000000000000000" pitchFamily="2" charset="0"/>
                          </a:rPr>
                          <m:t>h</m:t>
                        </m:r>
                      </m:num>
                      <m:den>
                        <m:r>
                          <a:rPr lang="en-US" sz="3200" i="1">
                            <a:ln w="11430">
                              <a:solidFill>
                                <a:schemeClr val="tx1">
                                  <a:lumMod val="95000"/>
                                  <a:lumOff val="5000"/>
                                </a:schemeClr>
                              </a:solidFill>
                            </a:ln>
                            <a:solidFill>
                              <a:schemeClr val="tx1"/>
                            </a:solidFill>
                            <a:latin typeface="Cambria Math" panose="02040503050406030204" pitchFamily="18" charset="0"/>
                            <a:ea typeface="Cambria Math" panose="02040503050406030204" pitchFamily="18" charset="0"/>
                            <a:cs typeface="NikoshBAN" panose="02000000000000000000" pitchFamily="2" charset="0"/>
                          </a:rPr>
                          <m:t>𝜋</m:t>
                        </m:r>
                      </m:den>
                    </m:f>
                  </m:oMath>
                </a14:m>
                <a:endParaRPr lang="en-US" sz="3200" dirty="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819964" y="4971703"/>
                <a:ext cx="4885899" cy="689154"/>
              </a:xfrm>
              <a:prstGeom prst="rect">
                <a:avLst/>
              </a:prstGeom>
              <a:blipFill rotWithShape="0">
                <a:blip r:embed="rId2"/>
                <a:stretch>
                  <a:fillRect b="-2609"/>
                </a:stretch>
              </a:blipFill>
              <a:ln>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863682" y="4958366"/>
                <a:ext cx="4497740" cy="70249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(খ) </a:t>
                </a:r>
                <a14:m>
                  <m:oMath xmlns:m="http://schemas.openxmlformats.org/officeDocument/2006/math">
                    <m:f>
                      <m:fPr>
                        <m:ctrlPr>
                          <a:rPr lang="bn-BD" sz="3200" i="1">
                            <a:ln w="11430">
                              <a:solidFill>
                                <a:schemeClr val="tx1">
                                  <a:lumMod val="95000"/>
                                  <a:lumOff val="5000"/>
                                </a:schemeClr>
                              </a:solidFill>
                            </a:ln>
                            <a:solidFill>
                              <a:schemeClr val="tx1"/>
                            </a:solidFill>
                            <a:latin typeface="Cambria Math" panose="02040503050406030204" pitchFamily="18" charset="0"/>
                            <a:cs typeface="NikoshBAN" panose="02000000000000000000" pitchFamily="2" charset="0"/>
                          </a:rPr>
                        </m:ctrlPr>
                      </m:fPr>
                      <m:num>
                        <m:r>
                          <m:rPr>
                            <m:sty m:val="p"/>
                          </m:rPr>
                          <a:rPr lang="en-US" sz="3200">
                            <a:ln w="11430">
                              <a:solidFill>
                                <a:schemeClr val="tx1">
                                  <a:lumMod val="95000"/>
                                  <a:lumOff val="5000"/>
                                </a:schemeClr>
                              </a:solidFill>
                            </a:ln>
                            <a:solidFill>
                              <a:schemeClr val="tx1"/>
                            </a:solidFill>
                            <a:latin typeface="Cambria Math" panose="02040503050406030204" pitchFamily="18" charset="0"/>
                            <a:cs typeface="NikoshBAN" panose="02000000000000000000" pitchFamily="2" charset="0"/>
                          </a:rPr>
                          <m:t>h</m:t>
                        </m:r>
                      </m:num>
                      <m:den>
                        <m:r>
                          <a:rPr lang="en-US" sz="3200" i="1">
                            <a:ln w="11430">
                              <a:solidFill>
                                <a:schemeClr val="tx1">
                                  <a:lumMod val="95000"/>
                                  <a:lumOff val="5000"/>
                                </a:schemeClr>
                              </a:solidFill>
                            </a:ln>
                            <a:solidFill>
                              <a:schemeClr val="tx1"/>
                            </a:solidFill>
                            <a:latin typeface="Cambria Math" panose="02040503050406030204" pitchFamily="18" charset="0"/>
                            <a:ea typeface="Cambria Math" panose="02040503050406030204" pitchFamily="18" charset="0"/>
                            <a:cs typeface="NikoshBAN" panose="02000000000000000000" pitchFamily="2" charset="0"/>
                          </a:rPr>
                          <m:t>𝜋</m:t>
                        </m:r>
                      </m:den>
                    </m:f>
                  </m:oMath>
                </a14:m>
                <a:endParaRPr lang="en-US" sz="3200" dirty="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863682" y="4958366"/>
                <a:ext cx="4497740" cy="702491"/>
              </a:xfrm>
              <a:prstGeom prst="rect">
                <a:avLst/>
              </a:prstGeom>
              <a:blipFill rotWithShape="0">
                <a:blip r:embed="rId3"/>
                <a:stretch>
                  <a:fillRect b="-1695"/>
                </a:stretch>
              </a:blipFill>
              <a:ln>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840011" y="5769817"/>
                <a:ext cx="4885899" cy="74172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(গ) </a:t>
                </a:r>
                <a14:m>
                  <m:oMath xmlns:m="http://schemas.openxmlformats.org/officeDocument/2006/math">
                    <m:f>
                      <m:fPr>
                        <m:ctrlPr>
                          <a:rPr lang="bn-BD" sz="3200" i="1">
                            <a:ln w="11430">
                              <a:solidFill>
                                <a:schemeClr val="tx1">
                                  <a:lumMod val="95000"/>
                                  <a:lumOff val="5000"/>
                                </a:schemeClr>
                              </a:solidFill>
                            </a:ln>
                            <a:solidFill>
                              <a:schemeClr val="tx1"/>
                            </a:solidFill>
                            <a:latin typeface="Cambria Math" panose="02040503050406030204" pitchFamily="18" charset="0"/>
                            <a:cs typeface="NikoshBAN" panose="02000000000000000000" pitchFamily="2" charset="0"/>
                          </a:rPr>
                        </m:ctrlPr>
                      </m:fPr>
                      <m:num>
                        <m:r>
                          <m:rPr>
                            <m:sty m:val="p"/>
                          </m:rPr>
                          <a:rPr lang="en-US" sz="3200">
                            <a:ln w="11430">
                              <a:solidFill>
                                <a:schemeClr val="tx1">
                                  <a:lumMod val="95000"/>
                                  <a:lumOff val="5000"/>
                                </a:schemeClr>
                              </a:solidFill>
                            </a:ln>
                            <a:solidFill>
                              <a:schemeClr val="tx1"/>
                            </a:solidFill>
                            <a:latin typeface="Cambria Math" panose="02040503050406030204" pitchFamily="18" charset="0"/>
                            <a:cs typeface="NikoshBAN" panose="02000000000000000000" pitchFamily="2" charset="0"/>
                          </a:rPr>
                          <m:t>h</m:t>
                        </m:r>
                      </m:num>
                      <m:den>
                        <m:r>
                          <a:rPr lang="en-US" sz="3200" b="0" i="1" smtClean="0">
                            <a:ln w="11430">
                              <a:solidFill>
                                <a:schemeClr val="tx1">
                                  <a:lumMod val="95000"/>
                                  <a:lumOff val="5000"/>
                                </a:schemeClr>
                              </a:solidFill>
                            </a:ln>
                            <a:solidFill>
                              <a:schemeClr val="tx1"/>
                            </a:solidFill>
                            <a:latin typeface="Cambria Math" panose="02040503050406030204" pitchFamily="18" charset="0"/>
                            <a:cs typeface="NikoshBAN" panose="02000000000000000000" pitchFamily="2" charset="0"/>
                          </a:rPr>
                          <m:t>4</m:t>
                        </m:r>
                        <m:r>
                          <a:rPr lang="en-US" sz="3200" i="1">
                            <a:ln w="11430">
                              <a:solidFill>
                                <a:schemeClr val="tx1">
                                  <a:lumMod val="95000"/>
                                  <a:lumOff val="5000"/>
                                </a:schemeClr>
                              </a:solidFill>
                            </a:ln>
                            <a:solidFill>
                              <a:schemeClr val="tx1"/>
                            </a:solidFill>
                            <a:latin typeface="Cambria Math" panose="02040503050406030204" pitchFamily="18" charset="0"/>
                            <a:ea typeface="Cambria Math" panose="02040503050406030204" pitchFamily="18" charset="0"/>
                            <a:cs typeface="NikoshBAN" panose="02000000000000000000" pitchFamily="2" charset="0"/>
                          </a:rPr>
                          <m:t>𝜋</m:t>
                        </m:r>
                      </m:den>
                    </m:f>
                  </m:oMath>
                </a14:m>
                <a:endParaRPr lang="en-US" sz="3200" dirty="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840011" y="5769817"/>
                <a:ext cx="4885899" cy="741726"/>
              </a:xfrm>
              <a:prstGeom prst="rect">
                <a:avLst/>
              </a:prstGeom>
              <a:blipFill rotWithShape="0">
                <a:blip r:embed="rId4"/>
                <a:stretch>
                  <a:fillRect/>
                </a:stretch>
              </a:blipFill>
              <a:ln>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863682" y="5762517"/>
                <a:ext cx="4497740" cy="74803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(ঘ)</a:t>
                </a:r>
                <a:r>
                  <a:rPr lang="en-US" sz="3200"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 </a:t>
                </a:r>
                <a14:m>
                  <m:oMath xmlns:m="http://schemas.openxmlformats.org/officeDocument/2006/math">
                    <m:f>
                      <m:fPr>
                        <m:ctrlPr>
                          <a:rPr lang="bn-BD" sz="3200" i="1">
                            <a:ln w="11430">
                              <a:solidFill>
                                <a:schemeClr val="tx1">
                                  <a:lumMod val="95000"/>
                                  <a:lumOff val="5000"/>
                                </a:schemeClr>
                              </a:solidFill>
                            </a:ln>
                            <a:solidFill>
                              <a:schemeClr val="tx1"/>
                            </a:solidFill>
                            <a:latin typeface="Cambria Math" panose="02040503050406030204" pitchFamily="18" charset="0"/>
                            <a:cs typeface="NikoshBAN" panose="02000000000000000000" pitchFamily="2" charset="0"/>
                          </a:rPr>
                        </m:ctrlPr>
                      </m:fPr>
                      <m:num>
                        <m:r>
                          <m:rPr>
                            <m:sty m:val="p"/>
                          </m:rPr>
                          <a:rPr lang="en-US" sz="3200">
                            <a:ln w="11430">
                              <a:solidFill>
                                <a:schemeClr val="tx1">
                                  <a:lumMod val="95000"/>
                                  <a:lumOff val="5000"/>
                                </a:schemeClr>
                              </a:solidFill>
                            </a:ln>
                            <a:solidFill>
                              <a:schemeClr val="tx1"/>
                            </a:solidFill>
                            <a:latin typeface="Cambria Math" panose="02040503050406030204" pitchFamily="18" charset="0"/>
                            <a:cs typeface="NikoshBAN" panose="02000000000000000000" pitchFamily="2" charset="0"/>
                          </a:rPr>
                          <m:t>h</m:t>
                        </m:r>
                      </m:num>
                      <m:den>
                        <m:r>
                          <a:rPr lang="en-US" sz="3200" i="1">
                            <a:ln w="11430">
                              <a:solidFill>
                                <a:schemeClr val="tx1">
                                  <a:lumMod val="95000"/>
                                  <a:lumOff val="5000"/>
                                </a:schemeClr>
                              </a:solidFill>
                            </a:ln>
                            <a:solidFill>
                              <a:schemeClr val="tx1"/>
                            </a:solidFill>
                            <a:latin typeface="Cambria Math" panose="02040503050406030204" pitchFamily="18" charset="0"/>
                            <a:cs typeface="NikoshBAN" panose="02000000000000000000" pitchFamily="2" charset="0"/>
                          </a:rPr>
                          <m:t>2</m:t>
                        </m:r>
                        <m:r>
                          <a:rPr lang="en-US" sz="3200" i="1">
                            <a:ln w="11430">
                              <a:solidFill>
                                <a:schemeClr val="tx1">
                                  <a:lumMod val="95000"/>
                                  <a:lumOff val="5000"/>
                                </a:schemeClr>
                              </a:solidFill>
                            </a:ln>
                            <a:solidFill>
                              <a:schemeClr val="tx1"/>
                            </a:solidFill>
                            <a:latin typeface="Cambria Math" panose="02040503050406030204" pitchFamily="18" charset="0"/>
                            <a:ea typeface="Cambria Math" panose="02040503050406030204" pitchFamily="18" charset="0"/>
                            <a:cs typeface="NikoshBAN" panose="02000000000000000000" pitchFamily="2" charset="0"/>
                          </a:rPr>
                          <m:t>𝜋</m:t>
                        </m:r>
                      </m:den>
                    </m:f>
                  </m:oMath>
                </a14:m>
                <a:endParaRPr lang="en-US" sz="3200" dirty="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5863682" y="5762517"/>
                <a:ext cx="4497740" cy="748038"/>
              </a:xfrm>
              <a:prstGeom prst="rect">
                <a:avLst/>
              </a:prstGeom>
              <a:blipFill rotWithShape="0">
                <a:blip r:embed="rId5"/>
                <a:stretch>
                  <a:fillRect/>
                </a:stretch>
              </a:blipFill>
              <a:ln>
                <a:solidFill>
                  <a:schemeClr val="tx2"/>
                </a:solidFill>
              </a:ln>
            </p:spPr>
            <p:txBody>
              <a:bodyPr/>
              <a:lstStyle/>
              <a:p>
                <a:r>
                  <a:rPr lang="en-US">
                    <a:noFill/>
                  </a:rPr>
                  <a:t> </a:t>
                </a:r>
              </a:p>
            </p:txBody>
          </p:sp>
        </mc:Fallback>
      </mc:AlternateContent>
      <p:sp>
        <p:nvSpPr>
          <p:cNvPr id="16" name="Oval 15"/>
          <p:cNvSpPr/>
          <p:nvPr/>
        </p:nvSpPr>
        <p:spPr>
          <a:xfrm>
            <a:off x="891691" y="2927220"/>
            <a:ext cx="488372" cy="457200"/>
          </a:xfrm>
          <a:prstGeom prst="ellipse">
            <a:avLst/>
          </a:prstGeom>
          <a:solidFill>
            <a:schemeClr val="tx1"/>
          </a:solidFill>
          <a:ln>
            <a:solidFill>
              <a:schemeClr val="tx2"/>
            </a:solidFill>
          </a:ln>
          <a:effectLst>
            <a:outerShdw blurRad="50800" dist="38100" dir="8100000" algn="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p:cNvSpPr/>
          <p:nvPr/>
        </p:nvSpPr>
        <p:spPr>
          <a:xfrm>
            <a:off x="5924245" y="5968370"/>
            <a:ext cx="488372" cy="457200"/>
          </a:xfrm>
          <a:prstGeom prst="ellipse">
            <a:avLst/>
          </a:prstGeom>
          <a:solidFill>
            <a:schemeClr val="tx1"/>
          </a:solidFill>
          <a:ln>
            <a:solidFill>
              <a:schemeClr val="tx2"/>
            </a:solidFill>
          </a:ln>
          <a:effectLst>
            <a:outerShdw blurRad="50800" dist="38100" dir="8100000" algn="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ounded Rectangle 17"/>
          <p:cNvSpPr/>
          <p:nvPr/>
        </p:nvSpPr>
        <p:spPr>
          <a:xfrm>
            <a:off x="10531458" y="1126150"/>
            <a:ext cx="1433016" cy="1137356"/>
          </a:xfrm>
          <a:prstGeom prst="roundRect">
            <a:avLst/>
          </a:prstGeom>
          <a:solidFill>
            <a:schemeClr val="accent5">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bliqueTopLeft"/>
              <a:lightRig rig="threePt" dir="t"/>
            </a:scene3d>
            <a:sp3d extrusionH="57150">
              <a:bevelT w="38100" h="38100" prst="angle"/>
            </a:sp3d>
          </a:bodyPr>
          <a:lstStyle/>
          <a:p>
            <a:pPr algn="ctr"/>
            <a:r>
              <a:rPr lang="bn-BD" dirty="0" smtClean="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rPr>
              <a:t>সঠিক উত্তরের জন্য ক্লিক</a:t>
            </a:r>
            <a:endParaRPr lang="en-US" dirty="0">
              <a:ln>
                <a:solidFill>
                  <a:schemeClr val="tx1"/>
                </a:solidFill>
              </a:ln>
              <a:solidFill>
                <a:schemeClr val="tx1"/>
              </a:solidFill>
              <a:effectLst>
                <a:outerShdw blurRad="50800" dist="38100" dir="5400000" algn="t" rotWithShape="0">
                  <a:prstClr val="black">
                    <a:alpha val="40000"/>
                  </a:prstClr>
                </a:outerShdw>
              </a:effectLst>
              <a:latin typeface="NikoshBAN" pitchFamily="2" charset="0"/>
              <a:cs typeface="NikoshBAN" pitchFamily="2" charset="0"/>
            </a:endParaRPr>
          </a:p>
        </p:txBody>
      </p:sp>
      <p:grpSp>
        <p:nvGrpSpPr>
          <p:cNvPr id="21" name="Group 20"/>
          <p:cNvGrpSpPr/>
          <p:nvPr/>
        </p:nvGrpSpPr>
        <p:grpSpPr>
          <a:xfrm>
            <a:off x="330315" y="297395"/>
            <a:ext cx="844534" cy="830112"/>
            <a:chOff x="28136" y="0"/>
            <a:chExt cx="924231" cy="1045173"/>
          </a:xfrm>
        </p:grpSpPr>
        <p:sp>
          <p:nvSpPr>
            <p:cNvPr id="22" name="Oval 21"/>
            <p:cNvSpPr/>
            <p:nvPr/>
          </p:nvSpPr>
          <p:spPr>
            <a:xfrm>
              <a:off x="28136" y="0"/>
              <a:ext cx="688258" cy="688258"/>
            </a:xfrm>
            <a:prstGeom prst="ellipse">
              <a:avLst/>
            </a:prstGeom>
            <a:blipFill>
              <a:blip r:embed="rId6" cstate="email">
                <a:extLst>
                  <a:ext uri="{28A0092B-C50C-407E-A947-70E740481C1C}">
                    <a14:useLocalDpi xmlns:a14="http://schemas.microsoft.com/office/drawing/2010/main"/>
                  </a:ext>
                </a:extLst>
              </a:blip>
              <a:stretch>
                <a:fillRect/>
              </a:stretch>
            </a:blipFill>
            <a:ln>
              <a:solidFill>
                <a:schemeClr val="tx2"/>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26459" y="535863"/>
              <a:ext cx="491612" cy="509310"/>
            </a:xfrm>
            <a:prstGeom prst="ellipse">
              <a:avLst/>
            </a:prstGeom>
            <a:blipFill>
              <a:blip r:embed="rId7" cstate="email">
                <a:extLst>
                  <a:ext uri="{28A0092B-C50C-407E-A947-70E740481C1C}">
                    <a14:useLocalDpi xmlns:a14="http://schemas.microsoft.com/office/drawing/2010/main"/>
                  </a:ext>
                </a:extLst>
              </a:blip>
              <a:stretch>
                <a:fillRect/>
              </a:stretch>
            </a:blipFill>
            <a:ln>
              <a:solidFill>
                <a:schemeClr val="tx2"/>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80537" y="149463"/>
              <a:ext cx="383456" cy="370672"/>
            </a:xfrm>
            <a:prstGeom prst="ellipse">
              <a:avLst/>
            </a:prstGeom>
            <a:blipFill>
              <a:blip r:embed="rId8" cstate="email">
                <a:extLst>
                  <a:ext uri="{28A0092B-C50C-407E-A947-70E740481C1C}">
                    <a14:useLocalDpi xmlns:a14="http://schemas.microsoft.com/office/drawing/2010/main"/>
                  </a:ext>
                </a:extLst>
              </a:blip>
              <a:stretch>
                <a:fillRect/>
              </a:stretch>
            </a:blipFill>
            <a:ln>
              <a:solidFill>
                <a:schemeClr val="tx2"/>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60755" y="163220"/>
              <a:ext cx="491612" cy="509310"/>
            </a:xfrm>
            <a:prstGeom prst="ellipse">
              <a:avLst/>
            </a:prstGeom>
            <a:blipFill>
              <a:blip r:embed="rId7" cstate="email">
                <a:extLst>
                  <a:ext uri="{28A0092B-C50C-407E-A947-70E740481C1C}">
                    <a14:useLocalDpi xmlns:a14="http://schemas.microsoft.com/office/drawing/2010/main"/>
                  </a:ext>
                </a:extLst>
              </a:blip>
              <a:stretch>
                <a:fillRect/>
              </a:stretch>
            </a:blipFill>
            <a:ln>
              <a:solidFill>
                <a:schemeClr val="tx2"/>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80537" y="608638"/>
              <a:ext cx="383456" cy="370672"/>
            </a:xfrm>
            <a:prstGeom prst="ellipse">
              <a:avLst/>
            </a:prstGeom>
            <a:blipFill>
              <a:blip r:embed="rId8" cstate="email">
                <a:extLst>
                  <a:ext uri="{28A0092B-C50C-407E-A947-70E740481C1C}">
                    <a14:useLocalDpi xmlns:a14="http://schemas.microsoft.com/office/drawing/2010/main"/>
                  </a:ext>
                </a:extLst>
              </a:blip>
              <a:stretch>
                <a:fillRect/>
              </a:stretch>
            </a:blipFill>
            <a:ln>
              <a:solidFill>
                <a:schemeClr val="tx2"/>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96530" y="242383"/>
              <a:ext cx="383456" cy="370672"/>
            </a:xfrm>
            <a:prstGeom prst="ellipse">
              <a:avLst/>
            </a:prstGeom>
            <a:blipFill>
              <a:blip r:embed="rId8" cstate="email">
                <a:extLst>
                  <a:ext uri="{28A0092B-C50C-407E-A947-70E740481C1C}">
                    <a14:useLocalDpi xmlns:a14="http://schemas.microsoft.com/office/drawing/2010/main"/>
                  </a:ext>
                </a:extLst>
              </a:blip>
              <a:stretch>
                <a:fillRect/>
              </a:stretch>
            </a:blipFill>
            <a:ln>
              <a:solidFill>
                <a:schemeClr val="tx2"/>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11105427" y="222048"/>
            <a:ext cx="844534" cy="830112"/>
            <a:chOff x="28136" y="0"/>
            <a:chExt cx="924231" cy="1045173"/>
          </a:xfrm>
        </p:grpSpPr>
        <p:sp>
          <p:nvSpPr>
            <p:cNvPr id="29" name="Oval 28"/>
            <p:cNvSpPr/>
            <p:nvPr/>
          </p:nvSpPr>
          <p:spPr>
            <a:xfrm>
              <a:off x="28136" y="0"/>
              <a:ext cx="688258" cy="688258"/>
            </a:xfrm>
            <a:prstGeom prst="ellipse">
              <a:avLst/>
            </a:prstGeom>
            <a:blipFill>
              <a:blip r:embed="rId6" cstate="email">
                <a:extLst>
                  <a:ext uri="{28A0092B-C50C-407E-A947-70E740481C1C}">
                    <a14:useLocalDpi xmlns:a14="http://schemas.microsoft.com/office/drawing/2010/main"/>
                  </a:ext>
                </a:extLst>
              </a:blip>
              <a:stretch>
                <a:fillRect/>
              </a:stretch>
            </a:blipFill>
            <a:ln>
              <a:solidFill>
                <a:schemeClr val="tx2"/>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26459" y="535863"/>
              <a:ext cx="491612" cy="509310"/>
            </a:xfrm>
            <a:prstGeom prst="ellipse">
              <a:avLst/>
            </a:prstGeom>
            <a:blipFill>
              <a:blip r:embed="rId7" cstate="email">
                <a:extLst>
                  <a:ext uri="{28A0092B-C50C-407E-A947-70E740481C1C}">
                    <a14:useLocalDpi xmlns:a14="http://schemas.microsoft.com/office/drawing/2010/main"/>
                  </a:ext>
                </a:extLst>
              </a:blip>
              <a:stretch>
                <a:fillRect/>
              </a:stretch>
            </a:blipFill>
            <a:ln>
              <a:solidFill>
                <a:schemeClr val="tx2"/>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80537" y="149463"/>
              <a:ext cx="383456" cy="370672"/>
            </a:xfrm>
            <a:prstGeom prst="ellipse">
              <a:avLst/>
            </a:prstGeom>
            <a:blipFill>
              <a:blip r:embed="rId8" cstate="email">
                <a:extLst>
                  <a:ext uri="{28A0092B-C50C-407E-A947-70E740481C1C}">
                    <a14:useLocalDpi xmlns:a14="http://schemas.microsoft.com/office/drawing/2010/main"/>
                  </a:ext>
                </a:extLst>
              </a:blip>
              <a:stretch>
                <a:fillRect/>
              </a:stretch>
            </a:blipFill>
            <a:ln>
              <a:solidFill>
                <a:schemeClr val="tx2"/>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60755" y="163220"/>
              <a:ext cx="491612" cy="509310"/>
            </a:xfrm>
            <a:prstGeom prst="ellipse">
              <a:avLst/>
            </a:prstGeom>
            <a:blipFill>
              <a:blip r:embed="rId7" cstate="email">
                <a:extLst>
                  <a:ext uri="{28A0092B-C50C-407E-A947-70E740481C1C}">
                    <a14:useLocalDpi xmlns:a14="http://schemas.microsoft.com/office/drawing/2010/main"/>
                  </a:ext>
                </a:extLst>
              </a:blip>
              <a:stretch>
                <a:fillRect/>
              </a:stretch>
            </a:blipFill>
            <a:ln>
              <a:solidFill>
                <a:schemeClr val="tx2"/>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80537" y="608638"/>
              <a:ext cx="383456" cy="370672"/>
            </a:xfrm>
            <a:prstGeom prst="ellipse">
              <a:avLst/>
            </a:prstGeom>
            <a:blipFill>
              <a:blip r:embed="rId8" cstate="email">
                <a:extLst>
                  <a:ext uri="{28A0092B-C50C-407E-A947-70E740481C1C}">
                    <a14:useLocalDpi xmlns:a14="http://schemas.microsoft.com/office/drawing/2010/main"/>
                  </a:ext>
                </a:extLst>
              </a:blip>
              <a:stretch>
                <a:fillRect/>
              </a:stretch>
            </a:blipFill>
            <a:ln>
              <a:solidFill>
                <a:schemeClr val="tx2"/>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96530" y="242383"/>
              <a:ext cx="383456" cy="370672"/>
            </a:xfrm>
            <a:prstGeom prst="ellipse">
              <a:avLst/>
            </a:prstGeom>
            <a:blipFill>
              <a:blip r:embed="rId8" cstate="email">
                <a:extLst>
                  <a:ext uri="{28A0092B-C50C-407E-A947-70E740481C1C}">
                    <a14:useLocalDpi xmlns:a14="http://schemas.microsoft.com/office/drawing/2010/main"/>
                  </a:ext>
                </a:extLst>
              </a:blip>
              <a:stretch>
                <a:fillRect/>
              </a:stretch>
            </a:blipFill>
            <a:ln>
              <a:solidFill>
                <a:schemeClr val="tx2"/>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ound Diagonal Corner Rectangle 34"/>
          <p:cNvSpPr/>
          <p:nvPr/>
        </p:nvSpPr>
        <p:spPr>
          <a:xfrm>
            <a:off x="835284" y="1250777"/>
            <a:ext cx="9526137" cy="728404"/>
          </a:xfrm>
          <a:prstGeom prst="round2DiagRect">
            <a:avLst>
              <a:gd name="adj1" fmla="val 50000"/>
              <a:gd name="adj2" fmla="val 0"/>
            </a:avLst>
          </a:prstGeom>
          <a:solidFill>
            <a:schemeClr val="accent5">
              <a:lumMod val="40000"/>
              <a:lumOff val="6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08843" tIns="54421" rIns="108843" bIns="54421" rtlCol="0" anchor="ctr"/>
          <a:lstStyle/>
          <a:p>
            <a:pPr algn="ctr"/>
            <a:r>
              <a:rPr lang="bn-BD" sz="4800"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মূল্যায়ন</a:t>
            </a:r>
          </a:p>
        </p:txBody>
      </p:sp>
    </p:spTree>
    <p:extLst>
      <p:ext uri="{BB962C8B-B14F-4D97-AF65-F5344CB8AC3E}">
        <p14:creationId xmlns:p14="http://schemas.microsoft.com/office/powerpoint/2010/main" val="2186817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2"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right)">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ssolv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5544" y="1632966"/>
            <a:ext cx="2814634" cy="283755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7954" y="1798921"/>
            <a:ext cx="2547405" cy="25056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2" name="Group 21"/>
          <p:cNvGrpSpPr/>
          <p:nvPr/>
        </p:nvGrpSpPr>
        <p:grpSpPr>
          <a:xfrm>
            <a:off x="11105427" y="222048"/>
            <a:ext cx="844534" cy="830112"/>
            <a:chOff x="28136" y="0"/>
            <a:chExt cx="924231" cy="1045173"/>
          </a:xfrm>
        </p:grpSpPr>
        <p:sp>
          <p:nvSpPr>
            <p:cNvPr id="23" name="Oval 22"/>
            <p:cNvSpPr/>
            <p:nvPr/>
          </p:nvSpPr>
          <p:spPr>
            <a:xfrm>
              <a:off x="28136" y="0"/>
              <a:ext cx="688258" cy="688258"/>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26459" y="535863"/>
              <a:ext cx="491612" cy="509310"/>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80537" y="149463"/>
              <a:ext cx="383456" cy="370672"/>
            </a:xfrm>
            <a:prstGeom prst="ellipse">
              <a:avLst/>
            </a:prstGeom>
            <a:blipFill>
              <a:blip r:embed="rId7"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60755" y="163220"/>
              <a:ext cx="491612" cy="509310"/>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80537" y="608638"/>
              <a:ext cx="383456" cy="370672"/>
            </a:xfrm>
            <a:prstGeom prst="ellipse">
              <a:avLst/>
            </a:prstGeom>
            <a:blipFill>
              <a:blip r:embed="rId7"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96530" y="242383"/>
              <a:ext cx="383456" cy="370672"/>
            </a:xfrm>
            <a:prstGeom prst="ellipse">
              <a:avLst/>
            </a:prstGeom>
            <a:blipFill>
              <a:blip r:embed="rId7"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330315" y="297395"/>
            <a:ext cx="844534" cy="830112"/>
            <a:chOff x="28136" y="0"/>
            <a:chExt cx="924231" cy="1045173"/>
          </a:xfrm>
        </p:grpSpPr>
        <p:sp>
          <p:nvSpPr>
            <p:cNvPr id="30" name="Oval 29"/>
            <p:cNvSpPr/>
            <p:nvPr/>
          </p:nvSpPr>
          <p:spPr>
            <a:xfrm>
              <a:off x="28136" y="0"/>
              <a:ext cx="688258" cy="688258"/>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26459" y="535863"/>
              <a:ext cx="491612" cy="509310"/>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80537" y="149463"/>
              <a:ext cx="383456" cy="370672"/>
            </a:xfrm>
            <a:prstGeom prst="ellipse">
              <a:avLst/>
            </a:prstGeom>
            <a:blipFill>
              <a:blip r:embed="rId7"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60755" y="163220"/>
              <a:ext cx="491612" cy="509310"/>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80537" y="608638"/>
              <a:ext cx="383456" cy="370672"/>
            </a:xfrm>
            <a:prstGeom prst="ellipse">
              <a:avLst/>
            </a:prstGeom>
            <a:blipFill>
              <a:blip r:embed="rId7"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96530" y="242383"/>
              <a:ext cx="383456" cy="370672"/>
            </a:xfrm>
            <a:prstGeom prst="ellipse">
              <a:avLst/>
            </a:prstGeom>
            <a:blipFill>
              <a:blip r:embed="rId7"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Chevron 47"/>
          <p:cNvSpPr/>
          <p:nvPr/>
        </p:nvSpPr>
        <p:spPr>
          <a:xfrm>
            <a:off x="895202" y="4805123"/>
            <a:ext cx="2481040" cy="1065973"/>
          </a:xfrm>
          <a:prstGeom prst="chevron">
            <a:avLst>
              <a:gd name="adj" fmla="val 70610"/>
            </a:avLst>
          </a:prstGeom>
          <a:blipFill>
            <a:blip r:embed="rId8" cstate="email">
              <a:extLst>
                <a:ext uri="{28A0092B-C50C-407E-A947-70E740481C1C}">
                  <a14:useLocalDpi xmlns:a14="http://schemas.microsoft.com/office/drawing/2010/main"/>
                </a:ext>
              </a:extLst>
            </a:blip>
            <a:stretch>
              <a:fillRect/>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9" name="Chevron 48"/>
          <p:cNvSpPr/>
          <p:nvPr/>
        </p:nvSpPr>
        <p:spPr>
          <a:xfrm>
            <a:off x="2179970" y="4971216"/>
            <a:ext cx="2454493" cy="791970"/>
          </a:xfrm>
          <a:prstGeom prst="chevron">
            <a:avLst>
              <a:gd name="adj" fmla="val 70610"/>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0" name="Chevron 49"/>
          <p:cNvSpPr/>
          <p:nvPr/>
        </p:nvSpPr>
        <p:spPr>
          <a:xfrm>
            <a:off x="3378300" y="4971216"/>
            <a:ext cx="2454493" cy="791970"/>
          </a:xfrm>
          <a:prstGeom prst="chevron">
            <a:avLst>
              <a:gd name="adj" fmla="val 70610"/>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1" name="Chevron 50"/>
          <p:cNvSpPr/>
          <p:nvPr/>
        </p:nvSpPr>
        <p:spPr>
          <a:xfrm>
            <a:off x="4496230" y="4967662"/>
            <a:ext cx="2454493" cy="787889"/>
          </a:xfrm>
          <a:prstGeom prst="chevron">
            <a:avLst>
              <a:gd name="adj" fmla="val 70610"/>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2" name="Chevron 51"/>
          <p:cNvSpPr/>
          <p:nvPr/>
        </p:nvSpPr>
        <p:spPr>
          <a:xfrm>
            <a:off x="5654216" y="4963582"/>
            <a:ext cx="2454493" cy="791970"/>
          </a:xfrm>
          <a:prstGeom prst="chevron">
            <a:avLst>
              <a:gd name="adj" fmla="val 70610"/>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3" name="Chevron 52"/>
          <p:cNvSpPr/>
          <p:nvPr/>
        </p:nvSpPr>
        <p:spPr>
          <a:xfrm>
            <a:off x="6877847" y="4963582"/>
            <a:ext cx="4526404" cy="791970"/>
          </a:xfrm>
          <a:prstGeom prst="chevron">
            <a:avLst>
              <a:gd name="adj" fmla="val 70610"/>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4" name="Freeform 53"/>
          <p:cNvSpPr/>
          <p:nvPr/>
        </p:nvSpPr>
        <p:spPr>
          <a:xfrm>
            <a:off x="1359915" y="5049383"/>
            <a:ext cx="9656000" cy="633578"/>
          </a:xfrm>
          <a:custGeom>
            <a:avLst/>
            <a:gdLst>
              <a:gd name="connsiteX0" fmla="*/ 0 w 9529357"/>
              <a:gd name="connsiteY0" fmla="*/ 0 h 1393639"/>
              <a:gd name="connsiteX1" fmla="*/ 9529357 w 9529357"/>
              <a:gd name="connsiteY1" fmla="*/ 0 h 1393639"/>
              <a:gd name="connsiteX2" fmla="*/ 9529357 w 9529357"/>
              <a:gd name="connsiteY2" fmla="*/ 1393639 h 1393639"/>
              <a:gd name="connsiteX3" fmla="*/ 0 w 9529357"/>
              <a:gd name="connsiteY3" fmla="*/ 1393639 h 1393639"/>
              <a:gd name="connsiteX4" fmla="*/ 0 w 9529357"/>
              <a:gd name="connsiteY4" fmla="*/ 0 h 139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9357" h="1393639">
                <a:moveTo>
                  <a:pt x="0" y="0"/>
                </a:moveTo>
                <a:lnTo>
                  <a:pt x="9529357" y="0"/>
                </a:lnTo>
                <a:lnTo>
                  <a:pt x="9529357" y="1393639"/>
                </a:lnTo>
                <a:lnTo>
                  <a:pt x="0" y="1393639"/>
                </a:lnTo>
                <a:lnTo>
                  <a:pt x="0" y="0"/>
                </a:lnTo>
                <a:close/>
              </a:path>
            </a:pathLst>
          </a:custGeom>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defTabSz="1600200">
              <a:lnSpc>
                <a:spcPct val="90000"/>
              </a:lnSpc>
              <a:spcBef>
                <a:spcPct val="0"/>
              </a:spcBef>
              <a:spcAft>
                <a:spcPct val="35000"/>
              </a:spcAft>
            </a:pPr>
            <a:r>
              <a:rPr lang="bn-IN" sz="3600" b="1" dirty="0">
                <a:effectLst>
                  <a:outerShdw blurRad="38100" dist="38100" dir="2700000" algn="tl">
                    <a:srgbClr val="000000">
                      <a:alpha val="43137"/>
                    </a:srgbClr>
                  </a:outerShdw>
                </a:effectLst>
                <a:latin typeface="NikoshBAN" pitchFamily="2" charset="0"/>
                <a:cs typeface="NikoshBAN" pitchFamily="2" charset="0"/>
              </a:rPr>
              <a:t>বোর</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পর</a:t>
            </a:r>
            <a:r>
              <a:rPr lang="bn-IN" sz="3600" b="1" dirty="0">
                <a:effectLst>
                  <a:outerShdw blurRad="38100" dist="38100" dir="2700000" algn="tl">
                    <a:srgbClr val="000000">
                      <a:alpha val="43137"/>
                    </a:srgbClr>
                  </a:outerShdw>
                </a:effectLst>
                <a:latin typeface="NikoshBAN" pitchFamily="2" charset="0"/>
                <a:cs typeface="NikoshBAN" pitchFamily="2" charset="0"/>
              </a:rPr>
              <a:t>মাণু মডেল ও  রাদারফোর্ডের</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পর</a:t>
            </a:r>
            <a:r>
              <a:rPr lang="bn-IN" sz="3600" b="1" dirty="0">
                <a:effectLst>
                  <a:outerShdw blurRad="38100" dist="38100" dir="2700000" algn="tl">
                    <a:srgbClr val="000000">
                      <a:alpha val="43137"/>
                    </a:srgbClr>
                  </a:outerShdw>
                </a:effectLst>
                <a:latin typeface="NikoshBAN" pitchFamily="2" charset="0"/>
                <a:cs typeface="NikoshBAN" pitchFamily="2" charset="0"/>
              </a:rPr>
              <a:t>মাণু মডেলের তুলনা </a:t>
            </a:r>
            <a:r>
              <a:rPr lang="bn-IN" sz="3600" b="1" dirty="0" smtClean="0">
                <a:effectLst>
                  <a:outerShdw blurRad="38100" dist="38100" dir="2700000" algn="tl">
                    <a:srgbClr val="000000">
                      <a:alpha val="43137"/>
                    </a:srgbClr>
                  </a:outerShdw>
                </a:effectLst>
                <a:latin typeface="NikoshBAN" pitchFamily="2" charset="0"/>
                <a:cs typeface="NikoshBAN" pitchFamily="2" charset="0"/>
              </a:rPr>
              <a:t>ক</a:t>
            </a:r>
            <a:r>
              <a:rPr lang="bn-BD" sz="3600" b="1" dirty="0" smtClean="0">
                <a:effectLst>
                  <a:outerShdw blurRad="38100" dist="38100" dir="2700000" algn="tl">
                    <a:srgbClr val="000000">
                      <a:alpha val="43137"/>
                    </a:srgbClr>
                  </a:outerShdw>
                </a:effectLst>
                <a:latin typeface="NikoshBAN" pitchFamily="2" charset="0"/>
                <a:cs typeface="NikoshBAN" pitchFamily="2" charset="0"/>
              </a:rPr>
              <a:t>রো</a:t>
            </a:r>
            <a:r>
              <a:rPr lang="bn-IN" sz="3600" b="1" dirty="0" smtClean="0">
                <a:effectLst>
                  <a:outerShdw blurRad="38100" dist="38100" dir="2700000" algn="tl">
                    <a:srgbClr val="000000">
                      <a:alpha val="43137"/>
                    </a:srgbClr>
                  </a:outerShdw>
                </a:effectLst>
                <a:latin typeface="NikoshBAN" pitchFamily="2" charset="0"/>
                <a:cs typeface="NikoshBAN" pitchFamily="2" charset="0"/>
              </a:rPr>
              <a:t>।</a:t>
            </a:r>
            <a:endParaRPr lang="en-US" sz="3600" b="1" dirty="0">
              <a:effectLst>
                <a:outerShdw blurRad="38100" dist="38100" dir="2700000" algn="tl">
                  <a:srgbClr val="000000">
                    <a:alpha val="43137"/>
                  </a:srgbClr>
                </a:outerShdw>
              </a:effectLst>
            </a:endParaRPr>
          </a:p>
        </p:txBody>
      </p:sp>
      <p:sp>
        <p:nvSpPr>
          <p:cNvPr id="55" name="Round Diagonal Corner Rectangle 54"/>
          <p:cNvSpPr/>
          <p:nvPr/>
        </p:nvSpPr>
        <p:spPr>
          <a:xfrm>
            <a:off x="3635127" y="584185"/>
            <a:ext cx="5029200" cy="728404"/>
          </a:xfrm>
          <a:prstGeom prst="round2DiagRect">
            <a:avLst>
              <a:gd name="adj1" fmla="val 50000"/>
              <a:gd name="adj2" fmla="val 0"/>
            </a:avLst>
          </a:prstGeom>
          <a:solidFill>
            <a:schemeClr val="accent5">
              <a:lumMod val="40000"/>
              <a:lumOff val="6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08843" tIns="54421" rIns="108843" bIns="54421" rtlCol="0" anchor="ctr"/>
          <a:lstStyle/>
          <a:p>
            <a:pPr algn="ctr"/>
            <a:r>
              <a:rPr lang="bn-BD" sz="48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a:t>
            </a:r>
            <a:r>
              <a:rPr lang="en-US" sz="4800" dirty="0" smtClean="0">
                <a:solidFill>
                  <a:schemeClr val="tx1"/>
                </a:solidFill>
                <a:latin typeface="NikoshBAN" pitchFamily="2" charset="0"/>
                <a:cs typeface="NikoshBAN" pitchFamily="2" charset="0"/>
              </a:rPr>
              <a:t> </a:t>
            </a:r>
            <a:r>
              <a:rPr lang="en-US" sz="4800" b="1" dirty="0" err="1" smtClean="0">
                <a:solidFill>
                  <a:schemeClr val="tx1"/>
                </a:solidFill>
                <a:latin typeface="NikoshBAN" pitchFamily="2" charset="0"/>
                <a:cs typeface="NikoshBAN" pitchFamily="2" charset="0"/>
              </a:rPr>
              <a:t>কাজ</a:t>
            </a:r>
            <a:endParaRPr lang="en-US" sz="48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905476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500"/>
                                        <p:tgtEl>
                                          <p:spTgt spid="22"/>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54">
                                            <p:txEl>
                                              <p:pRg st="0" end="0"/>
                                            </p:txEl>
                                          </p:spTgt>
                                        </p:tgtEl>
                                        <p:attrNameLst>
                                          <p:attrName>style.visibility</p:attrName>
                                        </p:attrNameLst>
                                      </p:cBhvr>
                                      <p:to>
                                        <p:strVal val="visible"/>
                                      </p:to>
                                    </p:set>
                                    <p:animEffect transition="in" filter="wipe(left)">
                                      <p:cBhvr>
                                        <p:cTn id="14" dur="2000"/>
                                        <p:tgtEl>
                                          <p:spTgt spid="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105427" y="222048"/>
            <a:ext cx="844534" cy="830112"/>
            <a:chOff x="28136" y="0"/>
            <a:chExt cx="924231" cy="1045173"/>
          </a:xfrm>
        </p:grpSpPr>
        <p:sp>
          <p:nvSpPr>
            <p:cNvPr id="32" name="Oval 31"/>
            <p:cNvSpPr/>
            <p:nvPr/>
          </p:nvSpPr>
          <p:spPr>
            <a:xfrm>
              <a:off x="28136" y="0"/>
              <a:ext cx="688258" cy="688258"/>
            </a:xfrm>
            <a:prstGeom prst="ellipse">
              <a:avLst/>
            </a:prstGeom>
            <a:blipFill>
              <a:blip r:embed="rId2"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174D"/>
                </a:solidFill>
              </a:endParaRPr>
            </a:p>
          </p:txBody>
        </p:sp>
        <p:sp>
          <p:nvSpPr>
            <p:cNvPr id="33" name="Oval 32"/>
            <p:cNvSpPr/>
            <p:nvPr/>
          </p:nvSpPr>
          <p:spPr>
            <a:xfrm>
              <a:off x="126459" y="535863"/>
              <a:ext cx="491612" cy="509310"/>
            </a:xfrm>
            <a:prstGeom prst="ellipse">
              <a:avLst/>
            </a:prstGeom>
            <a:blipFill>
              <a:blip r:embed="rId3"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174D"/>
                </a:solidFill>
              </a:endParaRPr>
            </a:p>
          </p:txBody>
        </p:sp>
        <p:sp>
          <p:nvSpPr>
            <p:cNvPr id="34" name="Oval 33"/>
            <p:cNvSpPr/>
            <p:nvPr/>
          </p:nvSpPr>
          <p:spPr>
            <a:xfrm>
              <a:off x="180537" y="149463"/>
              <a:ext cx="383456" cy="370672"/>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174D"/>
                </a:solidFill>
              </a:endParaRPr>
            </a:p>
          </p:txBody>
        </p:sp>
        <p:sp>
          <p:nvSpPr>
            <p:cNvPr id="35" name="Oval 34"/>
            <p:cNvSpPr/>
            <p:nvPr/>
          </p:nvSpPr>
          <p:spPr>
            <a:xfrm>
              <a:off x="460755" y="163220"/>
              <a:ext cx="491612" cy="509310"/>
            </a:xfrm>
            <a:prstGeom prst="ellipse">
              <a:avLst/>
            </a:prstGeom>
            <a:blipFill>
              <a:blip r:embed="rId3"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174D"/>
                </a:solidFill>
              </a:endParaRPr>
            </a:p>
          </p:txBody>
        </p:sp>
        <p:sp>
          <p:nvSpPr>
            <p:cNvPr id="36" name="Oval 35"/>
            <p:cNvSpPr/>
            <p:nvPr/>
          </p:nvSpPr>
          <p:spPr>
            <a:xfrm>
              <a:off x="180537" y="608638"/>
              <a:ext cx="383456" cy="370672"/>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174D"/>
                </a:solidFill>
              </a:endParaRPr>
            </a:p>
          </p:txBody>
        </p:sp>
        <p:sp>
          <p:nvSpPr>
            <p:cNvPr id="37" name="Oval 36"/>
            <p:cNvSpPr/>
            <p:nvPr/>
          </p:nvSpPr>
          <p:spPr>
            <a:xfrm>
              <a:off x="496530" y="242383"/>
              <a:ext cx="383456" cy="370672"/>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174D"/>
                </a:solidFill>
              </a:endParaRPr>
            </a:p>
          </p:txBody>
        </p:sp>
      </p:grpSp>
      <p:grpSp>
        <p:nvGrpSpPr>
          <p:cNvPr id="38" name="Group 37"/>
          <p:cNvGrpSpPr/>
          <p:nvPr/>
        </p:nvGrpSpPr>
        <p:grpSpPr>
          <a:xfrm>
            <a:off x="330315" y="297395"/>
            <a:ext cx="844534" cy="830112"/>
            <a:chOff x="28136" y="0"/>
            <a:chExt cx="924231" cy="1045173"/>
          </a:xfrm>
        </p:grpSpPr>
        <p:sp>
          <p:nvSpPr>
            <p:cNvPr id="39" name="Oval 38"/>
            <p:cNvSpPr/>
            <p:nvPr/>
          </p:nvSpPr>
          <p:spPr>
            <a:xfrm>
              <a:off x="28136" y="0"/>
              <a:ext cx="688258" cy="688258"/>
            </a:xfrm>
            <a:prstGeom prst="ellipse">
              <a:avLst/>
            </a:prstGeom>
            <a:blipFill>
              <a:blip r:embed="rId2"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174D"/>
                </a:solidFill>
              </a:endParaRPr>
            </a:p>
          </p:txBody>
        </p:sp>
        <p:sp>
          <p:nvSpPr>
            <p:cNvPr id="40" name="Oval 39"/>
            <p:cNvSpPr/>
            <p:nvPr/>
          </p:nvSpPr>
          <p:spPr>
            <a:xfrm>
              <a:off x="126459" y="535863"/>
              <a:ext cx="491612" cy="509310"/>
            </a:xfrm>
            <a:prstGeom prst="ellipse">
              <a:avLst/>
            </a:prstGeom>
            <a:blipFill>
              <a:blip r:embed="rId3"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174D"/>
                </a:solidFill>
              </a:endParaRPr>
            </a:p>
          </p:txBody>
        </p:sp>
        <p:sp>
          <p:nvSpPr>
            <p:cNvPr id="41" name="Oval 40"/>
            <p:cNvSpPr/>
            <p:nvPr/>
          </p:nvSpPr>
          <p:spPr>
            <a:xfrm>
              <a:off x="180537" y="149463"/>
              <a:ext cx="383456" cy="370672"/>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174D"/>
                </a:solidFill>
              </a:endParaRPr>
            </a:p>
          </p:txBody>
        </p:sp>
        <p:sp>
          <p:nvSpPr>
            <p:cNvPr id="42" name="Oval 41"/>
            <p:cNvSpPr/>
            <p:nvPr/>
          </p:nvSpPr>
          <p:spPr>
            <a:xfrm>
              <a:off x="460755" y="163220"/>
              <a:ext cx="491612" cy="509310"/>
            </a:xfrm>
            <a:prstGeom prst="ellipse">
              <a:avLst/>
            </a:prstGeom>
            <a:blipFill>
              <a:blip r:embed="rId3"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174D"/>
                </a:solidFill>
              </a:endParaRPr>
            </a:p>
          </p:txBody>
        </p:sp>
        <p:sp>
          <p:nvSpPr>
            <p:cNvPr id="43" name="Oval 42"/>
            <p:cNvSpPr/>
            <p:nvPr/>
          </p:nvSpPr>
          <p:spPr>
            <a:xfrm>
              <a:off x="180537" y="608638"/>
              <a:ext cx="383456" cy="370672"/>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174D"/>
                </a:solidFill>
              </a:endParaRPr>
            </a:p>
          </p:txBody>
        </p:sp>
        <p:sp>
          <p:nvSpPr>
            <p:cNvPr id="44" name="Oval 43"/>
            <p:cNvSpPr/>
            <p:nvPr/>
          </p:nvSpPr>
          <p:spPr>
            <a:xfrm>
              <a:off x="496530" y="242383"/>
              <a:ext cx="383456" cy="370672"/>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6174D"/>
                </a:solidFill>
              </a:endParaRPr>
            </a:p>
          </p:txBody>
        </p:sp>
      </p:grpSp>
      <p:sp>
        <p:nvSpPr>
          <p:cNvPr id="45" name="Rectangle 44"/>
          <p:cNvSpPr/>
          <p:nvPr/>
        </p:nvSpPr>
        <p:spPr>
          <a:xfrm>
            <a:off x="1646015" y="616553"/>
            <a:ext cx="4386310" cy="110799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6600" b="1" dirty="0">
              <a:ln w="11430"/>
              <a:solidFill>
                <a:srgbClr val="36174D"/>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23" name="Rectangle 22"/>
          <p:cNvSpPr/>
          <p:nvPr/>
        </p:nvSpPr>
        <p:spPr>
          <a:xfrm>
            <a:off x="5138670" y="629285"/>
            <a:ext cx="5344732" cy="110799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6600" b="1" dirty="0">
              <a:ln w="11430"/>
              <a:solidFill>
                <a:srgbClr val="36174D"/>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21" name="Picture 2" descr="E:\Images\Gif\atom_Bohr model.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867262" y="925251"/>
            <a:ext cx="6056354" cy="584005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2095350" y="642017"/>
            <a:ext cx="8388052" cy="110799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6600" b="1" dirty="0">
                <a:ln w="11430"/>
                <a:solidFill>
                  <a:srgbClr val="36174D"/>
                </a:solidFill>
                <a:effectLst>
                  <a:outerShdw blurRad="50800" dist="39000" dir="5460000" algn="tl">
                    <a:srgbClr val="000000">
                      <a:alpha val="38000"/>
                    </a:srgbClr>
                  </a:outerShdw>
                </a:effectLst>
                <a:latin typeface="NikoshBAN" pitchFamily="2" charset="0"/>
                <a:cs typeface="NikoshBAN" pitchFamily="2" charset="0"/>
              </a:rPr>
              <a:t>আজকের</a:t>
            </a:r>
            <a:r>
              <a:rPr lang="en-US" sz="6600" b="1" dirty="0">
                <a:ln w="11430"/>
                <a:solidFill>
                  <a:srgbClr val="36174D"/>
                </a:solidFill>
                <a:effectLst>
                  <a:outerShdw blurRad="50800" dist="39000" dir="5460000" algn="tl">
                    <a:srgbClr val="000000">
                      <a:alpha val="38000"/>
                    </a:srgbClr>
                  </a:outerShdw>
                </a:effectLst>
                <a:latin typeface="NikoshBAN" pitchFamily="2" charset="0"/>
                <a:cs typeface="NikoshBAN" pitchFamily="2" charset="0"/>
              </a:rPr>
              <a:t> </a:t>
            </a:r>
            <a:r>
              <a:rPr lang="bn-BD" sz="6600" b="1" dirty="0">
                <a:ln w="11430"/>
                <a:solidFill>
                  <a:srgbClr val="36174D"/>
                </a:solidFill>
                <a:effectLst>
                  <a:outerShdw blurRad="50800" dist="39000" dir="5460000" algn="tl">
                    <a:srgbClr val="000000">
                      <a:alpha val="38000"/>
                    </a:srgbClr>
                  </a:outerShdw>
                </a:effectLst>
                <a:latin typeface="NikoshBAN" pitchFamily="2" charset="0"/>
                <a:cs typeface="NikoshBAN" pitchFamily="2" charset="0"/>
              </a:rPr>
              <a:t>মত</a:t>
            </a:r>
            <a:r>
              <a:rPr lang="en-US" sz="6600" b="1" dirty="0">
                <a:ln w="11430"/>
                <a:solidFill>
                  <a:srgbClr val="36174D"/>
                </a:solidFill>
                <a:effectLst>
                  <a:outerShdw blurRad="50800" dist="39000" dir="5460000" algn="tl">
                    <a:srgbClr val="000000">
                      <a:alpha val="38000"/>
                    </a:srgbClr>
                  </a:outerShdw>
                </a:effectLst>
                <a:latin typeface="NikoshBAN" pitchFamily="2" charset="0"/>
                <a:cs typeface="NikoshBAN" pitchFamily="2" charset="0"/>
              </a:rPr>
              <a:t> </a:t>
            </a:r>
            <a:r>
              <a:rPr lang="bn-BD" sz="6600" b="1" dirty="0" smtClean="0">
                <a:ln w="11430"/>
                <a:solidFill>
                  <a:srgbClr val="36174D"/>
                </a:solidFill>
                <a:effectLst>
                  <a:outerShdw blurRad="50800" dist="39000" dir="5460000" algn="tl">
                    <a:srgbClr val="000000">
                      <a:alpha val="38000"/>
                    </a:srgbClr>
                  </a:outerShdw>
                </a:effectLst>
                <a:latin typeface="NikoshBAN" pitchFamily="2" charset="0"/>
                <a:cs typeface="NikoshBAN" pitchFamily="2" charset="0"/>
              </a:rPr>
              <a:t>সবাইকে ধন্যবাদ</a:t>
            </a:r>
            <a:endParaRPr lang="en-US" sz="6600" b="1" dirty="0">
              <a:ln w="11430"/>
              <a:solidFill>
                <a:srgbClr val="36174D"/>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9165908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par>
                                <p:cTn id="8" presetID="22" presetClass="entr" presetSubtype="8"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left)">
                                      <p:cBhvr>
                                        <p:cTn id="10" dur="500"/>
                                        <p:tgtEl>
                                          <p:spTgt spid="38"/>
                                        </p:tgtEl>
                                      </p:cBhvr>
                                    </p:animEffect>
                                  </p:childTnLst>
                                </p:cTn>
                              </p:par>
                              <p:par>
                                <p:cTn id="11" presetID="23" presetClass="entr" presetSubtype="528"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 calcmode="lin" valueType="num">
                                      <p:cBhvr>
                                        <p:cTn id="15" dur="500" fill="hold"/>
                                        <p:tgtEl>
                                          <p:spTgt spid="22"/>
                                        </p:tgtEl>
                                        <p:attrNameLst>
                                          <p:attrName>ppt_x</p:attrName>
                                        </p:attrNameLst>
                                      </p:cBhvr>
                                      <p:tavLst>
                                        <p:tav tm="0">
                                          <p:val>
                                            <p:fltVal val="0.5"/>
                                          </p:val>
                                        </p:tav>
                                        <p:tav tm="100000">
                                          <p:val>
                                            <p:strVal val="#ppt_x"/>
                                          </p:val>
                                        </p:tav>
                                      </p:tavLst>
                                    </p:anim>
                                    <p:anim calcmode="lin" valueType="num">
                                      <p:cBhvr>
                                        <p:cTn id="16" dur="500" fill="hold"/>
                                        <p:tgtEl>
                                          <p:spTgt spid="2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974" y="1391896"/>
            <a:ext cx="5238750" cy="3810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1667" y="1393372"/>
            <a:ext cx="3798686" cy="3811476"/>
          </a:xfrm>
          <a:prstGeom prst="ellipse">
            <a:avLst/>
          </a:prstGeom>
          <a:ln>
            <a:noFill/>
          </a:ln>
          <a:effectLst>
            <a:softEdge rad="112500"/>
          </a:effectLst>
        </p:spPr>
      </p:pic>
      <p:sp>
        <p:nvSpPr>
          <p:cNvPr id="7" name="Rectangle 6"/>
          <p:cNvSpPr/>
          <p:nvPr/>
        </p:nvSpPr>
        <p:spPr>
          <a:xfrm>
            <a:off x="3906989" y="5256819"/>
            <a:ext cx="4550118" cy="707886"/>
          </a:xfrm>
          <a:prstGeom prst="rect">
            <a:avLst/>
          </a:prstGeom>
        </p:spPr>
        <p:txBody>
          <a:bodyPr wrap="square">
            <a:spAutoFit/>
          </a:bodyPr>
          <a:lstStyle/>
          <a:p>
            <a:pPr algn="ctr" fontAlgn="auto">
              <a:spcBef>
                <a:spcPts val="0"/>
              </a:spcBef>
              <a:spcAft>
                <a:spcPts val="0"/>
              </a:spcAft>
            </a:pPr>
            <a:r>
              <a:rPr lang="bn-BD" sz="40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পরমাণুর ইলেকট্রনিক মডেল</a:t>
            </a:r>
            <a:endParaRPr lang="en-US" sz="4000" dirty="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8" name="Rectangle 7"/>
          <p:cNvSpPr/>
          <p:nvPr/>
        </p:nvSpPr>
        <p:spPr>
          <a:xfrm>
            <a:off x="2216645" y="478944"/>
            <a:ext cx="7930808" cy="769441"/>
          </a:xfrm>
          <a:prstGeom prst="rect">
            <a:avLst/>
          </a:prstGeom>
        </p:spPr>
        <p:txBody>
          <a:bodyPr wrap="square">
            <a:spAutoFit/>
          </a:bodyPr>
          <a:lstStyle/>
          <a:p>
            <a:pPr algn="ctr"/>
            <a:r>
              <a:rPr lang="bn-BD" sz="4400" dirty="0" smtClean="0">
                <a:latin typeface="NikoshBAN" panose="02000000000000000000" pitchFamily="2" charset="0"/>
                <a:cs typeface="NikoshBAN" panose="02000000000000000000" pitchFamily="2" charset="0"/>
              </a:rPr>
              <a:t>শিক্ষার্থীরা ছবিতে তোমরা কী দেখতে পাচ্ছো?</a:t>
            </a:r>
            <a:endParaRPr lang="en-SG" sz="4400" dirty="0">
              <a:latin typeface="NikoshBAN" panose="02000000000000000000" pitchFamily="2" charset="0"/>
              <a:cs typeface="NikoshBAN" panose="02000000000000000000" pitchFamily="2" charset="0"/>
            </a:endParaRPr>
          </a:p>
        </p:txBody>
      </p:sp>
      <p:sp>
        <p:nvSpPr>
          <p:cNvPr id="9" name="Rectangle 8"/>
          <p:cNvSpPr/>
          <p:nvPr/>
        </p:nvSpPr>
        <p:spPr>
          <a:xfrm>
            <a:off x="3102318" y="5248843"/>
            <a:ext cx="5742853" cy="707886"/>
          </a:xfrm>
          <a:prstGeom prst="rect">
            <a:avLst/>
          </a:prstGeom>
        </p:spPr>
        <p:txBody>
          <a:bodyPr wrap="square">
            <a:spAutoFit/>
          </a:bodyPr>
          <a:lstStyle/>
          <a:p>
            <a:pPr algn="ctr" fontAlgn="auto">
              <a:spcBef>
                <a:spcPts val="0"/>
              </a:spcBef>
              <a:spcAft>
                <a:spcPts val="0"/>
              </a:spcAft>
            </a:pPr>
            <a:r>
              <a:rPr lang="bn-BD" sz="40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এই পরমাণুর থেকে কী নির্গত হচ্ছে?</a:t>
            </a:r>
            <a:endParaRPr lang="en-US" sz="4000" dirty="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0" name="Rectangle 9"/>
          <p:cNvSpPr/>
          <p:nvPr/>
        </p:nvSpPr>
        <p:spPr>
          <a:xfrm>
            <a:off x="4546072" y="5244275"/>
            <a:ext cx="3271953" cy="707886"/>
          </a:xfrm>
          <a:prstGeom prst="rect">
            <a:avLst/>
          </a:prstGeom>
        </p:spPr>
        <p:txBody>
          <a:bodyPr wrap="square">
            <a:spAutoFit/>
          </a:bodyPr>
          <a:lstStyle/>
          <a:p>
            <a:pPr algn="ctr" fontAlgn="auto">
              <a:spcBef>
                <a:spcPts val="0"/>
              </a:spcBef>
              <a:spcAft>
                <a:spcPts val="0"/>
              </a:spcAft>
            </a:pPr>
            <a:r>
              <a:rPr lang="bn-BD" sz="40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পারমাণবিক </a:t>
            </a:r>
            <a:r>
              <a:rPr lang="bn-BD" sz="4000" dirty="0">
                <a:ln w="11430">
                  <a:solidFill>
                    <a:schemeClr val="tx1">
                      <a:lumMod val="95000"/>
                      <a:lumOff val="5000"/>
                    </a:schemeClr>
                  </a:solidFill>
                </a:ln>
                <a:latin typeface="NikoshBAN" panose="02000000000000000000" pitchFamily="2" charset="0"/>
                <a:cs typeface="NikoshBAN" panose="02000000000000000000" pitchFamily="2" charset="0"/>
              </a:rPr>
              <a:t>বর্ণালি</a:t>
            </a:r>
            <a:endParaRPr lang="en-US" sz="4000" dirty="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2" name="Rectangle 11"/>
          <p:cNvSpPr/>
          <p:nvPr/>
        </p:nvSpPr>
        <p:spPr>
          <a:xfrm>
            <a:off x="1429744" y="5239707"/>
            <a:ext cx="9504608" cy="707886"/>
          </a:xfrm>
          <a:prstGeom prst="rect">
            <a:avLst/>
          </a:prstGeom>
        </p:spPr>
        <p:txBody>
          <a:bodyPr wrap="square">
            <a:spAutoFit/>
          </a:bodyPr>
          <a:lstStyle/>
          <a:p>
            <a:pPr algn="ctr" fontAlgn="auto">
              <a:spcBef>
                <a:spcPts val="0"/>
              </a:spcBef>
              <a:spcAft>
                <a:spcPts val="0"/>
              </a:spcAft>
            </a:pPr>
            <a:r>
              <a:rPr lang="bn-BD" sz="4000" dirty="0" smtClean="0">
                <a:ln w="11430">
                  <a:solidFill>
                    <a:schemeClr val="tx1">
                      <a:lumMod val="95000"/>
                      <a:lumOff val="5000"/>
                    </a:schemeClr>
                  </a:solidFill>
                </a:ln>
                <a:latin typeface="NikoshBAN" panose="02000000000000000000" pitchFamily="2" charset="0"/>
                <a:cs typeface="NikoshBAN" panose="02000000000000000000" pitchFamily="2" charset="0"/>
              </a:rPr>
              <a:t>এই পারমাণবিক বর্ণালি সম্পর্কে সর্বপ্রথম কে ধারণা দেন?</a:t>
            </a:r>
            <a:endParaRPr lang="en-US" sz="4000" dirty="0">
              <a:ln w="11430">
                <a:solidFill>
                  <a:schemeClr val="tx1">
                    <a:lumMod val="95000"/>
                    <a:lumOff val="5000"/>
                  </a:schemeClr>
                </a:solidFill>
              </a:ln>
              <a:latin typeface="NikoshBAN" panose="02000000000000000000" pitchFamily="2" charset="0"/>
              <a:cs typeface="NikoshBAN" panose="02000000000000000000" pitchFamily="2" charset="0"/>
            </a:endParaRPr>
          </a:p>
        </p:txBody>
      </p:sp>
      <p:sp>
        <p:nvSpPr>
          <p:cNvPr id="13" name="Rectangle 12"/>
          <p:cNvSpPr/>
          <p:nvPr/>
        </p:nvSpPr>
        <p:spPr>
          <a:xfrm>
            <a:off x="4546072" y="5239707"/>
            <a:ext cx="3445678" cy="707886"/>
          </a:xfrm>
          <a:prstGeom prst="rect">
            <a:avLst/>
          </a:prstGeom>
        </p:spPr>
        <p:txBody>
          <a:bodyPr wrap="square">
            <a:spAutoFit/>
          </a:bodyPr>
          <a:lstStyle/>
          <a:p>
            <a:pPr algn="ctr" fontAlgn="auto">
              <a:spcBef>
                <a:spcPts val="0"/>
              </a:spcBef>
              <a:spcAft>
                <a:spcPts val="0"/>
              </a:spcAft>
            </a:pPr>
            <a:r>
              <a:rPr lang="bn-BD" sz="4000" dirty="0" smtClean="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বিজ্ঞানী নীলস বোর</a:t>
            </a:r>
            <a:endParaRPr lang="en-US" sz="4000" dirty="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grpSp>
        <p:nvGrpSpPr>
          <p:cNvPr id="28" name="Group 27"/>
          <p:cNvGrpSpPr/>
          <p:nvPr/>
        </p:nvGrpSpPr>
        <p:grpSpPr>
          <a:xfrm>
            <a:off x="11105427" y="222048"/>
            <a:ext cx="844534" cy="830112"/>
            <a:chOff x="28136" y="0"/>
            <a:chExt cx="924231" cy="1045173"/>
          </a:xfrm>
        </p:grpSpPr>
        <p:sp>
          <p:nvSpPr>
            <p:cNvPr id="29" name="Oval 28"/>
            <p:cNvSpPr/>
            <p:nvPr/>
          </p:nvSpPr>
          <p:spPr>
            <a:xfrm>
              <a:off x="28136" y="0"/>
              <a:ext cx="688258" cy="688258"/>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26459" y="535863"/>
              <a:ext cx="491612" cy="509310"/>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80537" y="149463"/>
              <a:ext cx="383456" cy="370672"/>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60755" y="163220"/>
              <a:ext cx="491612" cy="509310"/>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80537" y="608638"/>
              <a:ext cx="383456" cy="370672"/>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96530" y="242383"/>
              <a:ext cx="383456" cy="370672"/>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330315" y="297395"/>
            <a:ext cx="844534" cy="830112"/>
            <a:chOff x="28136" y="0"/>
            <a:chExt cx="924231" cy="1045173"/>
          </a:xfrm>
        </p:grpSpPr>
        <p:sp>
          <p:nvSpPr>
            <p:cNvPr id="36" name="Oval 35"/>
            <p:cNvSpPr/>
            <p:nvPr/>
          </p:nvSpPr>
          <p:spPr>
            <a:xfrm>
              <a:off x="28136" y="0"/>
              <a:ext cx="688258" cy="688258"/>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26459" y="535863"/>
              <a:ext cx="491612" cy="509310"/>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80537" y="149463"/>
              <a:ext cx="383456" cy="370672"/>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60755" y="163220"/>
              <a:ext cx="491612" cy="509310"/>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80537" y="608638"/>
              <a:ext cx="383456" cy="370672"/>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96530" y="242383"/>
              <a:ext cx="383456" cy="370672"/>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1334858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par>
                                <p:cTn id="8" presetID="22" presetClass="entr" presetSubtype="8"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2000" fill="hold"/>
                                        <p:tgtEl>
                                          <p:spTgt spid="7"/>
                                        </p:tgtEl>
                                        <p:attrNameLst>
                                          <p:attrName>ppt_x</p:attrName>
                                        </p:attrNameLst>
                                      </p:cBhvr>
                                      <p:tavLst>
                                        <p:tav tm="0">
                                          <p:val>
                                            <p:strVal val="0-#ppt_w/2"/>
                                          </p:val>
                                        </p:tav>
                                        <p:tav tm="100000">
                                          <p:val>
                                            <p:strVal val="#ppt_x"/>
                                          </p:val>
                                        </p:tav>
                                      </p:tavLst>
                                    </p:anim>
                                    <p:anim calcmode="lin" valueType="num">
                                      <p:cBhvr additive="base">
                                        <p:cTn id="21"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grpId="1" nodeType="clickEffect">
                                  <p:stCondLst>
                                    <p:cond delay="0"/>
                                  </p:stCondLst>
                                  <p:childTnLst>
                                    <p:anim calcmode="lin" valueType="num">
                                      <p:cBhvr>
                                        <p:cTn id="25" dur="2000"/>
                                        <p:tgtEl>
                                          <p:spTgt spid="7"/>
                                        </p:tgtEl>
                                        <p:attrNameLst>
                                          <p:attrName>ppt_w</p:attrName>
                                        </p:attrNameLst>
                                      </p:cBhvr>
                                      <p:tavLst>
                                        <p:tav tm="0">
                                          <p:val>
                                            <p:strVal val="ppt_w"/>
                                          </p:val>
                                        </p:tav>
                                        <p:tav tm="100000">
                                          <p:val>
                                            <p:fltVal val="0"/>
                                          </p:val>
                                        </p:tav>
                                      </p:tavLst>
                                    </p:anim>
                                    <p:anim calcmode="lin" valueType="num">
                                      <p:cBhvr>
                                        <p:cTn id="26" dur="2000"/>
                                        <p:tgtEl>
                                          <p:spTgt spid="7"/>
                                        </p:tgtEl>
                                        <p:attrNameLst>
                                          <p:attrName>ppt_h</p:attrName>
                                        </p:attrNameLst>
                                      </p:cBhvr>
                                      <p:tavLst>
                                        <p:tav tm="0">
                                          <p:val>
                                            <p:strVal val="ppt_h"/>
                                          </p:val>
                                        </p:tav>
                                        <p:tav tm="100000">
                                          <p:val>
                                            <p:fltVal val="0"/>
                                          </p:val>
                                        </p:tav>
                                      </p:tavLst>
                                    </p:anim>
                                    <p:animEffect transition="out" filter="fade">
                                      <p:cBhvr>
                                        <p:cTn id="27" dur="2000"/>
                                        <p:tgtEl>
                                          <p:spTgt spid="7"/>
                                        </p:tgtEl>
                                      </p:cBhvr>
                                    </p:animEffect>
                                    <p:set>
                                      <p:cBhvr>
                                        <p:cTn id="28" dur="1" fill="hold">
                                          <p:stCondLst>
                                            <p:cond delay="19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2000" fill="hold"/>
                                        <p:tgtEl>
                                          <p:spTgt spid="9"/>
                                        </p:tgtEl>
                                        <p:attrNameLst>
                                          <p:attrName>ppt_x</p:attrName>
                                        </p:attrNameLst>
                                      </p:cBhvr>
                                      <p:tavLst>
                                        <p:tav tm="0">
                                          <p:val>
                                            <p:strVal val="0-#ppt_w/2"/>
                                          </p:val>
                                        </p:tav>
                                        <p:tav tm="100000">
                                          <p:val>
                                            <p:strVal val="#ppt_x"/>
                                          </p:val>
                                        </p:tav>
                                      </p:tavLst>
                                    </p:anim>
                                    <p:anim calcmode="lin" valueType="num">
                                      <p:cBhvr additive="base">
                                        <p:cTn id="34"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xit" presetSubtype="32" fill="hold" grpId="1" nodeType="clickEffect">
                                  <p:stCondLst>
                                    <p:cond delay="0"/>
                                  </p:stCondLst>
                                  <p:childTnLst>
                                    <p:anim calcmode="lin" valueType="num">
                                      <p:cBhvr>
                                        <p:cTn id="38" dur="2000"/>
                                        <p:tgtEl>
                                          <p:spTgt spid="9"/>
                                        </p:tgtEl>
                                        <p:attrNameLst>
                                          <p:attrName>ppt_w</p:attrName>
                                        </p:attrNameLst>
                                      </p:cBhvr>
                                      <p:tavLst>
                                        <p:tav tm="0">
                                          <p:val>
                                            <p:strVal val="ppt_w"/>
                                          </p:val>
                                        </p:tav>
                                        <p:tav tm="100000">
                                          <p:val>
                                            <p:fltVal val="0"/>
                                          </p:val>
                                        </p:tav>
                                      </p:tavLst>
                                    </p:anim>
                                    <p:anim calcmode="lin" valueType="num">
                                      <p:cBhvr>
                                        <p:cTn id="39" dur="2000"/>
                                        <p:tgtEl>
                                          <p:spTgt spid="9"/>
                                        </p:tgtEl>
                                        <p:attrNameLst>
                                          <p:attrName>ppt_h</p:attrName>
                                        </p:attrNameLst>
                                      </p:cBhvr>
                                      <p:tavLst>
                                        <p:tav tm="0">
                                          <p:val>
                                            <p:strVal val="ppt_h"/>
                                          </p:val>
                                        </p:tav>
                                        <p:tav tm="100000">
                                          <p:val>
                                            <p:fltVal val="0"/>
                                          </p:val>
                                        </p:tav>
                                      </p:tavLst>
                                    </p:anim>
                                    <p:animEffect transition="out" filter="fade">
                                      <p:cBhvr>
                                        <p:cTn id="40" dur="2000"/>
                                        <p:tgtEl>
                                          <p:spTgt spid="9"/>
                                        </p:tgtEl>
                                      </p:cBhvr>
                                    </p:animEffect>
                                    <p:set>
                                      <p:cBhvr>
                                        <p:cTn id="41" dur="1" fill="hold">
                                          <p:stCondLst>
                                            <p:cond delay="1999"/>
                                          </p:stCondLst>
                                        </p:cTn>
                                        <p:tgtEl>
                                          <p:spTgt spid="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2000" fill="hold"/>
                                        <p:tgtEl>
                                          <p:spTgt spid="10"/>
                                        </p:tgtEl>
                                        <p:attrNameLst>
                                          <p:attrName>ppt_x</p:attrName>
                                        </p:attrNameLst>
                                      </p:cBhvr>
                                      <p:tavLst>
                                        <p:tav tm="0">
                                          <p:val>
                                            <p:strVal val="0-#ppt_w/2"/>
                                          </p:val>
                                        </p:tav>
                                        <p:tav tm="100000">
                                          <p:val>
                                            <p:strVal val="#ppt_x"/>
                                          </p:val>
                                        </p:tav>
                                      </p:tavLst>
                                    </p:anim>
                                    <p:anim calcmode="lin" valueType="num">
                                      <p:cBhvr additive="base">
                                        <p:cTn id="47"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xit" presetSubtype="32" fill="hold" grpId="1" nodeType="clickEffect">
                                  <p:stCondLst>
                                    <p:cond delay="0"/>
                                  </p:stCondLst>
                                  <p:childTnLst>
                                    <p:anim calcmode="lin" valueType="num">
                                      <p:cBhvr>
                                        <p:cTn id="51" dur="2000"/>
                                        <p:tgtEl>
                                          <p:spTgt spid="10"/>
                                        </p:tgtEl>
                                        <p:attrNameLst>
                                          <p:attrName>ppt_w</p:attrName>
                                        </p:attrNameLst>
                                      </p:cBhvr>
                                      <p:tavLst>
                                        <p:tav tm="0">
                                          <p:val>
                                            <p:strVal val="ppt_w"/>
                                          </p:val>
                                        </p:tav>
                                        <p:tav tm="100000">
                                          <p:val>
                                            <p:fltVal val="0"/>
                                          </p:val>
                                        </p:tav>
                                      </p:tavLst>
                                    </p:anim>
                                    <p:anim calcmode="lin" valueType="num">
                                      <p:cBhvr>
                                        <p:cTn id="52" dur="2000"/>
                                        <p:tgtEl>
                                          <p:spTgt spid="10"/>
                                        </p:tgtEl>
                                        <p:attrNameLst>
                                          <p:attrName>ppt_h</p:attrName>
                                        </p:attrNameLst>
                                      </p:cBhvr>
                                      <p:tavLst>
                                        <p:tav tm="0">
                                          <p:val>
                                            <p:strVal val="ppt_h"/>
                                          </p:val>
                                        </p:tav>
                                        <p:tav tm="100000">
                                          <p:val>
                                            <p:fltVal val="0"/>
                                          </p:val>
                                        </p:tav>
                                      </p:tavLst>
                                    </p:anim>
                                    <p:animEffect transition="out" filter="fade">
                                      <p:cBhvr>
                                        <p:cTn id="53" dur="2000"/>
                                        <p:tgtEl>
                                          <p:spTgt spid="10"/>
                                        </p:tgtEl>
                                      </p:cBhvr>
                                    </p:animEffect>
                                    <p:set>
                                      <p:cBhvr>
                                        <p:cTn id="54" dur="1" fill="hold">
                                          <p:stCondLst>
                                            <p:cond delay="1999"/>
                                          </p:stCondLst>
                                        </p:cTn>
                                        <p:tgtEl>
                                          <p:spTgt spid="1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2000" fill="hold"/>
                                        <p:tgtEl>
                                          <p:spTgt spid="12"/>
                                        </p:tgtEl>
                                        <p:attrNameLst>
                                          <p:attrName>ppt_x</p:attrName>
                                        </p:attrNameLst>
                                      </p:cBhvr>
                                      <p:tavLst>
                                        <p:tav tm="0">
                                          <p:val>
                                            <p:strVal val="0-#ppt_w/2"/>
                                          </p:val>
                                        </p:tav>
                                        <p:tav tm="100000">
                                          <p:val>
                                            <p:strVal val="#ppt_x"/>
                                          </p:val>
                                        </p:tav>
                                      </p:tavLst>
                                    </p:anim>
                                    <p:anim calcmode="lin" valueType="num">
                                      <p:cBhvr additive="base">
                                        <p:cTn id="60"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xit" presetSubtype="32" fill="hold" grpId="1" nodeType="clickEffect">
                                  <p:stCondLst>
                                    <p:cond delay="0"/>
                                  </p:stCondLst>
                                  <p:childTnLst>
                                    <p:anim calcmode="lin" valueType="num">
                                      <p:cBhvr>
                                        <p:cTn id="64" dur="2000"/>
                                        <p:tgtEl>
                                          <p:spTgt spid="12"/>
                                        </p:tgtEl>
                                        <p:attrNameLst>
                                          <p:attrName>ppt_w</p:attrName>
                                        </p:attrNameLst>
                                      </p:cBhvr>
                                      <p:tavLst>
                                        <p:tav tm="0">
                                          <p:val>
                                            <p:strVal val="ppt_w"/>
                                          </p:val>
                                        </p:tav>
                                        <p:tav tm="100000">
                                          <p:val>
                                            <p:fltVal val="0"/>
                                          </p:val>
                                        </p:tav>
                                      </p:tavLst>
                                    </p:anim>
                                    <p:anim calcmode="lin" valueType="num">
                                      <p:cBhvr>
                                        <p:cTn id="65" dur="2000"/>
                                        <p:tgtEl>
                                          <p:spTgt spid="12"/>
                                        </p:tgtEl>
                                        <p:attrNameLst>
                                          <p:attrName>ppt_h</p:attrName>
                                        </p:attrNameLst>
                                      </p:cBhvr>
                                      <p:tavLst>
                                        <p:tav tm="0">
                                          <p:val>
                                            <p:strVal val="ppt_h"/>
                                          </p:val>
                                        </p:tav>
                                        <p:tav tm="100000">
                                          <p:val>
                                            <p:fltVal val="0"/>
                                          </p:val>
                                        </p:tav>
                                      </p:tavLst>
                                    </p:anim>
                                    <p:animEffect transition="out" filter="fade">
                                      <p:cBhvr>
                                        <p:cTn id="66" dur="2000"/>
                                        <p:tgtEl>
                                          <p:spTgt spid="12"/>
                                        </p:tgtEl>
                                      </p:cBhvr>
                                    </p:animEffect>
                                    <p:set>
                                      <p:cBhvr>
                                        <p:cTn id="67" dur="1" fill="hold">
                                          <p:stCondLst>
                                            <p:cond delay="1999"/>
                                          </p:stCondLst>
                                        </p:cTn>
                                        <p:tgtEl>
                                          <p:spTgt spid="12"/>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additive="base">
                                        <p:cTn id="72" dur="2000" fill="hold"/>
                                        <p:tgtEl>
                                          <p:spTgt spid="13"/>
                                        </p:tgtEl>
                                        <p:attrNameLst>
                                          <p:attrName>ppt_x</p:attrName>
                                        </p:attrNameLst>
                                      </p:cBhvr>
                                      <p:tavLst>
                                        <p:tav tm="0">
                                          <p:val>
                                            <p:strVal val="0-#ppt_w/2"/>
                                          </p:val>
                                        </p:tav>
                                        <p:tav tm="100000">
                                          <p:val>
                                            <p:strVal val="#ppt_x"/>
                                          </p:val>
                                        </p:tav>
                                      </p:tavLst>
                                    </p:anim>
                                    <p:anim calcmode="lin" valueType="num">
                                      <p:cBhvr additive="base">
                                        <p:cTn id="73"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53" presetClass="exit" presetSubtype="32" fill="hold" grpId="1" nodeType="clickEffect">
                                  <p:stCondLst>
                                    <p:cond delay="0"/>
                                  </p:stCondLst>
                                  <p:childTnLst>
                                    <p:anim calcmode="lin" valueType="num">
                                      <p:cBhvr>
                                        <p:cTn id="77" dur="2000"/>
                                        <p:tgtEl>
                                          <p:spTgt spid="13"/>
                                        </p:tgtEl>
                                        <p:attrNameLst>
                                          <p:attrName>ppt_w</p:attrName>
                                        </p:attrNameLst>
                                      </p:cBhvr>
                                      <p:tavLst>
                                        <p:tav tm="0">
                                          <p:val>
                                            <p:strVal val="ppt_w"/>
                                          </p:val>
                                        </p:tav>
                                        <p:tav tm="100000">
                                          <p:val>
                                            <p:fltVal val="0"/>
                                          </p:val>
                                        </p:tav>
                                      </p:tavLst>
                                    </p:anim>
                                    <p:anim calcmode="lin" valueType="num">
                                      <p:cBhvr>
                                        <p:cTn id="78" dur="2000"/>
                                        <p:tgtEl>
                                          <p:spTgt spid="13"/>
                                        </p:tgtEl>
                                        <p:attrNameLst>
                                          <p:attrName>ppt_h</p:attrName>
                                        </p:attrNameLst>
                                      </p:cBhvr>
                                      <p:tavLst>
                                        <p:tav tm="0">
                                          <p:val>
                                            <p:strVal val="ppt_h"/>
                                          </p:val>
                                        </p:tav>
                                        <p:tav tm="100000">
                                          <p:val>
                                            <p:fltVal val="0"/>
                                          </p:val>
                                        </p:tav>
                                      </p:tavLst>
                                    </p:anim>
                                    <p:animEffect transition="out" filter="fade">
                                      <p:cBhvr>
                                        <p:cTn id="79" dur="2000"/>
                                        <p:tgtEl>
                                          <p:spTgt spid="13"/>
                                        </p:tgtEl>
                                      </p:cBhvr>
                                    </p:animEffect>
                                    <p:set>
                                      <p:cBhvr>
                                        <p:cTn id="80"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9" grpId="0"/>
      <p:bldP spid="9" grpId="1"/>
      <p:bldP spid="10" grpId="0"/>
      <p:bldP spid="10" grpId="1"/>
      <p:bldP spid="12" grpId="0"/>
      <p:bldP spid="12" grpId="1"/>
      <p:bldP spid="13" grpId="0"/>
      <p:bldP spid="1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975156" y="100265"/>
            <a:ext cx="3988558" cy="1462551"/>
          </a:xfrm>
          <a:prstGeom prst="rect">
            <a:avLst/>
          </a:prstGeom>
          <a:noFill/>
        </p:spPr>
        <p:txBody>
          <a:bodyPr wrap="square" lIns="107287" tIns="53643" rIns="107287" bIns="53643"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8800" b="1" dirty="0">
                <a:ln w="11430"/>
                <a:effectLst>
                  <a:outerShdw blurRad="50800" dist="39000" dir="5460000" algn="tl">
                    <a:srgbClr val="000000">
                      <a:alpha val="38000"/>
                    </a:srgbClr>
                  </a:outerShdw>
                </a:effectLst>
                <a:latin typeface="NikoshBAN" pitchFamily="2" charset="0"/>
                <a:cs typeface="NikoshBAN" pitchFamily="2" charset="0"/>
              </a:rPr>
              <a:t>আ</a:t>
            </a:r>
            <a:r>
              <a:rPr lang="bn-BD" sz="6600" b="1" dirty="0">
                <a:ln w="11430"/>
                <a:effectLst>
                  <a:outerShdw blurRad="50800" dist="39000" dir="5460000" algn="tl">
                    <a:srgbClr val="000000">
                      <a:alpha val="38000"/>
                    </a:srgbClr>
                  </a:outerShdw>
                </a:effectLst>
                <a:latin typeface="NikoshBAN" pitchFamily="2" charset="0"/>
                <a:cs typeface="NikoshBAN" pitchFamily="2" charset="0"/>
              </a:rPr>
              <a:t>জকের পাঠ </a:t>
            </a:r>
            <a:endParaRPr lang="en-US" sz="6600" b="1" dirty="0">
              <a:ln w="11430"/>
              <a:effectLst>
                <a:outerShdw blurRad="50800" dist="39000" dir="5460000" algn="tl">
                  <a:srgbClr val="000000">
                    <a:alpha val="38000"/>
                  </a:srgbClr>
                </a:outerShdw>
              </a:effectLst>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9796" y="1485542"/>
            <a:ext cx="8785648" cy="4941927"/>
          </a:xfrm>
          <a:prstGeom prst="rect">
            <a:avLst/>
          </a:prstGeom>
        </p:spPr>
      </p:pic>
      <p:grpSp>
        <p:nvGrpSpPr>
          <p:cNvPr id="22" name="Group 21"/>
          <p:cNvGrpSpPr/>
          <p:nvPr/>
        </p:nvGrpSpPr>
        <p:grpSpPr>
          <a:xfrm>
            <a:off x="11105427" y="222048"/>
            <a:ext cx="844534" cy="830112"/>
            <a:chOff x="28136" y="0"/>
            <a:chExt cx="924231" cy="1045173"/>
          </a:xfrm>
        </p:grpSpPr>
        <p:sp>
          <p:nvSpPr>
            <p:cNvPr id="23" name="Oval 22"/>
            <p:cNvSpPr/>
            <p:nvPr/>
          </p:nvSpPr>
          <p:spPr>
            <a:xfrm>
              <a:off x="28136" y="0"/>
              <a:ext cx="688258" cy="688258"/>
            </a:xfrm>
            <a:prstGeom prst="ellipse">
              <a:avLst/>
            </a:prstGeom>
            <a:blipFill>
              <a:blip r:embed="rId3"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26459" y="535863"/>
              <a:ext cx="491612" cy="509310"/>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80537" y="149463"/>
              <a:ext cx="383456" cy="370672"/>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60755" y="163220"/>
              <a:ext cx="491612" cy="509310"/>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80537" y="608638"/>
              <a:ext cx="383456" cy="370672"/>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96530" y="242383"/>
              <a:ext cx="383456" cy="370672"/>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330315" y="297395"/>
            <a:ext cx="844534" cy="830112"/>
            <a:chOff x="28136" y="0"/>
            <a:chExt cx="924231" cy="1045173"/>
          </a:xfrm>
        </p:grpSpPr>
        <p:sp>
          <p:nvSpPr>
            <p:cNvPr id="30" name="Oval 29"/>
            <p:cNvSpPr/>
            <p:nvPr/>
          </p:nvSpPr>
          <p:spPr>
            <a:xfrm>
              <a:off x="28136" y="0"/>
              <a:ext cx="688258" cy="688258"/>
            </a:xfrm>
            <a:prstGeom prst="ellipse">
              <a:avLst/>
            </a:prstGeom>
            <a:blipFill>
              <a:blip r:embed="rId3"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26459" y="535863"/>
              <a:ext cx="491612" cy="509310"/>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80537" y="149463"/>
              <a:ext cx="383456" cy="370672"/>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60755" y="163220"/>
              <a:ext cx="491612" cy="509310"/>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80537" y="608638"/>
              <a:ext cx="383456" cy="370672"/>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96530" y="242383"/>
              <a:ext cx="383456" cy="370672"/>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455413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500"/>
                                        <p:tgtEl>
                                          <p:spTgt spid="22"/>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0-#ppt_w/2"/>
                                          </p:val>
                                        </p:tav>
                                        <p:tav tm="100000">
                                          <p:val>
                                            <p:strVal val="#ppt_x"/>
                                          </p:val>
                                        </p:tav>
                                      </p:tavLst>
                                    </p:anim>
                                    <p:anim calcmode="lin" valueType="num">
                                      <p:cBhvr additive="base">
                                        <p:cTn id="16" dur="1000" fill="hold"/>
                                        <p:tgtEl>
                                          <p:spTgt spid="1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1000" fill="hold"/>
                                        <p:tgtEl>
                                          <p:spTgt spid="2"/>
                                        </p:tgtEl>
                                        <p:attrNameLst>
                                          <p:attrName>ppt_x</p:attrName>
                                        </p:attrNameLst>
                                      </p:cBhvr>
                                      <p:tavLst>
                                        <p:tav tm="0">
                                          <p:val>
                                            <p:strVal val="1+#ppt_w/2"/>
                                          </p:val>
                                        </p:tav>
                                        <p:tav tm="100000">
                                          <p:val>
                                            <p:strVal val="#ppt_x"/>
                                          </p:val>
                                        </p:tav>
                                      </p:tavLst>
                                    </p:anim>
                                    <p:anim calcmode="lin" valueType="num">
                                      <p:cBhvr additive="base">
                                        <p:cTn id="21"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1495657" y="1346772"/>
            <a:ext cx="4892623" cy="707886"/>
          </a:xfrm>
          <a:prstGeom prst="rect">
            <a:avLst/>
          </a:prstGeom>
          <a:noFill/>
        </p:spPr>
        <p:txBody>
          <a:bodyPr wrap="square" rtlCol="0">
            <a:spAutoFit/>
          </a:bodyPr>
          <a:lstStyle/>
          <a:p>
            <a:r>
              <a:rPr lang="bn-IN" sz="3600" b="1"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4000" b="1" u="sng" dirty="0" smtClean="0">
                <a:ln w="0"/>
                <a:effectLst>
                  <a:outerShdw blurRad="38100" dist="19050" dir="2700000" algn="tl" rotWithShape="0">
                    <a:schemeClr val="dk1">
                      <a:alpha val="40000"/>
                    </a:schemeClr>
                  </a:outerShdw>
                </a:effectLst>
                <a:latin typeface="NikoshBAN" pitchFamily="2" charset="0"/>
                <a:cs typeface="NikoshBAN" pitchFamily="2" charset="0"/>
              </a:rPr>
              <a:t>এই পাঠ শেষে শিক্ষার্থীরা</a:t>
            </a:r>
            <a:r>
              <a:rPr lang="en-US" sz="4000" b="1" dirty="0" smtClean="0">
                <a:ln w="0"/>
                <a:effectLst>
                  <a:outerShdw blurRad="38100" dist="19050" dir="2700000" algn="tl" rotWithShape="0">
                    <a:schemeClr val="dk1">
                      <a:alpha val="40000"/>
                    </a:schemeClr>
                  </a:outerShdw>
                </a:effectLst>
                <a:latin typeface="NikoshBAN" pitchFamily="2" charset="0"/>
                <a:cs typeface="NikoshBAN" pitchFamily="2" charset="0"/>
              </a:rPr>
              <a:t>..</a:t>
            </a:r>
            <a:r>
              <a:rPr lang="bn-IN" sz="4000" b="1" dirty="0" smtClean="0">
                <a:ln w="0"/>
                <a:effectLst>
                  <a:outerShdw blurRad="38100" dist="19050" dir="2700000" algn="tl" rotWithShape="0">
                    <a:schemeClr val="dk1">
                      <a:alpha val="40000"/>
                    </a:schemeClr>
                  </a:outerShdw>
                </a:effectLst>
                <a:latin typeface="NikoshBAN" pitchFamily="2" charset="0"/>
                <a:cs typeface="NikoshBAN" pitchFamily="2" charset="0"/>
              </a:rPr>
              <a:t>.</a:t>
            </a:r>
            <a:endParaRPr lang="en-US" sz="4000" b="1" dirty="0">
              <a:ln w="0"/>
              <a:effectLst>
                <a:outerShdw blurRad="38100" dist="19050" dir="2700000" algn="tl" rotWithShape="0">
                  <a:schemeClr val="dk1">
                    <a:alpha val="40000"/>
                  </a:schemeClr>
                </a:outerShdw>
              </a:effectLst>
              <a:latin typeface="NikoshBAN" pitchFamily="2" charset="0"/>
              <a:cs typeface="NikoshBAN" pitchFamily="2" charset="0"/>
            </a:endParaRPr>
          </a:p>
        </p:txBody>
      </p:sp>
      <p:grpSp>
        <p:nvGrpSpPr>
          <p:cNvPr id="60" name="Group 59"/>
          <p:cNvGrpSpPr/>
          <p:nvPr/>
        </p:nvGrpSpPr>
        <p:grpSpPr>
          <a:xfrm>
            <a:off x="11105427" y="222048"/>
            <a:ext cx="844534" cy="830112"/>
            <a:chOff x="28136" y="0"/>
            <a:chExt cx="924231" cy="1045173"/>
          </a:xfrm>
        </p:grpSpPr>
        <p:sp>
          <p:nvSpPr>
            <p:cNvPr id="61" name="Oval 60"/>
            <p:cNvSpPr/>
            <p:nvPr/>
          </p:nvSpPr>
          <p:spPr>
            <a:xfrm>
              <a:off x="28136" y="0"/>
              <a:ext cx="688258" cy="688258"/>
            </a:xfrm>
            <a:prstGeom prst="ellipse">
              <a:avLst/>
            </a:prstGeom>
            <a:blipFill>
              <a:blip r:embed="rId3"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26459" y="535863"/>
              <a:ext cx="491612" cy="509310"/>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80537" y="149463"/>
              <a:ext cx="383456" cy="370672"/>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60755" y="163220"/>
              <a:ext cx="491612" cy="509310"/>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80537" y="608638"/>
              <a:ext cx="383456" cy="370672"/>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96530" y="242383"/>
              <a:ext cx="383456" cy="370672"/>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330315" y="297395"/>
            <a:ext cx="844534" cy="830112"/>
            <a:chOff x="28136" y="0"/>
            <a:chExt cx="924231" cy="1045173"/>
          </a:xfrm>
        </p:grpSpPr>
        <p:sp>
          <p:nvSpPr>
            <p:cNvPr id="68" name="Oval 67"/>
            <p:cNvSpPr/>
            <p:nvPr/>
          </p:nvSpPr>
          <p:spPr>
            <a:xfrm>
              <a:off x="28136" y="0"/>
              <a:ext cx="688258" cy="688258"/>
            </a:xfrm>
            <a:prstGeom prst="ellipse">
              <a:avLst/>
            </a:prstGeom>
            <a:blipFill>
              <a:blip r:embed="rId3"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26459" y="535863"/>
              <a:ext cx="491612" cy="509310"/>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80537" y="149463"/>
              <a:ext cx="383456" cy="370672"/>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460755" y="163220"/>
              <a:ext cx="491612" cy="509310"/>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80537" y="608638"/>
              <a:ext cx="383456" cy="370672"/>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496530" y="242383"/>
              <a:ext cx="383456" cy="370672"/>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1895690" y="2135499"/>
            <a:ext cx="8744278" cy="1069628"/>
            <a:chOff x="1895690" y="2135499"/>
            <a:chExt cx="8744278" cy="1069628"/>
          </a:xfrm>
        </p:grpSpPr>
        <p:grpSp>
          <p:nvGrpSpPr>
            <p:cNvPr id="4" name="Group 3"/>
            <p:cNvGrpSpPr/>
            <p:nvPr/>
          </p:nvGrpSpPr>
          <p:grpSpPr>
            <a:xfrm>
              <a:off x="1895690" y="2135499"/>
              <a:ext cx="8744278" cy="1069628"/>
              <a:chOff x="1895690" y="2135499"/>
              <a:chExt cx="8744278" cy="1069628"/>
            </a:xfrm>
          </p:grpSpPr>
          <p:sp>
            <p:nvSpPr>
              <p:cNvPr id="116" name="Chevron 115"/>
              <p:cNvSpPr/>
              <p:nvPr/>
            </p:nvSpPr>
            <p:spPr>
              <a:xfrm>
                <a:off x="4603882" y="2284024"/>
                <a:ext cx="2044954" cy="861896"/>
              </a:xfrm>
              <a:prstGeom prst="chevron">
                <a:avLst>
                  <a:gd name="adj" fmla="val 70610"/>
                </a:avLst>
              </a:prstGeom>
              <a:solidFill>
                <a:srgbClr val="9900CC"/>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7" name="Chevron 116"/>
              <p:cNvSpPr/>
              <p:nvPr/>
            </p:nvSpPr>
            <p:spPr>
              <a:xfrm>
                <a:off x="3626871" y="2135500"/>
                <a:ext cx="4067073" cy="1069627"/>
              </a:xfrm>
              <a:prstGeom prst="chevron">
                <a:avLst>
                  <a:gd name="adj" fmla="val 70610"/>
                </a:avLst>
              </a:prstGeom>
              <a:solidFill>
                <a:srgbClr val="7030A0"/>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8" name="Chevron 117"/>
              <p:cNvSpPr/>
              <p:nvPr/>
            </p:nvSpPr>
            <p:spPr>
              <a:xfrm>
                <a:off x="6822073" y="2135501"/>
                <a:ext cx="2058542" cy="1069626"/>
              </a:xfrm>
              <a:prstGeom prst="chevron">
                <a:avLst>
                  <a:gd name="adj" fmla="val 70610"/>
                </a:avLst>
              </a:prstGeom>
              <a:solidFill>
                <a:srgbClr val="7030A0"/>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9" name="Chevron 118"/>
              <p:cNvSpPr/>
              <p:nvPr/>
            </p:nvSpPr>
            <p:spPr>
              <a:xfrm>
                <a:off x="8139041" y="2135499"/>
                <a:ext cx="2500927" cy="1069627"/>
              </a:xfrm>
              <a:prstGeom prst="chevron">
                <a:avLst>
                  <a:gd name="adj" fmla="val 70610"/>
                </a:avLst>
              </a:prstGeom>
              <a:solidFill>
                <a:srgbClr val="7030A0"/>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2" name="Freeform 121"/>
              <p:cNvSpPr/>
              <p:nvPr/>
            </p:nvSpPr>
            <p:spPr>
              <a:xfrm>
                <a:off x="2215701" y="2280808"/>
                <a:ext cx="8039168" cy="767760"/>
              </a:xfrm>
              <a:custGeom>
                <a:avLst/>
                <a:gdLst>
                  <a:gd name="connsiteX0" fmla="*/ 0 w 9529357"/>
                  <a:gd name="connsiteY0" fmla="*/ 0 h 1393639"/>
                  <a:gd name="connsiteX1" fmla="*/ 9529357 w 9529357"/>
                  <a:gd name="connsiteY1" fmla="*/ 0 h 1393639"/>
                  <a:gd name="connsiteX2" fmla="*/ 9529357 w 9529357"/>
                  <a:gd name="connsiteY2" fmla="*/ 1393639 h 1393639"/>
                  <a:gd name="connsiteX3" fmla="*/ 0 w 9529357"/>
                  <a:gd name="connsiteY3" fmla="*/ 1393639 h 1393639"/>
                  <a:gd name="connsiteX4" fmla="*/ 0 w 9529357"/>
                  <a:gd name="connsiteY4" fmla="*/ 0 h 139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9357" h="1393639">
                    <a:moveTo>
                      <a:pt x="0" y="0"/>
                    </a:moveTo>
                    <a:lnTo>
                      <a:pt x="9529357" y="0"/>
                    </a:lnTo>
                    <a:lnTo>
                      <a:pt x="9529357" y="1393639"/>
                    </a:lnTo>
                    <a:lnTo>
                      <a:pt x="0" y="1393639"/>
                    </a:lnTo>
                    <a:lnTo>
                      <a:pt x="0" y="0"/>
                    </a:lnTo>
                    <a:close/>
                  </a:path>
                </a:pathLst>
              </a:custGeom>
              <a:solidFill>
                <a:schemeClr val="bg1"/>
              </a:solidFill>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l" defTabSz="1600200">
                  <a:lnSpc>
                    <a:spcPct val="90000"/>
                  </a:lnSpc>
                  <a:spcBef>
                    <a:spcPct val="0"/>
                  </a:spcBef>
                  <a:spcAft>
                    <a:spcPct val="35000"/>
                  </a:spcAft>
                </a:pPr>
                <a:endParaRPr lang="en-US" sz="3600" kern="1200" dirty="0"/>
              </a:p>
            </p:txBody>
          </p:sp>
          <p:sp>
            <p:nvSpPr>
              <p:cNvPr id="123" name="Oval 122"/>
              <p:cNvSpPr/>
              <p:nvPr/>
            </p:nvSpPr>
            <p:spPr>
              <a:xfrm>
                <a:off x="1903023" y="2280111"/>
                <a:ext cx="809393" cy="762496"/>
              </a:xfrm>
              <a:prstGeom prst="ellipse">
                <a:avLst/>
              </a:prstGeom>
              <a:solidFill>
                <a:schemeClr val="bg1"/>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6" name="Donut 125"/>
              <p:cNvSpPr/>
              <p:nvPr/>
            </p:nvSpPr>
            <p:spPr>
              <a:xfrm>
                <a:off x="1895690" y="2284025"/>
                <a:ext cx="812173" cy="758840"/>
              </a:xfrm>
              <a:prstGeom prst="donut">
                <a:avLst>
                  <a:gd name="adj" fmla="val 6366"/>
                </a:avLst>
              </a:prstGeom>
              <a:solidFill>
                <a:srgbClr val="F9318A"/>
              </a:solidFill>
              <a:ln>
                <a:noFill/>
              </a:ln>
              <a:effectLst>
                <a:innerShdw blurRad="63500" dist="50800" dir="189000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Rectangle 128"/>
              <p:cNvSpPr/>
              <p:nvPr/>
            </p:nvSpPr>
            <p:spPr>
              <a:xfrm>
                <a:off x="2698813" y="2394016"/>
                <a:ext cx="7364269" cy="584775"/>
              </a:xfrm>
              <a:prstGeom prst="rect">
                <a:avLst/>
              </a:prstGeom>
            </p:spPr>
            <p:txBody>
              <a:bodyPr wrap="square">
                <a:spAutoFit/>
              </a:bodyPr>
              <a:lstStyle/>
              <a:p>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 পরমাণু মডেলের মতবাদসমূহ</a:t>
                </a:r>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a:ln w="0"/>
                    <a:effectLst>
                      <a:outerShdw blurRad="38100" dist="19050" dir="2700000" algn="tl" rotWithShape="0">
                        <a:schemeClr val="dk1">
                          <a:alpha val="40000"/>
                        </a:schemeClr>
                      </a:outerShdw>
                    </a:effectLst>
                    <a:latin typeface="NikoshBAN" pitchFamily="2" charset="0"/>
                    <a:cs typeface="NikoshBAN" pitchFamily="2" charset="0"/>
                  </a:rPr>
                  <a:t>উল্লেখ করতে </a:t>
                </a:r>
                <a:r>
                  <a:rPr lang="en-US" sz="3200" b="1" dirty="0" smtClean="0">
                    <a:ln w="0"/>
                    <a:effectLst>
                      <a:outerShdw blurRad="38100" dist="19050" dir="2700000" algn="tl" rotWithShape="0">
                        <a:schemeClr val="dk1">
                          <a:alpha val="40000"/>
                        </a:schemeClr>
                      </a:outerShdw>
                    </a:effectLst>
                    <a:latin typeface="NikoshBAN" pitchFamily="2" charset="0"/>
                    <a:cs typeface="NikoshBAN" pitchFamily="2" charset="0"/>
                  </a:rPr>
                  <a:t>পারবে;</a:t>
                </a:r>
                <a:endPar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39" name="Oval 138"/>
              <p:cNvSpPr/>
              <p:nvPr/>
            </p:nvSpPr>
            <p:spPr>
              <a:xfrm>
                <a:off x="2038607" y="2410558"/>
                <a:ext cx="508280" cy="499096"/>
              </a:xfrm>
              <a:prstGeom prst="ellipse">
                <a:avLst/>
              </a:prstGeom>
              <a:solidFill>
                <a:schemeClr val="bg1">
                  <a:lumMod val="85000"/>
                </a:schemeClr>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5" name="Rectangle 4"/>
            <p:cNvSpPr/>
            <p:nvPr/>
          </p:nvSpPr>
          <p:spPr>
            <a:xfrm>
              <a:off x="1954361" y="2328836"/>
              <a:ext cx="721381" cy="6825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bn-BD" sz="4000" b="1" dirty="0" smtClean="0">
                  <a:latin typeface="NikoshBAN" panose="02000000000000000000" pitchFamily="2" charset="0"/>
                  <a:cs typeface="NikoshBAN" panose="02000000000000000000" pitchFamily="2" charset="0"/>
                </a:rPr>
                <a:t>১</a:t>
              </a:r>
              <a:endParaRPr lang="en-US" sz="4000" b="1" dirty="0">
                <a:latin typeface="NikoshBAN" panose="02000000000000000000" pitchFamily="2" charset="0"/>
                <a:cs typeface="NikoshBAN" panose="02000000000000000000" pitchFamily="2" charset="0"/>
              </a:endParaRPr>
            </a:p>
          </p:txBody>
        </p:sp>
      </p:grpSp>
      <p:grpSp>
        <p:nvGrpSpPr>
          <p:cNvPr id="84" name="Group 83"/>
          <p:cNvGrpSpPr/>
          <p:nvPr/>
        </p:nvGrpSpPr>
        <p:grpSpPr>
          <a:xfrm>
            <a:off x="1895690" y="2971317"/>
            <a:ext cx="8744278" cy="1069628"/>
            <a:chOff x="1895690" y="2135499"/>
            <a:chExt cx="8744278" cy="1069628"/>
          </a:xfrm>
        </p:grpSpPr>
        <p:grpSp>
          <p:nvGrpSpPr>
            <p:cNvPr id="85" name="Group 84"/>
            <p:cNvGrpSpPr/>
            <p:nvPr/>
          </p:nvGrpSpPr>
          <p:grpSpPr>
            <a:xfrm>
              <a:off x="1895690" y="2135499"/>
              <a:ext cx="8744278" cy="1069628"/>
              <a:chOff x="1895690" y="2135499"/>
              <a:chExt cx="8744278" cy="1069628"/>
            </a:xfrm>
          </p:grpSpPr>
          <p:sp>
            <p:nvSpPr>
              <p:cNvPr id="87" name="Chevron 86"/>
              <p:cNvSpPr/>
              <p:nvPr/>
            </p:nvSpPr>
            <p:spPr>
              <a:xfrm>
                <a:off x="4603882" y="2284024"/>
                <a:ext cx="2044954" cy="861896"/>
              </a:xfrm>
              <a:prstGeom prst="chevron">
                <a:avLst>
                  <a:gd name="adj" fmla="val 70610"/>
                </a:avLst>
              </a:prstGeom>
              <a:solidFill>
                <a:srgbClr val="9900CC"/>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8" name="Chevron 87"/>
              <p:cNvSpPr/>
              <p:nvPr/>
            </p:nvSpPr>
            <p:spPr>
              <a:xfrm>
                <a:off x="3626871" y="2135500"/>
                <a:ext cx="4067073" cy="1069627"/>
              </a:xfrm>
              <a:prstGeom prst="chevron">
                <a:avLst>
                  <a:gd name="adj" fmla="val 70610"/>
                </a:avLst>
              </a:prstGeom>
              <a:solidFill>
                <a:srgbClr val="7030A0"/>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9" name="Chevron 88"/>
              <p:cNvSpPr/>
              <p:nvPr/>
            </p:nvSpPr>
            <p:spPr>
              <a:xfrm>
                <a:off x="6822073" y="2135501"/>
                <a:ext cx="2058542" cy="1069626"/>
              </a:xfrm>
              <a:prstGeom prst="chevron">
                <a:avLst>
                  <a:gd name="adj" fmla="val 70610"/>
                </a:avLst>
              </a:prstGeom>
              <a:solidFill>
                <a:srgbClr val="7030A0"/>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0" name="Chevron 89"/>
              <p:cNvSpPr/>
              <p:nvPr/>
            </p:nvSpPr>
            <p:spPr>
              <a:xfrm>
                <a:off x="8139041" y="2135499"/>
                <a:ext cx="2500927" cy="1069627"/>
              </a:xfrm>
              <a:prstGeom prst="chevron">
                <a:avLst>
                  <a:gd name="adj" fmla="val 70610"/>
                </a:avLst>
              </a:prstGeom>
              <a:solidFill>
                <a:srgbClr val="7030A0"/>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1" name="Freeform 90"/>
              <p:cNvSpPr/>
              <p:nvPr/>
            </p:nvSpPr>
            <p:spPr>
              <a:xfrm>
                <a:off x="2215701" y="2280808"/>
                <a:ext cx="8039168" cy="767760"/>
              </a:xfrm>
              <a:custGeom>
                <a:avLst/>
                <a:gdLst>
                  <a:gd name="connsiteX0" fmla="*/ 0 w 9529357"/>
                  <a:gd name="connsiteY0" fmla="*/ 0 h 1393639"/>
                  <a:gd name="connsiteX1" fmla="*/ 9529357 w 9529357"/>
                  <a:gd name="connsiteY1" fmla="*/ 0 h 1393639"/>
                  <a:gd name="connsiteX2" fmla="*/ 9529357 w 9529357"/>
                  <a:gd name="connsiteY2" fmla="*/ 1393639 h 1393639"/>
                  <a:gd name="connsiteX3" fmla="*/ 0 w 9529357"/>
                  <a:gd name="connsiteY3" fmla="*/ 1393639 h 1393639"/>
                  <a:gd name="connsiteX4" fmla="*/ 0 w 9529357"/>
                  <a:gd name="connsiteY4" fmla="*/ 0 h 139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9357" h="1393639">
                    <a:moveTo>
                      <a:pt x="0" y="0"/>
                    </a:moveTo>
                    <a:lnTo>
                      <a:pt x="9529357" y="0"/>
                    </a:lnTo>
                    <a:lnTo>
                      <a:pt x="9529357" y="1393639"/>
                    </a:lnTo>
                    <a:lnTo>
                      <a:pt x="0" y="1393639"/>
                    </a:lnTo>
                    <a:lnTo>
                      <a:pt x="0" y="0"/>
                    </a:lnTo>
                    <a:close/>
                  </a:path>
                </a:pathLst>
              </a:custGeom>
              <a:solidFill>
                <a:schemeClr val="bg1"/>
              </a:solidFill>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l" defTabSz="1600200">
                  <a:lnSpc>
                    <a:spcPct val="90000"/>
                  </a:lnSpc>
                  <a:spcBef>
                    <a:spcPct val="0"/>
                  </a:spcBef>
                  <a:spcAft>
                    <a:spcPct val="35000"/>
                  </a:spcAft>
                </a:pPr>
                <a:endParaRPr lang="en-US" sz="3600" kern="1200" dirty="0"/>
              </a:p>
            </p:txBody>
          </p:sp>
          <p:sp>
            <p:nvSpPr>
              <p:cNvPr id="92" name="Oval 91"/>
              <p:cNvSpPr/>
              <p:nvPr/>
            </p:nvSpPr>
            <p:spPr>
              <a:xfrm>
                <a:off x="1903023" y="2280111"/>
                <a:ext cx="809393" cy="762496"/>
              </a:xfrm>
              <a:prstGeom prst="ellipse">
                <a:avLst/>
              </a:prstGeom>
              <a:solidFill>
                <a:schemeClr val="bg1"/>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3" name="Donut 92"/>
              <p:cNvSpPr/>
              <p:nvPr/>
            </p:nvSpPr>
            <p:spPr>
              <a:xfrm>
                <a:off x="1895690" y="2284025"/>
                <a:ext cx="812173" cy="758840"/>
              </a:xfrm>
              <a:prstGeom prst="donut">
                <a:avLst>
                  <a:gd name="adj" fmla="val 6366"/>
                </a:avLst>
              </a:prstGeom>
              <a:solidFill>
                <a:srgbClr val="F9318A"/>
              </a:solidFill>
              <a:ln>
                <a:noFill/>
              </a:ln>
              <a:effectLst>
                <a:innerShdw blurRad="63500" dist="50800" dir="189000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Rectangle 93"/>
              <p:cNvSpPr/>
              <p:nvPr/>
            </p:nvSpPr>
            <p:spPr>
              <a:xfrm>
                <a:off x="2698813" y="2394016"/>
                <a:ext cx="7364269" cy="584775"/>
              </a:xfrm>
              <a:prstGeom prst="rect">
                <a:avLst/>
              </a:prstGeom>
            </p:spPr>
            <p:txBody>
              <a:bodyPr wrap="square">
                <a:spAutoFit/>
              </a:bodyPr>
              <a:lstStyle/>
              <a:p>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 পরমাণু মডেলের মতবাদসমূহ ব্যাখ্যা </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করতে</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GB"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5" name="Oval 94"/>
              <p:cNvSpPr/>
              <p:nvPr/>
            </p:nvSpPr>
            <p:spPr>
              <a:xfrm>
                <a:off x="2038607" y="2410558"/>
                <a:ext cx="508280" cy="499096"/>
              </a:xfrm>
              <a:prstGeom prst="ellipse">
                <a:avLst/>
              </a:prstGeom>
              <a:solidFill>
                <a:schemeClr val="bg1">
                  <a:lumMod val="85000"/>
                </a:schemeClr>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86" name="Rectangle 85"/>
            <p:cNvSpPr/>
            <p:nvPr/>
          </p:nvSpPr>
          <p:spPr>
            <a:xfrm>
              <a:off x="1954361" y="2328836"/>
              <a:ext cx="721381" cy="6825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bn-BD" sz="4000" b="1" dirty="0" smtClean="0">
                  <a:latin typeface="NikoshBAN" panose="02000000000000000000" pitchFamily="2" charset="0"/>
                  <a:cs typeface="NikoshBAN" panose="02000000000000000000" pitchFamily="2" charset="0"/>
                </a:rPr>
                <a:t>২</a:t>
              </a:r>
              <a:endParaRPr lang="en-US" sz="4000" b="1" dirty="0">
                <a:latin typeface="NikoshBAN" panose="02000000000000000000" pitchFamily="2" charset="0"/>
                <a:cs typeface="NikoshBAN" panose="02000000000000000000" pitchFamily="2" charset="0"/>
              </a:endParaRPr>
            </a:p>
          </p:txBody>
        </p:sp>
      </p:grpSp>
      <p:grpSp>
        <p:nvGrpSpPr>
          <p:cNvPr id="96" name="Group 95"/>
          <p:cNvGrpSpPr/>
          <p:nvPr/>
        </p:nvGrpSpPr>
        <p:grpSpPr>
          <a:xfrm>
            <a:off x="1903023" y="3806422"/>
            <a:ext cx="8744278" cy="1069628"/>
            <a:chOff x="1895690" y="2135499"/>
            <a:chExt cx="8744278" cy="1069628"/>
          </a:xfrm>
        </p:grpSpPr>
        <p:grpSp>
          <p:nvGrpSpPr>
            <p:cNvPr id="97" name="Group 96"/>
            <p:cNvGrpSpPr/>
            <p:nvPr/>
          </p:nvGrpSpPr>
          <p:grpSpPr>
            <a:xfrm>
              <a:off x="1895690" y="2135499"/>
              <a:ext cx="8744278" cy="1069628"/>
              <a:chOff x="1895690" y="2135499"/>
              <a:chExt cx="8744278" cy="1069628"/>
            </a:xfrm>
          </p:grpSpPr>
          <p:sp>
            <p:nvSpPr>
              <p:cNvPr id="99" name="Chevron 98"/>
              <p:cNvSpPr/>
              <p:nvPr/>
            </p:nvSpPr>
            <p:spPr>
              <a:xfrm>
                <a:off x="4603882" y="2284024"/>
                <a:ext cx="2044954" cy="861896"/>
              </a:xfrm>
              <a:prstGeom prst="chevron">
                <a:avLst>
                  <a:gd name="adj" fmla="val 70610"/>
                </a:avLst>
              </a:prstGeom>
              <a:solidFill>
                <a:srgbClr val="9900CC"/>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0" name="Chevron 99"/>
              <p:cNvSpPr/>
              <p:nvPr/>
            </p:nvSpPr>
            <p:spPr>
              <a:xfrm>
                <a:off x="3626871" y="2135500"/>
                <a:ext cx="4067073" cy="1069627"/>
              </a:xfrm>
              <a:prstGeom prst="chevron">
                <a:avLst>
                  <a:gd name="adj" fmla="val 70610"/>
                </a:avLst>
              </a:prstGeom>
              <a:solidFill>
                <a:srgbClr val="7030A0"/>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1" name="Chevron 100"/>
              <p:cNvSpPr/>
              <p:nvPr/>
            </p:nvSpPr>
            <p:spPr>
              <a:xfrm>
                <a:off x="6822073" y="2135501"/>
                <a:ext cx="2058542" cy="1069626"/>
              </a:xfrm>
              <a:prstGeom prst="chevron">
                <a:avLst>
                  <a:gd name="adj" fmla="val 70610"/>
                </a:avLst>
              </a:prstGeom>
              <a:solidFill>
                <a:srgbClr val="7030A0"/>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2" name="Chevron 101"/>
              <p:cNvSpPr/>
              <p:nvPr/>
            </p:nvSpPr>
            <p:spPr>
              <a:xfrm>
                <a:off x="8139041" y="2135499"/>
                <a:ext cx="2500927" cy="1069627"/>
              </a:xfrm>
              <a:prstGeom prst="chevron">
                <a:avLst>
                  <a:gd name="adj" fmla="val 70610"/>
                </a:avLst>
              </a:prstGeom>
              <a:solidFill>
                <a:srgbClr val="7030A0"/>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3" name="Freeform 102"/>
              <p:cNvSpPr/>
              <p:nvPr/>
            </p:nvSpPr>
            <p:spPr>
              <a:xfrm>
                <a:off x="2215701" y="2280808"/>
                <a:ext cx="8039168" cy="767760"/>
              </a:xfrm>
              <a:custGeom>
                <a:avLst/>
                <a:gdLst>
                  <a:gd name="connsiteX0" fmla="*/ 0 w 9529357"/>
                  <a:gd name="connsiteY0" fmla="*/ 0 h 1393639"/>
                  <a:gd name="connsiteX1" fmla="*/ 9529357 w 9529357"/>
                  <a:gd name="connsiteY1" fmla="*/ 0 h 1393639"/>
                  <a:gd name="connsiteX2" fmla="*/ 9529357 w 9529357"/>
                  <a:gd name="connsiteY2" fmla="*/ 1393639 h 1393639"/>
                  <a:gd name="connsiteX3" fmla="*/ 0 w 9529357"/>
                  <a:gd name="connsiteY3" fmla="*/ 1393639 h 1393639"/>
                  <a:gd name="connsiteX4" fmla="*/ 0 w 9529357"/>
                  <a:gd name="connsiteY4" fmla="*/ 0 h 139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9357" h="1393639">
                    <a:moveTo>
                      <a:pt x="0" y="0"/>
                    </a:moveTo>
                    <a:lnTo>
                      <a:pt x="9529357" y="0"/>
                    </a:lnTo>
                    <a:lnTo>
                      <a:pt x="9529357" y="1393639"/>
                    </a:lnTo>
                    <a:lnTo>
                      <a:pt x="0" y="1393639"/>
                    </a:lnTo>
                    <a:lnTo>
                      <a:pt x="0" y="0"/>
                    </a:lnTo>
                    <a:close/>
                  </a:path>
                </a:pathLst>
              </a:custGeom>
              <a:solidFill>
                <a:schemeClr val="bg1"/>
              </a:solidFill>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l" defTabSz="1600200">
                  <a:lnSpc>
                    <a:spcPct val="90000"/>
                  </a:lnSpc>
                  <a:spcBef>
                    <a:spcPct val="0"/>
                  </a:spcBef>
                  <a:spcAft>
                    <a:spcPct val="35000"/>
                  </a:spcAft>
                </a:pPr>
                <a:endParaRPr lang="en-US" sz="3600" kern="1200" dirty="0"/>
              </a:p>
            </p:txBody>
          </p:sp>
          <p:sp>
            <p:nvSpPr>
              <p:cNvPr id="104" name="Oval 103"/>
              <p:cNvSpPr/>
              <p:nvPr/>
            </p:nvSpPr>
            <p:spPr>
              <a:xfrm>
                <a:off x="1903023" y="2280111"/>
                <a:ext cx="809393" cy="762496"/>
              </a:xfrm>
              <a:prstGeom prst="ellipse">
                <a:avLst/>
              </a:prstGeom>
              <a:solidFill>
                <a:schemeClr val="bg1"/>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5" name="Donut 104"/>
              <p:cNvSpPr/>
              <p:nvPr/>
            </p:nvSpPr>
            <p:spPr>
              <a:xfrm>
                <a:off x="1895690" y="2284025"/>
                <a:ext cx="812173" cy="758840"/>
              </a:xfrm>
              <a:prstGeom prst="donut">
                <a:avLst>
                  <a:gd name="adj" fmla="val 6366"/>
                </a:avLst>
              </a:prstGeom>
              <a:solidFill>
                <a:srgbClr val="F9318A"/>
              </a:solidFill>
              <a:ln>
                <a:noFill/>
              </a:ln>
              <a:effectLst>
                <a:innerShdw blurRad="63500" dist="50800" dir="189000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Rectangle 105"/>
              <p:cNvSpPr/>
              <p:nvPr/>
            </p:nvSpPr>
            <p:spPr>
              <a:xfrm>
                <a:off x="2698813" y="2394016"/>
                <a:ext cx="7364269" cy="584775"/>
              </a:xfrm>
              <a:prstGeom prst="rect">
                <a:avLst/>
              </a:prstGeom>
            </p:spPr>
            <p:txBody>
              <a:bodyPr wrap="square">
                <a:spAutoFit/>
              </a:bodyPr>
              <a:lstStyle/>
              <a:p>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b="1" dirty="0">
                    <a:ln w="0"/>
                    <a:effectLst>
                      <a:outerShdw blurRad="38100" dist="19050" dir="2700000" algn="tl" rotWithShape="0">
                        <a:schemeClr val="dk1">
                          <a:alpha val="40000"/>
                        </a:schemeClr>
                      </a:outerShdw>
                    </a:effectLst>
                    <a:latin typeface="NikoshBAN" pitchFamily="2" charset="0"/>
                    <a:cs typeface="NikoshBAN" pitchFamily="2" charset="0"/>
                  </a:rPr>
                  <a:t>বোর পরমাণু মডেলের ব্যর্থতার কারণ বলতে </a:t>
                </a:r>
                <a:r>
                  <a:rPr lang="en-US" sz="3200" b="1" dirty="0" err="1" smtClean="0">
                    <a:ln w="0"/>
                    <a:effectLst>
                      <a:outerShdw blurRad="38100" dist="19050" dir="2700000" algn="tl" rotWithShape="0">
                        <a:schemeClr val="dk1">
                          <a:alpha val="40000"/>
                        </a:schemeClr>
                      </a:outerShdw>
                    </a:effectLst>
                    <a:latin typeface="NikoshBAN" pitchFamily="2" charset="0"/>
                    <a:cs typeface="NikoshBAN" pitchFamily="2" charset="0"/>
                  </a:rPr>
                  <a:t>পারবে</a:t>
                </a:r>
                <a:r>
                  <a:rPr lang="en-US" sz="3200" b="1" dirty="0" smtClean="0">
                    <a:ln w="0"/>
                    <a:effectLst>
                      <a:outerShdw blurRad="38100" dist="19050" dir="2700000" algn="tl" rotWithShape="0">
                        <a:schemeClr val="dk1">
                          <a:alpha val="40000"/>
                        </a:schemeClr>
                      </a:outerShdw>
                    </a:effectLst>
                    <a:latin typeface="NikoshBAN" pitchFamily="2" charset="0"/>
                    <a:cs typeface="NikoshBAN" pitchFamily="2" charset="0"/>
                  </a:rPr>
                  <a:t>;</a:t>
                </a:r>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GB"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7" name="Oval 106"/>
              <p:cNvSpPr/>
              <p:nvPr/>
            </p:nvSpPr>
            <p:spPr>
              <a:xfrm>
                <a:off x="2038607" y="2410558"/>
                <a:ext cx="508280" cy="499096"/>
              </a:xfrm>
              <a:prstGeom prst="ellipse">
                <a:avLst/>
              </a:prstGeom>
              <a:solidFill>
                <a:schemeClr val="bg1">
                  <a:lumMod val="85000"/>
                </a:schemeClr>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98" name="Rectangle 97"/>
            <p:cNvSpPr/>
            <p:nvPr/>
          </p:nvSpPr>
          <p:spPr>
            <a:xfrm>
              <a:off x="1954361" y="2328836"/>
              <a:ext cx="721381" cy="6825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bn-BD" sz="4000" b="1" dirty="0" smtClean="0">
                  <a:latin typeface="NikoshBAN" panose="02000000000000000000" pitchFamily="2" charset="0"/>
                  <a:cs typeface="NikoshBAN" panose="02000000000000000000" pitchFamily="2" charset="0"/>
                </a:rPr>
                <a:t>৩</a:t>
              </a:r>
              <a:endParaRPr lang="en-US" sz="4000" b="1" dirty="0">
                <a:latin typeface="NikoshBAN" panose="02000000000000000000" pitchFamily="2" charset="0"/>
                <a:cs typeface="NikoshBAN" panose="02000000000000000000" pitchFamily="2" charset="0"/>
              </a:endParaRPr>
            </a:p>
          </p:txBody>
        </p:sp>
      </p:grpSp>
      <p:grpSp>
        <p:nvGrpSpPr>
          <p:cNvPr id="108" name="Group 107"/>
          <p:cNvGrpSpPr/>
          <p:nvPr/>
        </p:nvGrpSpPr>
        <p:grpSpPr>
          <a:xfrm>
            <a:off x="1919911" y="4635680"/>
            <a:ext cx="8744278" cy="1069628"/>
            <a:chOff x="1895690" y="2135499"/>
            <a:chExt cx="8744278" cy="1069628"/>
          </a:xfrm>
        </p:grpSpPr>
        <p:grpSp>
          <p:nvGrpSpPr>
            <p:cNvPr id="109" name="Group 108"/>
            <p:cNvGrpSpPr/>
            <p:nvPr/>
          </p:nvGrpSpPr>
          <p:grpSpPr>
            <a:xfrm>
              <a:off x="1895690" y="2135499"/>
              <a:ext cx="8744278" cy="1069628"/>
              <a:chOff x="1895690" y="2135499"/>
              <a:chExt cx="8744278" cy="1069628"/>
            </a:xfrm>
          </p:grpSpPr>
          <p:sp>
            <p:nvSpPr>
              <p:cNvPr id="111" name="Chevron 110"/>
              <p:cNvSpPr/>
              <p:nvPr/>
            </p:nvSpPr>
            <p:spPr>
              <a:xfrm>
                <a:off x="4603882" y="2284024"/>
                <a:ext cx="2044954" cy="861896"/>
              </a:xfrm>
              <a:prstGeom prst="chevron">
                <a:avLst>
                  <a:gd name="adj" fmla="val 70610"/>
                </a:avLst>
              </a:prstGeom>
              <a:solidFill>
                <a:srgbClr val="9900CC"/>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4" name="Chevron 113"/>
              <p:cNvSpPr/>
              <p:nvPr/>
            </p:nvSpPr>
            <p:spPr>
              <a:xfrm>
                <a:off x="3626871" y="2135500"/>
                <a:ext cx="4067073" cy="1069627"/>
              </a:xfrm>
              <a:prstGeom prst="chevron">
                <a:avLst>
                  <a:gd name="adj" fmla="val 70610"/>
                </a:avLst>
              </a:prstGeom>
              <a:solidFill>
                <a:srgbClr val="7030A0"/>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5" name="Chevron 114"/>
              <p:cNvSpPr/>
              <p:nvPr/>
            </p:nvSpPr>
            <p:spPr>
              <a:xfrm>
                <a:off x="6822073" y="2135501"/>
                <a:ext cx="2058542" cy="1069626"/>
              </a:xfrm>
              <a:prstGeom prst="chevron">
                <a:avLst>
                  <a:gd name="adj" fmla="val 70610"/>
                </a:avLst>
              </a:prstGeom>
              <a:solidFill>
                <a:srgbClr val="7030A0"/>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4" name="Chevron 143"/>
              <p:cNvSpPr/>
              <p:nvPr/>
            </p:nvSpPr>
            <p:spPr>
              <a:xfrm>
                <a:off x="8139041" y="2135499"/>
                <a:ext cx="2500927" cy="1069627"/>
              </a:xfrm>
              <a:prstGeom prst="chevron">
                <a:avLst>
                  <a:gd name="adj" fmla="val 70610"/>
                </a:avLst>
              </a:prstGeom>
              <a:solidFill>
                <a:srgbClr val="7030A0"/>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0" name="Freeform 149"/>
              <p:cNvSpPr/>
              <p:nvPr/>
            </p:nvSpPr>
            <p:spPr>
              <a:xfrm>
                <a:off x="2215701" y="2280808"/>
                <a:ext cx="8039168" cy="767760"/>
              </a:xfrm>
              <a:custGeom>
                <a:avLst/>
                <a:gdLst>
                  <a:gd name="connsiteX0" fmla="*/ 0 w 9529357"/>
                  <a:gd name="connsiteY0" fmla="*/ 0 h 1393639"/>
                  <a:gd name="connsiteX1" fmla="*/ 9529357 w 9529357"/>
                  <a:gd name="connsiteY1" fmla="*/ 0 h 1393639"/>
                  <a:gd name="connsiteX2" fmla="*/ 9529357 w 9529357"/>
                  <a:gd name="connsiteY2" fmla="*/ 1393639 h 1393639"/>
                  <a:gd name="connsiteX3" fmla="*/ 0 w 9529357"/>
                  <a:gd name="connsiteY3" fmla="*/ 1393639 h 1393639"/>
                  <a:gd name="connsiteX4" fmla="*/ 0 w 9529357"/>
                  <a:gd name="connsiteY4" fmla="*/ 0 h 139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9357" h="1393639">
                    <a:moveTo>
                      <a:pt x="0" y="0"/>
                    </a:moveTo>
                    <a:lnTo>
                      <a:pt x="9529357" y="0"/>
                    </a:lnTo>
                    <a:lnTo>
                      <a:pt x="9529357" y="1393639"/>
                    </a:lnTo>
                    <a:lnTo>
                      <a:pt x="0" y="1393639"/>
                    </a:lnTo>
                    <a:lnTo>
                      <a:pt x="0" y="0"/>
                    </a:lnTo>
                    <a:close/>
                  </a:path>
                </a:pathLst>
              </a:custGeom>
              <a:solidFill>
                <a:schemeClr val="bg1"/>
              </a:solidFill>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l" defTabSz="1600200">
                  <a:lnSpc>
                    <a:spcPct val="90000"/>
                  </a:lnSpc>
                  <a:spcBef>
                    <a:spcPct val="0"/>
                  </a:spcBef>
                  <a:spcAft>
                    <a:spcPct val="35000"/>
                  </a:spcAft>
                </a:pPr>
                <a:endParaRPr lang="en-US" sz="3600" kern="1200" dirty="0"/>
              </a:p>
            </p:txBody>
          </p:sp>
          <p:sp>
            <p:nvSpPr>
              <p:cNvPr id="155" name="Oval 154"/>
              <p:cNvSpPr/>
              <p:nvPr/>
            </p:nvSpPr>
            <p:spPr>
              <a:xfrm>
                <a:off x="1903023" y="2280111"/>
                <a:ext cx="809393" cy="762496"/>
              </a:xfrm>
              <a:prstGeom prst="ellipse">
                <a:avLst/>
              </a:prstGeom>
              <a:solidFill>
                <a:schemeClr val="bg1"/>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6" name="Donut 155"/>
              <p:cNvSpPr/>
              <p:nvPr/>
            </p:nvSpPr>
            <p:spPr>
              <a:xfrm>
                <a:off x="1895690" y="2284025"/>
                <a:ext cx="812173" cy="758840"/>
              </a:xfrm>
              <a:prstGeom prst="donut">
                <a:avLst>
                  <a:gd name="adj" fmla="val 6366"/>
                </a:avLst>
              </a:prstGeom>
              <a:solidFill>
                <a:srgbClr val="F9318A"/>
              </a:solidFill>
              <a:ln>
                <a:noFill/>
              </a:ln>
              <a:effectLst>
                <a:innerShdw blurRad="63500" dist="50800" dir="189000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Rectangle 156"/>
              <p:cNvSpPr/>
              <p:nvPr/>
            </p:nvSpPr>
            <p:spPr>
              <a:xfrm>
                <a:off x="2698813" y="2394016"/>
                <a:ext cx="7364269" cy="584775"/>
              </a:xfrm>
              <a:prstGeom prst="rect">
                <a:avLst/>
              </a:prstGeom>
            </p:spPr>
            <p:txBody>
              <a:bodyPr wrap="square">
                <a:spAutoFit/>
              </a:bodyPr>
              <a:lstStyle/>
              <a:p>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 পরমাণু মডেলের সীমাবদ্ধতা বিশ্লেষণ করতে </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GB"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58" name="Oval 157"/>
              <p:cNvSpPr/>
              <p:nvPr/>
            </p:nvSpPr>
            <p:spPr>
              <a:xfrm>
                <a:off x="2038607" y="2410558"/>
                <a:ext cx="508280" cy="499096"/>
              </a:xfrm>
              <a:prstGeom prst="ellipse">
                <a:avLst/>
              </a:prstGeom>
              <a:solidFill>
                <a:schemeClr val="bg1">
                  <a:lumMod val="85000"/>
                </a:schemeClr>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110" name="Rectangle 109"/>
            <p:cNvSpPr/>
            <p:nvPr/>
          </p:nvSpPr>
          <p:spPr>
            <a:xfrm>
              <a:off x="1954361" y="2328836"/>
              <a:ext cx="721381" cy="6825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bn-BD" sz="4000" b="1" dirty="0" smtClean="0">
                  <a:latin typeface="NikoshBAN" panose="02000000000000000000" pitchFamily="2" charset="0"/>
                  <a:cs typeface="NikoshBAN" panose="02000000000000000000" pitchFamily="2" charset="0"/>
                </a:rPr>
                <a:t>৪</a:t>
              </a:r>
              <a:endParaRPr lang="en-US" sz="4000" b="1" dirty="0">
                <a:latin typeface="NikoshBAN" panose="02000000000000000000" pitchFamily="2" charset="0"/>
                <a:cs typeface="NikoshBAN" panose="02000000000000000000" pitchFamily="2" charset="0"/>
              </a:endParaRPr>
            </a:p>
          </p:txBody>
        </p:sp>
      </p:grpSp>
      <p:sp>
        <p:nvSpPr>
          <p:cNvPr id="159" name="Round Diagonal Corner Rectangle 158"/>
          <p:cNvSpPr/>
          <p:nvPr/>
        </p:nvSpPr>
        <p:spPr>
          <a:xfrm>
            <a:off x="3572859" y="487957"/>
            <a:ext cx="5029200" cy="647785"/>
          </a:xfrm>
          <a:prstGeom prst="round2DiagRect">
            <a:avLst>
              <a:gd name="adj1" fmla="val 50000"/>
              <a:gd name="adj2" fmla="val 0"/>
            </a:avLst>
          </a:prstGeom>
          <a:solidFill>
            <a:schemeClr val="accent5">
              <a:lumMod val="40000"/>
              <a:lumOff val="6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108843" tIns="54421" rIns="108843" bIns="54421" rtlCol="0" anchor="ctr"/>
          <a:lstStyle/>
          <a:p>
            <a:pPr algn="ctr"/>
            <a:r>
              <a:rPr lang="en-US" sz="48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শিখনফল</a:t>
            </a:r>
            <a:endParaRPr lang="en-US" sz="48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3487378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right)">
                                      <p:cBhvr>
                                        <p:cTn id="7" dur="500"/>
                                        <p:tgtEl>
                                          <p:spTgt spid="60"/>
                                        </p:tgtEl>
                                      </p:cBhvr>
                                    </p:animEffect>
                                  </p:childTnLst>
                                </p:cTn>
                              </p:par>
                              <p:par>
                                <p:cTn id="8" presetID="22" presetClass="entr" presetSubtype="8" fill="hold"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wipe(left)">
                                      <p:cBhvr>
                                        <p:cTn id="10" dur="500"/>
                                        <p:tgtEl>
                                          <p:spTgt spid="67"/>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1000"/>
                                        <p:tgtEl>
                                          <p:spTgt spid="52"/>
                                        </p:tgtEl>
                                      </p:cBhvr>
                                    </p:animEffect>
                                    <p:anim calcmode="lin" valueType="num">
                                      <p:cBhvr>
                                        <p:cTn id="16" dur="1000" fill="hold"/>
                                        <p:tgtEl>
                                          <p:spTgt spid="52"/>
                                        </p:tgtEl>
                                        <p:attrNameLst>
                                          <p:attrName>ppt_x</p:attrName>
                                        </p:attrNameLst>
                                      </p:cBhvr>
                                      <p:tavLst>
                                        <p:tav tm="0">
                                          <p:val>
                                            <p:strVal val="#ppt_x"/>
                                          </p:val>
                                        </p:tav>
                                        <p:tav tm="100000">
                                          <p:val>
                                            <p:strVal val="#ppt_x"/>
                                          </p:val>
                                        </p:tav>
                                      </p:tavLst>
                                    </p:anim>
                                    <p:anim calcmode="lin" valueType="num">
                                      <p:cBhvr>
                                        <p:cTn id="17"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wipe(left)">
                                      <p:cBhvr>
                                        <p:cTn id="27" dur="2000"/>
                                        <p:tgtEl>
                                          <p:spTgt spid="8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wipe(left)">
                                      <p:cBhvr>
                                        <p:cTn id="32" dur="2000"/>
                                        <p:tgtEl>
                                          <p:spTgt spid="9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wipe(left)">
                                      <p:cBhvr>
                                        <p:cTn id="37" dur="2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Images\SCIENTIST\Niels-Bohr-2.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8464199" y="831541"/>
            <a:ext cx="2540000" cy="3157225"/>
          </a:xfrm>
          <a:prstGeom prst="rect">
            <a:avLst/>
          </a:prstGeom>
          <a:ln w="88900" cap="sq" cmpd="thickThin">
            <a:solidFill>
              <a:srgbClr val="00206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8869562" y="3988766"/>
            <a:ext cx="2005847" cy="716786"/>
          </a:xfrm>
          <a:prstGeom prst="rect">
            <a:avLst/>
          </a:prstGeom>
        </p:spPr>
        <p:txBody>
          <a:bodyPr wrap="none" lIns="100255" tIns="50127" rIns="100255" bIns="50127">
            <a:spAutoFit/>
          </a:bodyPr>
          <a:lstStyle/>
          <a:p>
            <a:r>
              <a:rPr lang="bn-IN" sz="4000"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NikoshBAN" pitchFamily="2" charset="0"/>
                <a:cs typeface="NikoshBAN" pitchFamily="2" charset="0"/>
              </a:rPr>
              <a:t>নীলস বোর </a:t>
            </a:r>
            <a:endParaRPr lang="en-US" sz="4000"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801" y="407660"/>
            <a:ext cx="3798686" cy="3811476"/>
          </a:xfrm>
          <a:prstGeom prst="ellipse">
            <a:avLst/>
          </a:prstGeom>
          <a:ln>
            <a:noFill/>
          </a:ln>
          <a:effectLst>
            <a:softEdge rad="112500"/>
          </a:effectLst>
        </p:spPr>
      </p:pic>
      <p:sp>
        <p:nvSpPr>
          <p:cNvPr id="14" name="TextBox 13"/>
          <p:cNvSpPr txBox="1"/>
          <p:nvPr/>
        </p:nvSpPr>
        <p:spPr>
          <a:xfrm>
            <a:off x="330315" y="4926708"/>
            <a:ext cx="11531152" cy="1169551"/>
          </a:xfrm>
          <a:prstGeom prst="rect">
            <a:avLst/>
          </a:prstGeom>
          <a:solidFill>
            <a:schemeClr val="bg1"/>
          </a:solidFill>
          <a:ln w="19050">
            <a:noFill/>
          </a:ln>
          <a:scene3d>
            <a:camera prst="orthographicFront"/>
            <a:lightRig rig="threePt" dir="t"/>
          </a:scene3d>
          <a:sp3d>
            <a:bevelT prst="angle"/>
          </a:sp3d>
        </p:spPr>
        <p:txBody>
          <a:bodyPr wrap="square" lIns="274320" tIns="182880" rIns="274320" bIns="0" rtlCol="0">
            <a:spAutoFit/>
            <a:sp3d extrusionH="57150">
              <a:bevelT h="25400" prst="softRound"/>
            </a:sp3d>
          </a:bodyPr>
          <a:lstStyle/>
          <a:p>
            <a:pPr algn="just"/>
            <a:r>
              <a:rPr lang="bn-IN" sz="3200" b="1" dirty="0">
                <a:ln w="50800"/>
                <a:effectLst>
                  <a:outerShdw blurRad="38100" dist="38100" dir="2700000" algn="tl">
                    <a:srgbClr val="000000">
                      <a:alpha val="43137"/>
                    </a:srgbClr>
                  </a:outerShdw>
                </a:effectLst>
                <a:latin typeface="NikoshBAN" pitchFamily="2" charset="0"/>
                <a:cs typeface="NikoshBAN" pitchFamily="2" charset="0"/>
              </a:rPr>
              <a:t>পরমাণুর গঠন এবং একই সাথে পারমাণবিক </a:t>
            </a:r>
            <a:r>
              <a:rPr lang="bn-IN" sz="3200" b="1" dirty="0" smtClean="0">
                <a:ln w="50800"/>
                <a:effectLst>
                  <a:outerShdw blurRad="38100" dist="38100" dir="2700000" algn="tl">
                    <a:srgbClr val="000000">
                      <a:alpha val="43137"/>
                    </a:srgbClr>
                  </a:outerShdw>
                </a:effectLst>
                <a:latin typeface="NikoshBAN" pitchFamily="2" charset="0"/>
                <a:cs typeface="NikoshBAN" pitchFamily="2" charset="0"/>
              </a:rPr>
              <a:t>বর্ণা</a:t>
            </a:r>
            <a:r>
              <a:rPr lang="bn-BD" sz="3200" b="1" dirty="0" smtClean="0">
                <a:ln w="50800"/>
                <a:effectLst>
                  <a:outerShdw blurRad="38100" dist="38100" dir="2700000" algn="tl">
                    <a:srgbClr val="000000">
                      <a:alpha val="43137"/>
                    </a:srgbClr>
                  </a:outerShdw>
                </a:effectLst>
                <a:latin typeface="NikoshBAN" pitchFamily="2" charset="0"/>
                <a:cs typeface="NikoshBAN" pitchFamily="2" charset="0"/>
              </a:rPr>
              <a:t>লি</a:t>
            </a:r>
            <a:r>
              <a:rPr lang="bn-IN" sz="3200" b="1" dirty="0" smtClean="0">
                <a:ln w="50800"/>
                <a:effectLst>
                  <a:outerShdw blurRad="38100" dist="38100" dir="2700000" algn="tl">
                    <a:srgbClr val="000000">
                      <a:alpha val="43137"/>
                    </a:srgbClr>
                  </a:outerShdw>
                </a:effectLst>
                <a:latin typeface="NikoshBAN" pitchFamily="2" charset="0"/>
                <a:cs typeface="NikoshBAN" pitchFamily="2" charset="0"/>
              </a:rPr>
              <a:t> </a:t>
            </a:r>
            <a:r>
              <a:rPr lang="bn-IN" sz="3200" b="1" dirty="0">
                <a:ln w="50800"/>
                <a:effectLst>
                  <a:outerShdw blurRad="38100" dist="38100" dir="2700000" algn="tl">
                    <a:srgbClr val="000000">
                      <a:alpha val="43137"/>
                    </a:srgbClr>
                  </a:outerShdw>
                </a:effectLst>
                <a:latin typeface="NikoshBAN" pitchFamily="2" charset="0"/>
                <a:cs typeface="NikoshBAN" pitchFamily="2" charset="0"/>
              </a:rPr>
              <a:t>ব্যাখ্যার জন্য নীলস বোর ১৯১৩ সালে তাঁর বিখ্যাত পরমাণু মডেল প্রকাশ করেন।</a:t>
            </a:r>
            <a:endParaRPr lang="en-US" sz="3200" b="1" dirty="0">
              <a:ln w="50800"/>
              <a:effectLst>
                <a:outerShdw blurRad="38100" dist="38100" dir="2700000" algn="tl">
                  <a:srgbClr val="000000">
                    <a:alpha val="43137"/>
                  </a:srgbClr>
                </a:outerShdw>
              </a:effectLst>
            </a:endParaRPr>
          </a:p>
        </p:txBody>
      </p:sp>
      <p:grpSp>
        <p:nvGrpSpPr>
          <p:cNvPr id="15" name="Group 14"/>
          <p:cNvGrpSpPr/>
          <p:nvPr/>
        </p:nvGrpSpPr>
        <p:grpSpPr>
          <a:xfrm>
            <a:off x="11105427" y="222048"/>
            <a:ext cx="844534" cy="830112"/>
            <a:chOff x="28136" y="0"/>
            <a:chExt cx="924231" cy="1045173"/>
          </a:xfrm>
        </p:grpSpPr>
        <p:sp>
          <p:nvSpPr>
            <p:cNvPr id="16" name="Oval 15"/>
            <p:cNvSpPr/>
            <p:nvPr/>
          </p:nvSpPr>
          <p:spPr>
            <a:xfrm>
              <a:off x="28136" y="0"/>
              <a:ext cx="688258" cy="688258"/>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26459" y="535863"/>
              <a:ext cx="491612" cy="509310"/>
            </a:xfrm>
            <a:prstGeom prst="ellipse">
              <a:avLst/>
            </a:prstGeom>
            <a:blipFill>
              <a:blip r:embed="rId7"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80537" y="149463"/>
              <a:ext cx="383456" cy="370672"/>
            </a:xfrm>
            <a:prstGeom prst="ellipse">
              <a:avLst/>
            </a:prstGeom>
            <a:blipFill>
              <a:blip r:embed="rId8"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60755" y="163220"/>
              <a:ext cx="491612" cy="509310"/>
            </a:xfrm>
            <a:prstGeom prst="ellipse">
              <a:avLst/>
            </a:prstGeom>
            <a:blipFill>
              <a:blip r:embed="rId7"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80537" y="608638"/>
              <a:ext cx="383456" cy="370672"/>
            </a:xfrm>
            <a:prstGeom prst="ellipse">
              <a:avLst/>
            </a:prstGeom>
            <a:blipFill>
              <a:blip r:embed="rId8"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96530" y="242383"/>
              <a:ext cx="383456" cy="370672"/>
            </a:xfrm>
            <a:prstGeom prst="ellipse">
              <a:avLst/>
            </a:prstGeom>
            <a:blipFill>
              <a:blip r:embed="rId8"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330315" y="297395"/>
            <a:ext cx="844534" cy="830112"/>
            <a:chOff x="28136" y="0"/>
            <a:chExt cx="924231" cy="1045173"/>
          </a:xfrm>
        </p:grpSpPr>
        <p:sp>
          <p:nvSpPr>
            <p:cNvPr id="23" name="Oval 22"/>
            <p:cNvSpPr/>
            <p:nvPr/>
          </p:nvSpPr>
          <p:spPr>
            <a:xfrm>
              <a:off x="28136" y="0"/>
              <a:ext cx="688258" cy="688258"/>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26459" y="535863"/>
              <a:ext cx="491612" cy="509310"/>
            </a:xfrm>
            <a:prstGeom prst="ellipse">
              <a:avLst/>
            </a:prstGeom>
            <a:blipFill>
              <a:blip r:embed="rId7"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80537" y="149463"/>
              <a:ext cx="383456" cy="370672"/>
            </a:xfrm>
            <a:prstGeom prst="ellipse">
              <a:avLst/>
            </a:prstGeom>
            <a:blipFill>
              <a:blip r:embed="rId8"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60755" y="163220"/>
              <a:ext cx="491612" cy="509310"/>
            </a:xfrm>
            <a:prstGeom prst="ellipse">
              <a:avLst/>
            </a:prstGeom>
            <a:blipFill>
              <a:blip r:embed="rId7"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80537" y="608638"/>
              <a:ext cx="383456" cy="370672"/>
            </a:xfrm>
            <a:prstGeom prst="ellipse">
              <a:avLst/>
            </a:prstGeom>
            <a:blipFill>
              <a:blip r:embed="rId8"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96530" y="242383"/>
              <a:ext cx="383456" cy="370672"/>
            </a:xfrm>
            <a:prstGeom prst="ellipse">
              <a:avLst/>
            </a:prstGeom>
            <a:blipFill>
              <a:blip r:embed="rId8"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716345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52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 calcmode="lin" valueType="num">
                                      <p:cBhvr>
                                        <p:cTn id="24" dur="500" fill="hold"/>
                                        <p:tgtEl>
                                          <p:spTgt spid="14"/>
                                        </p:tgtEl>
                                        <p:attrNameLst>
                                          <p:attrName>ppt_x</p:attrName>
                                        </p:attrNameLst>
                                      </p:cBhvr>
                                      <p:tavLst>
                                        <p:tav tm="0">
                                          <p:val>
                                            <p:fltVal val="0.5"/>
                                          </p:val>
                                        </p:tav>
                                        <p:tav tm="100000">
                                          <p:val>
                                            <p:strVal val="#ppt_x"/>
                                          </p:val>
                                        </p:tav>
                                      </p:tavLst>
                                    </p:anim>
                                    <p:anim calcmode="lin" valueType="num">
                                      <p:cBhvr>
                                        <p:cTn id="25"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2087" y="222050"/>
            <a:ext cx="7386332" cy="1270301"/>
          </a:xfrm>
          <a:prstGeom prst="rect">
            <a:avLst/>
          </a:prstGeom>
          <a:noFill/>
          <a:ln w="57150">
            <a:noFill/>
          </a:ln>
        </p:spPr>
        <p:style>
          <a:lnRef idx="2">
            <a:schemeClr val="accent2"/>
          </a:lnRef>
          <a:fillRef idx="1">
            <a:schemeClr val="lt1"/>
          </a:fillRef>
          <a:effectRef idx="0">
            <a:schemeClr val="accent2"/>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0"/>
              </a:spcBef>
              <a:defRPr/>
            </a:pPr>
            <a:r>
              <a:rPr lang="bn-BD" sz="4000" b="1" dirty="0">
                <a:ln w="50800"/>
                <a:solidFill>
                  <a:schemeClr val="tx1"/>
                </a:solidFill>
                <a:effectLst>
                  <a:outerShdw blurRad="38100" dist="38100" dir="2700000" algn="tl">
                    <a:srgbClr val="000000">
                      <a:alpha val="43137"/>
                    </a:srgbClr>
                  </a:outerShdw>
                </a:effectLst>
                <a:latin typeface="NikoshBAN" pitchFamily="2" charset="0"/>
                <a:cs typeface="NikoshBAN" pitchFamily="2" charset="0"/>
              </a:rPr>
              <a:t>কোয়ান্টাম তত্ত্বের উপর প্রতিষ্ঠিত বোর </a:t>
            </a:r>
            <a:r>
              <a:rPr lang="bn-BD" sz="4000" b="1" dirty="0" smtClean="0">
                <a:ln w="50800"/>
                <a:solidFill>
                  <a:schemeClr val="tx1"/>
                </a:solidFill>
                <a:effectLst>
                  <a:outerShdw blurRad="38100" dist="38100" dir="2700000" algn="tl">
                    <a:srgbClr val="000000">
                      <a:alpha val="43137"/>
                    </a:srgbClr>
                  </a:outerShdw>
                </a:effectLst>
                <a:latin typeface="NikoshBAN" pitchFamily="2" charset="0"/>
                <a:cs typeface="NikoshBAN" pitchFamily="2" charset="0"/>
              </a:rPr>
              <a:t>পরমাণুর মতবাদস</a:t>
            </a:r>
            <a:r>
              <a:rPr lang="bn-IN" sz="4000" b="1" dirty="0" smtClean="0">
                <a:ln w="50800"/>
                <a:solidFill>
                  <a:schemeClr val="tx1"/>
                </a:solidFill>
                <a:effectLst>
                  <a:outerShdw blurRad="38100" dist="38100" dir="2700000" algn="tl">
                    <a:srgbClr val="000000">
                      <a:alpha val="43137"/>
                    </a:srgbClr>
                  </a:outerShdw>
                </a:effectLst>
                <a:latin typeface="NikoshBAN" pitchFamily="2" charset="0"/>
                <a:cs typeface="NikoshBAN" pitchFamily="2" charset="0"/>
              </a:rPr>
              <a:t>মূহ </a:t>
            </a:r>
            <a:r>
              <a:rPr lang="bn-IN" sz="4000" b="1" dirty="0">
                <a:ln w="50800"/>
                <a:solidFill>
                  <a:schemeClr val="tx1"/>
                </a:solidFill>
                <a:effectLst>
                  <a:outerShdw blurRad="38100" dist="38100" dir="2700000" algn="tl">
                    <a:srgbClr val="000000">
                      <a:alpha val="43137"/>
                    </a:srgbClr>
                  </a:outerShdw>
                </a:effectLst>
                <a:latin typeface="NikoshBAN" pitchFamily="2" charset="0"/>
                <a:cs typeface="NikoshBAN" pitchFamily="2" charset="0"/>
              </a:rPr>
              <a:t>হলো</a:t>
            </a:r>
            <a:r>
              <a:rPr lang="bn-BD" sz="4000" b="1" dirty="0">
                <a:ln w="50800"/>
                <a:solidFill>
                  <a:schemeClr val="tx1"/>
                </a:solidFill>
                <a:effectLst>
                  <a:outerShdw blurRad="38100" dist="38100" dir="2700000" algn="tl">
                    <a:srgbClr val="000000">
                      <a:alpha val="43137"/>
                    </a:srgbClr>
                  </a:outerShdw>
                </a:effectLst>
                <a:latin typeface="NikoshBAN" pitchFamily="2" charset="0"/>
                <a:cs typeface="NikoshBAN" pitchFamily="2" charset="0"/>
              </a:rPr>
              <a:t>-</a:t>
            </a:r>
            <a:endParaRPr lang="en-US" sz="4000" b="1" dirty="0">
              <a:ln w="50800"/>
              <a:solidFill>
                <a:schemeClr val="tx1"/>
              </a:solidFill>
              <a:effectLst>
                <a:outerShdw blurRad="38100" dist="38100" dir="2700000" algn="tl">
                  <a:srgbClr val="000000">
                    <a:alpha val="43137"/>
                  </a:srgbClr>
                </a:outerShdw>
              </a:effectLst>
            </a:endParaRPr>
          </a:p>
          <a:p>
            <a:pPr algn="ctr">
              <a:spcBef>
                <a:spcPct val="0"/>
              </a:spcBef>
              <a:defRPr/>
            </a:pPr>
            <a:endParaRPr lang="bn-BD" sz="4000" b="1" dirty="0" smtClean="0">
              <a:ln w="11430"/>
              <a:solidFill>
                <a:sysClr val="windowText" lastClr="000000"/>
              </a:solidFill>
              <a:effectLst>
                <a:outerShdw blurRad="38100" dist="38100" dir="2700000" algn="tl">
                  <a:srgbClr val="000000">
                    <a:alpha val="43137"/>
                  </a:srgbClr>
                </a:outerShdw>
              </a:effectLst>
              <a:latin typeface="NikoshBAN" pitchFamily="2" charset="0"/>
              <a:ea typeface="+mj-ea"/>
              <a:cs typeface="NikoshBAN" pitchFamily="2" charset="0"/>
            </a:endParaRPr>
          </a:p>
        </p:txBody>
      </p:sp>
      <p:sp>
        <p:nvSpPr>
          <p:cNvPr id="4" name="Freeform 3"/>
          <p:cNvSpPr/>
          <p:nvPr/>
        </p:nvSpPr>
        <p:spPr>
          <a:xfrm>
            <a:off x="4997004" y="3756196"/>
            <a:ext cx="1886728" cy="1860662"/>
          </a:xfrm>
          <a:custGeom>
            <a:avLst/>
            <a:gdLst>
              <a:gd name="connsiteX0" fmla="*/ 0 w 1515469"/>
              <a:gd name="connsiteY0" fmla="*/ 776212 h 1552424"/>
              <a:gd name="connsiteX1" fmla="*/ 757735 w 1515469"/>
              <a:gd name="connsiteY1" fmla="*/ 0 h 1552424"/>
              <a:gd name="connsiteX2" fmla="*/ 1515470 w 1515469"/>
              <a:gd name="connsiteY2" fmla="*/ 776212 h 1552424"/>
              <a:gd name="connsiteX3" fmla="*/ 757735 w 1515469"/>
              <a:gd name="connsiteY3" fmla="*/ 1552424 h 1552424"/>
              <a:gd name="connsiteX4" fmla="*/ 0 w 1515469"/>
              <a:gd name="connsiteY4" fmla="*/ 776212 h 1552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469" h="1552424">
                <a:moveTo>
                  <a:pt x="0" y="776212"/>
                </a:moveTo>
                <a:cubicBezTo>
                  <a:pt x="0" y="347522"/>
                  <a:pt x="339250" y="0"/>
                  <a:pt x="757735" y="0"/>
                </a:cubicBezTo>
                <a:cubicBezTo>
                  <a:pt x="1176220" y="0"/>
                  <a:pt x="1515470" y="347522"/>
                  <a:pt x="1515470" y="776212"/>
                </a:cubicBezTo>
                <a:cubicBezTo>
                  <a:pt x="1515470" y="1204902"/>
                  <a:pt x="1176220" y="1552424"/>
                  <a:pt x="757735" y="1552424"/>
                </a:cubicBezTo>
                <a:cubicBezTo>
                  <a:pt x="339250" y="1552424"/>
                  <a:pt x="0" y="1204902"/>
                  <a:pt x="0" y="776212"/>
                </a:cubicBezTo>
                <a:close/>
              </a:path>
            </a:pathLst>
          </a:custGeom>
          <a:solidFill>
            <a:srgbClr val="00206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266385" tIns="271797" rIns="266385" bIns="271797" numCol="1" spcCol="1270" anchor="ctr" anchorCtr="0">
            <a:noAutofit/>
          </a:bodyPr>
          <a:lstStyle/>
          <a:p>
            <a:pPr lvl="0" algn="ctr" defTabSz="1555750">
              <a:lnSpc>
                <a:spcPct val="90000"/>
              </a:lnSpc>
              <a:spcBef>
                <a:spcPct val="0"/>
              </a:spcBef>
              <a:spcAft>
                <a:spcPct val="35000"/>
              </a:spcAft>
            </a:pPr>
            <a:r>
              <a:rPr lang="bn-BD" sz="3500" b="1" kern="1200"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বোর</a:t>
            </a:r>
            <a:r>
              <a:rPr lang="en-US" sz="3500" b="1" kern="1200"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bn-BD" sz="3500" b="1" kern="1200"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পরমাণু মডেল</a:t>
            </a:r>
            <a:endParaRPr lang="en-US" sz="3500" kern="1200" dirty="0">
              <a:solidFill>
                <a:schemeClr val="bg1"/>
              </a:solidFill>
            </a:endParaRPr>
          </a:p>
        </p:txBody>
      </p:sp>
      <p:grpSp>
        <p:nvGrpSpPr>
          <p:cNvPr id="3" name="Group 2"/>
          <p:cNvGrpSpPr/>
          <p:nvPr/>
        </p:nvGrpSpPr>
        <p:grpSpPr>
          <a:xfrm>
            <a:off x="4994575" y="1455315"/>
            <a:ext cx="1730990" cy="2213826"/>
            <a:chOff x="6387650" y="1390819"/>
            <a:chExt cx="1730990" cy="2213826"/>
          </a:xfrm>
        </p:grpSpPr>
        <p:sp>
          <p:nvSpPr>
            <p:cNvPr id="5" name="Freeform 4"/>
            <p:cNvSpPr/>
            <p:nvPr/>
          </p:nvSpPr>
          <p:spPr>
            <a:xfrm rot="16200000">
              <a:off x="7033935" y="3089403"/>
              <a:ext cx="476693" cy="553792"/>
            </a:xfrm>
            <a:custGeom>
              <a:avLst/>
              <a:gdLst>
                <a:gd name="connsiteX0" fmla="*/ 0 w 323908"/>
                <a:gd name="connsiteY0" fmla="*/ 104979 h 524894"/>
                <a:gd name="connsiteX1" fmla="*/ 161954 w 323908"/>
                <a:gd name="connsiteY1" fmla="*/ 104979 h 524894"/>
                <a:gd name="connsiteX2" fmla="*/ 161954 w 323908"/>
                <a:gd name="connsiteY2" fmla="*/ 0 h 524894"/>
                <a:gd name="connsiteX3" fmla="*/ 323908 w 323908"/>
                <a:gd name="connsiteY3" fmla="*/ 262447 h 524894"/>
                <a:gd name="connsiteX4" fmla="*/ 161954 w 323908"/>
                <a:gd name="connsiteY4" fmla="*/ 524894 h 524894"/>
                <a:gd name="connsiteX5" fmla="*/ 161954 w 323908"/>
                <a:gd name="connsiteY5" fmla="*/ 419915 h 524894"/>
                <a:gd name="connsiteX6" fmla="*/ 0 w 323908"/>
                <a:gd name="connsiteY6" fmla="*/ 419915 h 524894"/>
                <a:gd name="connsiteX7" fmla="*/ 0 w 323908"/>
                <a:gd name="connsiteY7" fmla="*/ 104979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908" h="524894">
                  <a:moveTo>
                    <a:pt x="0" y="104979"/>
                  </a:moveTo>
                  <a:lnTo>
                    <a:pt x="161954" y="104979"/>
                  </a:lnTo>
                  <a:lnTo>
                    <a:pt x="161954" y="0"/>
                  </a:lnTo>
                  <a:lnTo>
                    <a:pt x="323908" y="262447"/>
                  </a:lnTo>
                  <a:lnTo>
                    <a:pt x="161954" y="524894"/>
                  </a:lnTo>
                  <a:lnTo>
                    <a:pt x="161954" y="419915"/>
                  </a:lnTo>
                  <a:lnTo>
                    <a:pt x="0" y="419915"/>
                  </a:lnTo>
                  <a:lnTo>
                    <a:pt x="0" y="104979"/>
                  </a:lnTo>
                  <a:close/>
                </a:path>
              </a:pathLst>
            </a:custGeom>
            <a:solidFill>
              <a:srgbClr val="002060"/>
            </a:solidFill>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txBody>
            <a:bodyPr spcFirstLastPara="0" vert="horz" wrap="square" lIns="0" tIns="104979" rIns="97171" bIns="104979" numCol="1" spcCol="1270" anchor="ctr" anchorCtr="0">
              <a:noAutofit/>
            </a:bodyPr>
            <a:lstStyle/>
            <a:p>
              <a:pPr lvl="0" algn="ctr" defTabSz="977900">
                <a:lnSpc>
                  <a:spcPct val="90000"/>
                </a:lnSpc>
                <a:spcBef>
                  <a:spcPct val="0"/>
                </a:spcBef>
                <a:spcAft>
                  <a:spcPct val="35000"/>
                </a:spcAft>
              </a:pPr>
              <a:endParaRPr lang="en-US" sz="2200" kern="1200"/>
            </a:p>
          </p:txBody>
        </p:sp>
        <p:sp>
          <p:nvSpPr>
            <p:cNvPr id="6" name="Freeform 5"/>
            <p:cNvSpPr/>
            <p:nvPr/>
          </p:nvSpPr>
          <p:spPr>
            <a:xfrm>
              <a:off x="6387650" y="1390819"/>
              <a:ext cx="1730990" cy="1672740"/>
            </a:xfrm>
            <a:custGeom>
              <a:avLst/>
              <a:gdLst>
                <a:gd name="connsiteX0" fmla="*/ 0 w 1543807"/>
                <a:gd name="connsiteY0" fmla="*/ 771904 h 1543807"/>
                <a:gd name="connsiteX1" fmla="*/ 771904 w 1543807"/>
                <a:gd name="connsiteY1" fmla="*/ 0 h 1543807"/>
                <a:gd name="connsiteX2" fmla="*/ 1543808 w 1543807"/>
                <a:gd name="connsiteY2" fmla="*/ 771904 h 1543807"/>
                <a:gd name="connsiteX3" fmla="*/ 771904 w 1543807"/>
                <a:gd name="connsiteY3" fmla="*/ 1543808 h 1543807"/>
                <a:gd name="connsiteX4" fmla="*/ 0 w 1543807"/>
                <a:gd name="connsiteY4" fmla="*/ 771904 h 1543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807" h="1543807">
                  <a:moveTo>
                    <a:pt x="0" y="771904"/>
                  </a:moveTo>
                  <a:cubicBezTo>
                    <a:pt x="0" y="345593"/>
                    <a:pt x="345593" y="0"/>
                    <a:pt x="771904" y="0"/>
                  </a:cubicBezTo>
                  <a:cubicBezTo>
                    <a:pt x="1198215" y="0"/>
                    <a:pt x="1543808" y="345593"/>
                    <a:pt x="1543808" y="771904"/>
                  </a:cubicBezTo>
                  <a:cubicBezTo>
                    <a:pt x="1543808" y="1198215"/>
                    <a:pt x="1198215" y="1543808"/>
                    <a:pt x="771904" y="1543808"/>
                  </a:cubicBezTo>
                  <a:cubicBezTo>
                    <a:pt x="345593" y="1543808"/>
                    <a:pt x="0" y="1198215"/>
                    <a:pt x="0" y="771904"/>
                  </a:cubicBezTo>
                  <a:close/>
                </a:path>
              </a:pathLst>
            </a:cu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266725" tIns="266725" rIns="266725" bIns="266725" numCol="1" spcCol="1270" anchor="ctr" anchorCtr="0">
              <a:noAutofit/>
            </a:bodyPr>
            <a:lstStyle/>
            <a:p>
              <a:pPr lvl="0" algn="ctr" defTabSz="1422400">
                <a:lnSpc>
                  <a:spcPct val="90000"/>
                </a:lnSpc>
                <a:spcBef>
                  <a:spcPct val="0"/>
                </a:spcBef>
                <a:spcAft>
                  <a:spcPct val="35000"/>
                </a:spcAft>
              </a:pPr>
              <a:r>
                <a:rPr lang="bn-BD" sz="3200" b="1" kern="1200" dirty="0" smtClean="0">
                  <a:ln w="0"/>
                  <a:solidFill>
                    <a:schemeClr val="bg1"/>
                  </a:solidFill>
                  <a:effectLst>
                    <a:outerShdw blurRad="38100" dist="19050" dir="2700000" algn="tl" rotWithShape="0">
                      <a:schemeClr val="dk1">
                        <a:alpha val="40000"/>
                      </a:schemeClr>
                    </a:outerShdw>
                  </a:effectLst>
                  <a:latin typeface="NikoshBAN" pitchFamily="2" charset="0"/>
                  <a:cs typeface="NikoshBAN" pitchFamily="2" charset="0"/>
                </a:rPr>
                <a:t>শক্তিস্তর বিষয়ক</a:t>
              </a:r>
              <a:endParaRPr lang="en-US" sz="3200" kern="1200" dirty="0">
                <a:solidFill>
                  <a:schemeClr val="bg1"/>
                </a:solidFill>
              </a:endParaRPr>
            </a:p>
          </p:txBody>
        </p:sp>
      </p:grpSp>
      <p:grpSp>
        <p:nvGrpSpPr>
          <p:cNvPr id="12" name="Group 11"/>
          <p:cNvGrpSpPr/>
          <p:nvPr/>
        </p:nvGrpSpPr>
        <p:grpSpPr>
          <a:xfrm>
            <a:off x="6949557" y="4711602"/>
            <a:ext cx="2194441" cy="1787470"/>
            <a:chOff x="8057546" y="4726401"/>
            <a:chExt cx="1931071" cy="1576052"/>
          </a:xfrm>
          <a:solidFill>
            <a:srgbClr val="7030A0"/>
          </a:solidFill>
        </p:grpSpPr>
        <p:sp>
          <p:nvSpPr>
            <p:cNvPr id="7" name="Freeform 6"/>
            <p:cNvSpPr/>
            <p:nvPr/>
          </p:nvSpPr>
          <p:spPr>
            <a:xfrm rot="1800000">
              <a:off x="8057546" y="4726401"/>
              <a:ext cx="376131" cy="507265"/>
            </a:xfrm>
            <a:custGeom>
              <a:avLst/>
              <a:gdLst>
                <a:gd name="connsiteX0" fmla="*/ 0 w 331318"/>
                <a:gd name="connsiteY0" fmla="*/ 104979 h 524894"/>
                <a:gd name="connsiteX1" fmla="*/ 165659 w 331318"/>
                <a:gd name="connsiteY1" fmla="*/ 104979 h 524894"/>
                <a:gd name="connsiteX2" fmla="*/ 165659 w 331318"/>
                <a:gd name="connsiteY2" fmla="*/ 0 h 524894"/>
                <a:gd name="connsiteX3" fmla="*/ 331318 w 331318"/>
                <a:gd name="connsiteY3" fmla="*/ 262447 h 524894"/>
                <a:gd name="connsiteX4" fmla="*/ 165659 w 331318"/>
                <a:gd name="connsiteY4" fmla="*/ 524894 h 524894"/>
                <a:gd name="connsiteX5" fmla="*/ 165659 w 331318"/>
                <a:gd name="connsiteY5" fmla="*/ 419915 h 524894"/>
                <a:gd name="connsiteX6" fmla="*/ 0 w 331318"/>
                <a:gd name="connsiteY6" fmla="*/ 419915 h 524894"/>
                <a:gd name="connsiteX7" fmla="*/ 0 w 331318"/>
                <a:gd name="connsiteY7" fmla="*/ 104979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318" h="524894">
                  <a:moveTo>
                    <a:pt x="0" y="104979"/>
                  </a:moveTo>
                  <a:lnTo>
                    <a:pt x="165659" y="104979"/>
                  </a:lnTo>
                  <a:lnTo>
                    <a:pt x="165659" y="0"/>
                  </a:lnTo>
                  <a:lnTo>
                    <a:pt x="331318" y="262447"/>
                  </a:lnTo>
                  <a:lnTo>
                    <a:pt x="165659" y="524894"/>
                  </a:lnTo>
                  <a:lnTo>
                    <a:pt x="165659" y="419915"/>
                  </a:lnTo>
                  <a:lnTo>
                    <a:pt x="0" y="419915"/>
                  </a:lnTo>
                  <a:lnTo>
                    <a:pt x="0" y="104979"/>
                  </a:lnTo>
                  <a:close/>
                </a:path>
              </a:pathLst>
            </a:custGeom>
            <a:solidFill>
              <a:srgbClr val="002060"/>
            </a:solidFill>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txBody>
            <a:bodyPr spcFirstLastPara="0" vert="horz" wrap="square" lIns="-1" tIns="104978" rIns="99395" bIns="104979" numCol="1" spcCol="1270" anchor="ctr" anchorCtr="0">
              <a:noAutofit/>
            </a:bodyPr>
            <a:lstStyle/>
            <a:p>
              <a:pPr lvl="0" algn="ctr" defTabSz="977900">
                <a:lnSpc>
                  <a:spcPct val="90000"/>
                </a:lnSpc>
                <a:spcBef>
                  <a:spcPct val="0"/>
                </a:spcBef>
                <a:spcAft>
                  <a:spcPct val="35000"/>
                </a:spcAft>
              </a:pPr>
              <a:endParaRPr lang="en-US" sz="2200" kern="1200"/>
            </a:p>
          </p:txBody>
        </p:sp>
        <p:sp>
          <p:nvSpPr>
            <p:cNvPr id="8" name="Freeform 7"/>
            <p:cNvSpPr/>
            <p:nvPr/>
          </p:nvSpPr>
          <p:spPr>
            <a:xfrm>
              <a:off x="8444810" y="4758646"/>
              <a:ext cx="1543807" cy="1543807"/>
            </a:xfrm>
            <a:custGeom>
              <a:avLst/>
              <a:gdLst>
                <a:gd name="connsiteX0" fmla="*/ 0 w 1543807"/>
                <a:gd name="connsiteY0" fmla="*/ 771904 h 1543807"/>
                <a:gd name="connsiteX1" fmla="*/ 771904 w 1543807"/>
                <a:gd name="connsiteY1" fmla="*/ 0 h 1543807"/>
                <a:gd name="connsiteX2" fmla="*/ 1543808 w 1543807"/>
                <a:gd name="connsiteY2" fmla="*/ 771904 h 1543807"/>
                <a:gd name="connsiteX3" fmla="*/ 771904 w 1543807"/>
                <a:gd name="connsiteY3" fmla="*/ 1543808 h 1543807"/>
                <a:gd name="connsiteX4" fmla="*/ 0 w 1543807"/>
                <a:gd name="connsiteY4" fmla="*/ 771904 h 1543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807" h="1543807">
                  <a:moveTo>
                    <a:pt x="0" y="771904"/>
                  </a:moveTo>
                  <a:cubicBezTo>
                    <a:pt x="0" y="345593"/>
                    <a:pt x="345593" y="0"/>
                    <a:pt x="771904" y="0"/>
                  </a:cubicBezTo>
                  <a:cubicBezTo>
                    <a:pt x="1198215" y="0"/>
                    <a:pt x="1543808" y="345593"/>
                    <a:pt x="1543808" y="771904"/>
                  </a:cubicBezTo>
                  <a:cubicBezTo>
                    <a:pt x="1543808" y="1198215"/>
                    <a:pt x="1198215" y="1543808"/>
                    <a:pt x="771904" y="1543808"/>
                  </a:cubicBezTo>
                  <a:cubicBezTo>
                    <a:pt x="345593" y="1543808"/>
                    <a:pt x="0" y="1198215"/>
                    <a:pt x="0" y="771904"/>
                  </a:cubicBezTo>
                  <a:close/>
                </a:path>
              </a:pathLst>
            </a:cu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266725" tIns="266725" rIns="266725" bIns="266725" numCol="1" spcCol="1270" anchor="ctr" anchorCtr="0">
              <a:noAutofit/>
            </a:bodyPr>
            <a:lstStyle/>
            <a:p>
              <a:pPr lvl="0" algn="ctr" defTabSz="1422400">
                <a:lnSpc>
                  <a:spcPct val="90000"/>
                </a:lnSpc>
                <a:spcBef>
                  <a:spcPct val="0"/>
                </a:spcBef>
                <a:spcAft>
                  <a:spcPct val="35000"/>
                </a:spcAft>
              </a:pPr>
              <a:r>
                <a:rPr lang="bn-BD" sz="3200" b="1" kern="1200"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শক্তির বিকিরণ বিষয়ক</a:t>
              </a:r>
              <a:endParaRPr lang="en-US" sz="3200" b="1" kern="12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grpSp>
        <p:nvGrpSpPr>
          <p:cNvPr id="11" name="Group 10"/>
          <p:cNvGrpSpPr/>
          <p:nvPr/>
        </p:nvGrpSpPr>
        <p:grpSpPr>
          <a:xfrm>
            <a:off x="2840360" y="4701990"/>
            <a:ext cx="2119845" cy="1791622"/>
            <a:chOff x="4537082" y="4490378"/>
            <a:chExt cx="2119845" cy="1791622"/>
          </a:xfrm>
        </p:grpSpPr>
        <p:sp>
          <p:nvSpPr>
            <p:cNvPr id="9" name="Freeform 8"/>
            <p:cNvSpPr/>
            <p:nvPr/>
          </p:nvSpPr>
          <p:spPr>
            <a:xfrm rot="19894176">
              <a:off x="6233195" y="4490378"/>
              <a:ext cx="423732" cy="699188"/>
            </a:xfrm>
            <a:custGeom>
              <a:avLst/>
              <a:gdLst>
                <a:gd name="connsiteX0" fmla="*/ 0 w 302604"/>
                <a:gd name="connsiteY0" fmla="*/ 104979 h 524894"/>
                <a:gd name="connsiteX1" fmla="*/ 151302 w 302604"/>
                <a:gd name="connsiteY1" fmla="*/ 104979 h 524894"/>
                <a:gd name="connsiteX2" fmla="*/ 151302 w 302604"/>
                <a:gd name="connsiteY2" fmla="*/ 0 h 524894"/>
                <a:gd name="connsiteX3" fmla="*/ 302604 w 302604"/>
                <a:gd name="connsiteY3" fmla="*/ 262447 h 524894"/>
                <a:gd name="connsiteX4" fmla="*/ 151302 w 302604"/>
                <a:gd name="connsiteY4" fmla="*/ 524894 h 524894"/>
                <a:gd name="connsiteX5" fmla="*/ 151302 w 302604"/>
                <a:gd name="connsiteY5" fmla="*/ 419915 h 524894"/>
                <a:gd name="connsiteX6" fmla="*/ 0 w 302604"/>
                <a:gd name="connsiteY6" fmla="*/ 419915 h 524894"/>
                <a:gd name="connsiteX7" fmla="*/ 0 w 302604"/>
                <a:gd name="connsiteY7" fmla="*/ 104979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604" h="524894">
                  <a:moveTo>
                    <a:pt x="302604" y="419915"/>
                  </a:moveTo>
                  <a:lnTo>
                    <a:pt x="151302" y="419915"/>
                  </a:lnTo>
                  <a:lnTo>
                    <a:pt x="151302" y="524894"/>
                  </a:lnTo>
                  <a:lnTo>
                    <a:pt x="0" y="262447"/>
                  </a:lnTo>
                  <a:lnTo>
                    <a:pt x="151302" y="0"/>
                  </a:lnTo>
                  <a:lnTo>
                    <a:pt x="151302" y="104979"/>
                  </a:lnTo>
                  <a:lnTo>
                    <a:pt x="302604" y="104979"/>
                  </a:lnTo>
                  <a:lnTo>
                    <a:pt x="302604" y="419915"/>
                  </a:lnTo>
                  <a:close/>
                </a:path>
              </a:pathLst>
            </a:custGeom>
            <a:solidFill>
              <a:srgbClr val="002060"/>
            </a:solidFill>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txBody>
            <a:bodyPr spcFirstLastPara="0" vert="horz" wrap="square" lIns="90780" tIns="104980" rIns="1" bIns="104978" numCol="1" spcCol="1270" anchor="ctr" anchorCtr="0">
              <a:noAutofit/>
            </a:bodyPr>
            <a:lstStyle/>
            <a:p>
              <a:pPr lvl="0" algn="ctr" defTabSz="977900">
                <a:lnSpc>
                  <a:spcPct val="90000"/>
                </a:lnSpc>
                <a:spcBef>
                  <a:spcPct val="0"/>
                </a:spcBef>
                <a:spcAft>
                  <a:spcPct val="35000"/>
                </a:spcAft>
              </a:pPr>
              <a:endParaRPr lang="en-US" sz="2200" kern="1200"/>
            </a:p>
          </p:txBody>
        </p:sp>
        <p:sp>
          <p:nvSpPr>
            <p:cNvPr id="10" name="Freeform 9"/>
            <p:cNvSpPr/>
            <p:nvPr/>
          </p:nvSpPr>
          <p:spPr>
            <a:xfrm>
              <a:off x="4537082" y="4494066"/>
              <a:ext cx="1734116" cy="1787934"/>
            </a:xfrm>
            <a:custGeom>
              <a:avLst/>
              <a:gdLst>
                <a:gd name="connsiteX0" fmla="*/ 0 w 1614606"/>
                <a:gd name="connsiteY0" fmla="*/ 811742 h 1623483"/>
                <a:gd name="connsiteX1" fmla="*/ 807303 w 1614606"/>
                <a:gd name="connsiteY1" fmla="*/ 0 h 1623483"/>
                <a:gd name="connsiteX2" fmla="*/ 1614606 w 1614606"/>
                <a:gd name="connsiteY2" fmla="*/ 811742 h 1623483"/>
                <a:gd name="connsiteX3" fmla="*/ 807303 w 1614606"/>
                <a:gd name="connsiteY3" fmla="*/ 1623484 h 1623483"/>
                <a:gd name="connsiteX4" fmla="*/ 0 w 1614606"/>
                <a:gd name="connsiteY4" fmla="*/ 811742 h 1623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606" h="1623483">
                  <a:moveTo>
                    <a:pt x="0" y="811742"/>
                  </a:moveTo>
                  <a:cubicBezTo>
                    <a:pt x="0" y="363429"/>
                    <a:pt x="361442" y="0"/>
                    <a:pt x="807303" y="0"/>
                  </a:cubicBezTo>
                  <a:cubicBezTo>
                    <a:pt x="1253164" y="0"/>
                    <a:pt x="1614606" y="363429"/>
                    <a:pt x="1614606" y="811742"/>
                  </a:cubicBezTo>
                  <a:cubicBezTo>
                    <a:pt x="1614606" y="1260055"/>
                    <a:pt x="1253164" y="1623484"/>
                    <a:pt x="807303" y="1623484"/>
                  </a:cubicBezTo>
                  <a:cubicBezTo>
                    <a:pt x="361442" y="1623484"/>
                    <a:pt x="0" y="1260055"/>
                    <a:pt x="0" y="811742"/>
                  </a:cubicBezTo>
                  <a:close/>
                </a:path>
              </a:pathLst>
            </a:cu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277094" tIns="278394" rIns="277094" bIns="278394" numCol="1" spcCol="1270" anchor="ctr" anchorCtr="0">
              <a:noAutofit/>
            </a:bodyPr>
            <a:lstStyle/>
            <a:p>
              <a:pPr lvl="0" algn="ctr" defTabSz="1422400">
                <a:lnSpc>
                  <a:spcPct val="90000"/>
                </a:lnSpc>
                <a:spcBef>
                  <a:spcPct val="0"/>
                </a:spcBef>
                <a:spcAft>
                  <a:spcPct val="35000"/>
                </a:spcAft>
              </a:pPr>
              <a:r>
                <a:rPr lang="bn-BD" sz="3200" b="1" kern="1200"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কৌনিক ভরবেগ বিষয়ক</a:t>
              </a:r>
              <a:endParaRPr lang="en-US" sz="3200" kern="1200" dirty="0">
                <a:solidFill>
                  <a:schemeClr val="bg1"/>
                </a:solidFill>
              </a:endParaRPr>
            </a:p>
          </p:txBody>
        </p:sp>
      </p:grpSp>
      <p:grpSp>
        <p:nvGrpSpPr>
          <p:cNvPr id="27" name="Group 26"/>
          <p:cNvGrpSpPr/>
          <p:nvPr/>
        </p:nvGrpSpPr>
        <p:grpSpPr>
          <a:xfrm>
            <a:off x="11105427" y="222048"/>
            <a:ext cx="844534" cy="830112"/>
            <a:chOff x="28136" y="0"/>
            <a:chExt cx="924231" cy="1045173"/>
          </a:xfrm>
        </p:grpSpPr>
        <p:sp>
          <p:nvSpPr>
            <p:cNvPr id="28" name="Oval 27"/>
            <p:cNvSpPr/>
            <p:nvPr/>
          </p:nvSpPr>
          <p:spPr>
            <a:xfrm>
              <a:off x="28136" y="0"/>
              <a:ext cx="688258" cy="688258"/>
            </a:xfrm>
            <a:prstGeom prst="ellipse">
              <a:avLst/>
            </a:prstGeom>
            <a:blipFill>
              <a:blip r:embed="rId2"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26459" y="535863"/>
              <a:ext cx="491612" cy="509310"/>
            </a:xfrm>
            <a:prstGeom prst="ellipse">
              <a:avLst/>
            </a:prstGeom>
            <a:blipFill>
              <a:blip r:embed="rId3"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80537" y="149463"/>
              <a:ext cx="383456" cy="370672"/>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60755" y="163220"/>
              <a:ext cx="491612" cy="509310"/>
            </a:xfrm>
            <a:prstGeom prst="ellipse">
              <a:avLst/>
            </a:prstGeom>
            <a:blipFill>
              <a:blip r:embed="rId3"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80537" y="608638"/>
              <a:ext cx="383456" cy="370672"/>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96530" y="242383"/>
              <a:ext cx="383456" cy="370672"/>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330315" y="297395"/>
            <a:ext cx="844534" cy="830112"/>
            <a:chOff x="28136" y="0"/>
            <a:chExt cx="924231" cy="1045173"/>
          </a:xfrm>
        </p:grpSpPr>
        <p:sp>
          <p:nvSpPr>
            <p:cNvPr id="35" name="Oval 34"/>
            <p:cNvSpPr/>
            <p:nvPr/>
          </p:nvSpPr>
          <p:spPr>
            <a:xfrm>
              <a:off x="28136" y="0"/>
              <a:ext cx="688258" cy="688258"/>
            </a:xfrm>
            <a:prstGeom prst="ellipse">
              <a:avLst/>
            </a:prstGeom>
            <a:blipFill>
              <a:blip r:embed="rId2"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26459" y="535863"/>
              <a:ext cx="491612" cy="509310"/>
            </a:xfrm>
            <a:prstGeom prst="ellipse">
              <a:avLst/>
            </a:prstGeom>
            <a:blipFill>
              <a:blip r:embed="rId3"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80537" y="149463"/>
              <a:ext cx="383456" cy="370672"/>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60755" y="163220"/>
              <a:ext cx="491612" cy="509310"/>
            </a:xfrm>
            <a:prstGeom prst="ellipse">
              <a:avLst/>
            </a:prstGeom>
            <a:blipFill>
              <a:blip r:embed="rId3"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80537" y="608638"/>
              <a:ext cx="383456" cy="370672"/>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96530" y="242383"/>
              <a:ext cx="383456" cy="370672"/>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41313157"/>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par>
                                <p:cTn id="8" presetID="22" presetClass="entr" presetSubtype="8"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par>
                                <p:cTn id="16" presetID="23" presetClass="entr" presetSubtype="528"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 calcmode="lin" valueType="num">
                                      <p:cBhvr>
                                        <p:cTn id="20" dur="500" fill="hold"/>
                                        <p:tgtEl>
                                          <p:spTgt spid="4"/>
                                        </p:tgtEl>
                                        <p:attrNameLst>
                                          <p:attrName>ppt_x</p:attrName>
                                        </p:attrNameLst>
                                      </p:cBhvr>
                                      <p:tavLst>
                                        <p:tav tm="0">
                                          <p:val>
                                            <p:fltVal val="0.5"/>
                                          </p:val>
                                        </p:tav>
                                        <p:tav tm="100000">
                                          <p:val>
                                            <p:strVal val="#ppt_x"/>
                                          </p:val>
                                        </p:tav>
                                      </p:tavLst>
                                    </p:anim>
                                    <p:anim calcmode="lin" valueType="num">
                                      <p:cBhvr>
                                        <p:cTn id="21"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52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 calcmode="lin" valueType="num">
                                      <p:cBhvr>
                                        <p:cTn id="28" dur="500" fill="hold"/>
                                        <p:tgtEl>
                                          <p:spTgt spid="3"/>
                                        </p:tgtEl>
                                        <p:attrNameLst>
                                          <p:attrName>ppt_x</p:attrName>
                                        </p:attrNameLst>
                                      </p:cBhvr>
                                      <p:tavLst>
                                        <p:tav tm="0">
                                          <p:val>
                                            <p:fltVal val="0.5"/>
                                          </p:val>
                                        </p:tav>
                                        <p:tav tm="100000">
                                          <p:val>
                                            <p:strVal val="#ppt_x"/>
                                          </p:val>
                                        </p:tav>
                                      </p:tavLst>
                                    </p:anim>
                                    <p:anim calcmode="lin" valueType="num">
                                      <p:cBhvr>
                                        <p:cTn id="29"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52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 calcmode="lin" valueType="num">
                                      <p:cBhvr>
                                        <p:cTn id="36" dur="500" fill="hold"/>
                                        <p:tgtEl>
                                          <p:spTgt spid="11"/>
                                        </p:tgtEl>
                                        <p:attrNameLst>
                                          <p:attrName>ppt_x</p:attrName>
                                        </p:attrNameLst>
                                      </p:cBhvr>
                                      <p:tavLst>
                                        <p:tav tm="0">
                                          <p:val>
                                            <p:fltVal val="0.5"/>
                                          </p:val>
                                        </p:tav>
                                        <p:tav tm="100000">
                                          <p:val>
                                            <p:strVal val="#ppt_x"/>
                                          </p:val>
                                        </p:tav>
                                      </p:tavLst>
                                    </p:anim>
                                    <p:anim calcmode="lin" valueType="num">
                                      <p:cBhvr>
                                        <p:cTn id="37" dur="500" fill="hold"/>
                                        <p:tgtEl>
                                          <p:spTgt spid="11"/>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528"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 calcmode="lin" valueType="num">
                                      <p:cBhvr>
                                        <p:cTn id="44" dur="500" fill="hold"/>
                                        <p:tgtEl>
                                          <p:spTgt spid="12"/>
                                        </p:tgtEl>
                                        <p:attrNameLst>
                                          <p:attrName>ppt_x</p:attrName>
                                        </p:attrNameLst>
                                      </p:cBhvr>
                                      <p:tavLst>
                                        <p:tav tm="0">
                                          <p:val>
                                            <p:fltVal val="0.5"/>
                                          </p:val>
                                        </p:tav>
                                        <p:tav tm="100000">
                                          <p:val>
                                            <p:strVal val="#ppt_x"/>
                                          </p:val>
                                        </p:tav>
                                      </p:tavLst>
                                    </p:anim>
                                    <p:anim calcmode="lin" valueType="num">
                                      <p:cBhvr>
                                        <p:cTn id="45" dur="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Desktop\Rajib\atom_t.gif"/>
          <p:cNvPicPr>
            <a:picLocks noChangeAspect="1" noChangeArrowheads="1" noCrop="1"/>
          </p:cNvPicPr>
          <p:nvPr/>
        </p:nvPicPr>
        <p:blipFill>
          <a:blip r:embed="rId3"/>
          <a:srcRect/>
          <a:stretch>
            <a:fillRect/>
          </a:stretch>
        </p:blipFill>
        <p:spPr bwMode="auto">
          <a:xfrm>
            <a:off x="4391723" y="1422011"/>
            <a:ext cx="2988542" cy="2897154"/>
          </a:xfrm>
          <a:prstGeom prst="ellipse">
            <a:avLst/>
          </a:prstGeom>
          <a:ln>
            <a:noFill/>
          </a:ln>
          <a:effectLst>
            <a:softEdge rad="112500"/>
          </a:effectLst>
        </p:spPr>
      </p:pic>
      <p:sp>
        <p:nvSpPr>
          <p:cNvPr id="24" name="TextBox 23"/>
          <p:cNvSpPr txBox="1"/>
          <p:nvPr/>
        </p:nvSpPr>
        <p:spPr>
          <a:xfrm>
            <a:off x="352669" y="4630494"/>
            <a:ext cx="11531152" cy="1661993"/>
          </a:xfrm>
          <a:prstGeom prst="rect">
            <a:avLst/>
          </a:prstGeom>
          <a:solidFill>
            <a:schemeClr val="bg1"/>
          </a:solidFill>
          <a:ln w="19050">
            <a:noFill/>
          </a:ln>
          <a:scene3d>
            <a:camera prst="orthographicFront"/>
            <a:lightRig rig="threePt" dir="t"/>
          </a:scene3d>
          <a:sp3d>
            <a:bevelT prst="angle"/>
          </a:sp3d>
        </p:spPr>
        <p:txBody>
          <a:bodyPr wrap="square" lIns="274320" tIns="182880" rIns="274320" bIns="0" rtlCol="0">
            <a:spAutoFit/>
            <a:sp3d extrusionH="57150">
              <a:bevelT h="25400" prst="softRound"/>
            </a:sp3d>
          </a:bodyPr>
          <a:lstStyle/>
          <a:p>
            <a:pPr algn="just" fontAlgn="auto">
              <a:spcBef>
                <a:spcPts val="0"/>
              </a:spcBef>
              <a:spcAft>
                <a:spcPts val="0"/>
              </a:spcAft>
            </a:pPr>
            <a:r>
              <a:rPr lang="bn-BD" sz="3200" dirty="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পরমাণুতে নিউক্লিয়াসকে কেন্দ্র করে ঘূর্ণায়মান ইলেকট্রনসমূহ যে কোন বৃত্তাকার কক্ষপথে ইচ্ছামত বিচরণ করতে পারে না, কেবলমাত্র কতকগুলো অনুমোদিত বৃত্তাকার কক্ষপথে কোনোরূপ শক্তি বিকিরণ না করে ঘূরতে থাকে। এই কক্ষপথগুলোকে শক্তিস্তর বলে।</a:t>
            </a:r>
            <a:r>
              <a:rPr lang="en-US" sz="3200" dirty="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BD" sz="3200" dirty="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endParaRPr lang="en-US" sz="3200" dirty="0">
              <a:ln w="11430">
                <a:solidFill>
                  <a:schemeClr val="tx1">
                    <a:lumMod val="95000"/>
                    <a:lumOff val="5000"/>
                  </a:schemeClr>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5" name="Rounded Rectangle 24"/>
          <p:cNvSpPr/>
          <p:nvPr/>
        </p:nvSpPr>
        <p:spPr>
          <a:xfrm>
            <a:off x="3640653" y="353462"/>
            <a:ext cx="4490681" cy="503276"/>
          </a:xfrm>
          <a:prstGeom prst="roundRect">
            <a:avLst/>
          </a:prstGeom>
          <a:solidFill>
            <a:schemeClr val="bg1">
              <a:lumMod val="95000"/>
            </a:schemeClr>
          </a:solidFill>
          <a:ln>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q"/>
            </a:pPr>
            <a:r>
              <a:rPr lang="en-US" sz="3600" b="1" spc="55"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bn-BD" sz="3600" b="1" spc="55"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শক্তিস্তর বিষয়ক মতবাদ</a:t>
            </a:r>
            <a:endParaRPr lang="bn-IN" sz="3600" b="1" spc="55"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endParaRPr>
          </a:p>
        </p:txBody>
      </p:sp>
      <p:grpSp>
        <p:nvGrpSpPr>
          <p:cNvPr id="22" name="Group 21"/>
          <p:cNvGrpSpPr/>
          <p:nvPr/>
        </p:nvGrpSpPr>
        <p:grpSpPr>
          <a:xfrm>
            <a:off x="11105427" y="222048"/>
            <a:ext cx="844534" cy="830112"/>
            <a:chOff x="28136" y="0"/>
            <a:chExt cx="924231" cy="1045173"/>
          </a:xfrm>
        </p:grpSpPr>
        <p:sp>
          <p:nvSpPr>
            <p:cNvPr id="23" name="Oval 22"/>
            <p:cNvSpPr/>
            <p:nvPr/>
          </p:nvSpPr>
          <p:spPr>
            <a:xfrm>
              <a:off x="28136" y="0"/>
              <a:ext cx="688258" cy="688258"/>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26459" y="535863"/>
              <a:ext cx="491612" cy="509310"/>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80537" y="149463"/>
              <a:ext cx="383456" cy="370672"/>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60755" y="163220"/>
              <a:ext cx="491612" cy="509310"/>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80537" y="608638"/>
              <a:ext cx="383456" cy="370672"/>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96530" y="242383"/>
              <a:ext cx="383456" cy="370672"/>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330315" y="297395"/>
            <a:ext cx="844534" cy="830112"/>
            <a:chOff x="28136" y="0"/>
            <a:chExt cx="924231" cy="1045173"/>
          </a:xfrm>
        </p:grpSpPr>
        <p:sp>
          <p:nvSpPr>
            <p:cNvPr id="32" name="Oval 31"/>
            <p:cNvSpPr/>
            <p:nvPr/>
          </p:nvSpPr>
          <p:spPr>
            <a:xfrm>
              <a:off x="28136" y="0"/>
              <a:ext cx="688258" cy="688258"/>
            </a:xfrm>
            <a:prstGeom prst="ellipse">
              <a:avLst/>
            </a:prstGeom>
            <a:blipFill>
              <a:blip r:embed="rId4"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26459" y="535863"/>
              <a:ext cx="491612" cy="509310"/>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80537" y="149463"/>
              <a:ext cx="383456" cy="370672"/>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60755" y="163220"/>
              <a:ext cx="491612" cy="509310"/>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80537" y="608638"/>
              <a:ext cx="383456" cy="370672"/>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96530" y="242383"/>
              <a:ext cx="383456" cy="370672"/>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966728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500"/>
                                        <p:tgtEl>
                                          <p:spTgt spid="22"/>
                                        </p:tgtEl>
                                      </p:cBhvr>
                                    </p:animEffect>
                                  </p:childTnLst>
                                </p:cTn>
                              </p:par>
                              <p:par>
                                <p:cTn id="8" presetID="22" presetClass="entr" presetSubtype="8"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528"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fltVal val="0"/>
                                          </p:val>
                                        </p:tav>
                                        <p:tav tm="100000">
                                          <p:val>
                                            <p:strVal val="#ppt_w"/>
                                          </p:val>
                                        </p:tav>
                                      </p:tavLst>
                                    </p:anim>
                                    <p:anim calcmode="lin" valueType="num">
                                      <p:cBhvr>
                                        <p:cTn id="21" dur="500" fill="hold"/>
                                        <p:tgtEl>
                                          <p:spTgt spid="25"/>
                                        </p:tgtEl>
                                        <p:attrNameLst>
                                          <p:attrName>ppt_h</p:attrName>
                                        </p:attrNameLst>
                                      </p:cBhvr>
                                      <p:tavLst>
                                        <p:tav tm="0">
                                          <p:val>
                                            <p:fltVal val="0"/>
                                          </p:val>
                                        </p:tav>
                                        <p:tav tm="100000">
                                          <p:val>
                                            <p:strVal val="#ppt_h"/>
                                          </p:val>
                                        </p:tav>
                                      </p:tavLst>
                                    </p:anim>
                                    <p:anim calcmode="lin" valueType="num">
                                      <p:cBhvr>
                                        <p:cTn id="22" dur="500" fill="hold"/>
                                        <p:tgtEl>
                                          <p:spTgt spid="25"/>
                                        </p:tgtEl>
                                        <p:attrNameLst>
                                          <p:attrName>ppt_x</p:attrName>
                                        </p:attrNameLst>
                                      </p:cBhvr>
                                      <p:tavLst>
                                        <p:tav tm="0">
                                          <p:val>
                                            <p:fltVal val="0.5"/>
                                          </p:val>
                                        </p:tav>
                                        <p:tav tm="100000">
                                          <p:val>
                                            <p:strVal val="#ppt_x"/>
                                          </p:val>
                                        </p:tav>
                                      </p:tavLst>
                                    </p:anim>
                                    <p:anim calcmode="lin" valueType="num">
                                      <p:cBhvr>
                                        <p:cTn id="23" dur="500" fill="hold"/>
                                        <p:tgtEl>
                                          <p:spTgt spid="25"/>
                                        </p:tgtEl>
                                        <p:attrNameLst>
                                          <p:attrName>ppt_y</p:attrName>
                                        </p:attrNameLst>
                                      </p:cBhvr>
                                      <p:tavLst>
                                        <p:tav tm="0">
                                          <p:val>
                                            <p:fltVal val="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 calcmode="lin" valueType="num">
                                      <p:cBhvr>
                                        <p:cTn id="30" dur="500" fill="hold"/>
                                        <p:tgtEl>
                                          <p:spTgt spid="24"/>
                                        </p:tgtEl>
                                        <p:attrNameLst>
                                          <p:attrName>ppt_x</p:attrName>
                                        </p:attrNameLst>
                                      </p:cBhvr>
                                      <p:tavLst>
                                        <p:tav tm="0">
                                          <p:val>
                                            <p:fltVal val="0.5"/>
                                          </p:val>
                                        </p:tav>
                                        <p:tav tm="100000">
                                          <p:val>
                                            <p:strVal val="#ppt_x"/>
                                          </p:val>
                                        </p:tav>
                                      </p:tavLst>
                                    </p:anim>
                                    <p:anim calcmode="lin" valueType="num">
                                      <p:cBhvr>
                                        <p:cTn id="31" dur="500" fill="hold"/>
                                        <p:tgtEl>
                                          <p:spTgt spid="2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527270" y="1526510"/>
            <a:ext cx="2974782" cy="2679593"/>
          </a:xfrm>
          <a:prstGeom prst="rect">
            <a:avLst/>
          </a:prstGeom>
          <a:noFill/>
          <a:ln w="9525">
            <a:solidFill>
              <a:srgbClr val="7030A0"/>
            </a:solidFill>
            <a:miter lim="800000"/>
            <a:headEnd/>
            <a:tailEnd/>
          </a:ln>
          <a:effectLst/>
          <a:scene3d>
            <a:camera prst="orthographicFront"/>
            <a:lightRig rig="threePt" dir="t"/>
          </a:scene3d>
          <a:sp3d>
            <a:bevelT w="101600" prst="riblet"/>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352669" y="4873343"/>
            <a:ext cx="11531152" cy="1169551"/>
          </a:xfrm>
          <a:prstGeom prst="rect">
            <a:avLst/>
          </a:prstGeom>
          <a:solidFill>
            <a:schemeClr val="bg1"/>
          </a:solidFill>
          <a:ln w="19050">
            <a:noFill/>
          </a:ln>
          <a:scene3d>
            <a:camera prst="orthographicFront"/>
            <a:lightRig rig="threePt" dir="t"/>
          </a:scene3d>
          <a:sp3d>
            <a:bevelT prst="angle"/>
          </a:sp3d>
        </p:spPr>
        <p:txBody>
          <a:bodyPr wrap="square" lIns="274320" tIns="182880" rIns="274320" bIns="0" rtlCol="0">
            <a:spAutoFit/>
            <a:sp3d extrusionH="57150">
              <a:bevelT h="25400" prst="softRound"/>
            </a:sp3d>
          </a:bodyPr>
          <a:lstStyle/>
          <a:p>
            <a:pPr algn="just" fontAlgn="auto">
              <a:spcBef>
                <a:spcPts val="0"/>
              </a:spcBef>
              <a:spcAft>
                <a:spcPts val="0"/>
              </a:spcAft>
            </a:pPr>
            <a:r>
              <a:rPr lang="bn-BD" sz="3200" dirty="0">
                <a:ln w="11430">
                  <a:solidFill>
                    <a:schemeClr val="tx1">
                      <a:lumMod val="95000"/>
                      <a:lumOff val="5000"/>
                    </a:schemeClr>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শক্তিস্তর</a:t>
            </a:r>
            <a:r>
              <a:rPr lang="bn-BD" sz="3200" b="1" dirty="0">
                <a:ln w="11430">
                  <a:solidFill>
                    <a:schemeClr val="tx1">
                      <a:lumMod val="95000"/>
                      <a:lumOff val="5000"/>
                    </a:schemeClr>
                  </a:solidFill>
                </a:ln>
                <a:latin typeface="NikoshBAN" panose="02000000000000000000" pitchFamily="2" charset="0"/>
                <a:cs typeface="NikoshBAN" panose="02000000000000000000" pitchFamily="2" charset="0"/>
              </a:rPr>
              <a:t> নির্দেশকারী এই সংখ্যাগুলোকে প্রধান কোয়ান্টাম সংখ্যা, </a:t>
            </a:r>
            <a:r>
              <a:rPr lang="en-US" sz="3200" b="1" dirty="0">
                <a:ln w="11430">
                  <a:solidFill>
                    <a:schemeClr val="tx1">
                      <a:lumMod val="95000"/>
                      <a:lumOff val="5000"/>
                    </a:schemeClr>
                  </a:solidFill>
                </a:ln>
                <a:latin typeface="Times New Roman" panose="02020603050405020304" pitchFamily="18" charset="0"/>
                <a:cs typeface="Times New Roman" panose="02020603050405020304" pitchFamily="18" charset="0"/>
              </a:rPr>
              <a:t>n </a:t>
            </a:r>
            <a:r>
              <a:rPr lang="bn-BD" sz="3200" b="1" dirty="0">
                <a:ln w="11430">
                  <a:solidFill>
                    <a:schemeClr val="tx1">
                      <a:lumMod val="95000"/>
                      <a:lumOff val="5000"/>
                    </a:schemeClr>
                  </a:solidFill>
                </a:ln>
                <a:latin typeface="NikoshBAN" panose="02000000000000000000" pitchFamily="2" charset="0"/>
                <a:cs typeface="NikoshBAN" panose="02000000000000000000" pitchFamily="2" charset="0"/>
              </a:rPr>
              <a:t>দ্বারা সূচিত করা হয়। </a:t>
            </a:r>
            <a:r>
              <a:rPr lang="en-US" sz="3200" b="1" dirty="0">
                <a:ln w="11430">
                  <a:solidFill>
                    <a:schemeClr val="tx1">
                      <a:lumMod val="95000"/>
                      <a:lumOff val="5000"/>
                    </a:schemeClr>
                  </a:solidFill>
                </a:ln>
                <a:latin typeface="Times New Roman" panose="02020603050405020304" pitchFamily="18" charset="0"/>
                <a:cs typeface="Times New Roman" panose="02020603050405020304" pitchFamily="18" charset="0"/>
              </a:rPr>
              <a:t>n </a:t>
            </a:r>
            <a:r>
              <a:rPr lang="bn-BD" sz="3200" b="1" dirty="0">
                <a:ln w="11430">
                  <a:solidFill>
                    <a:schemeClr val="tx1">
                      <a:lumMod val="95000"/>
                      <a:lumOff val="5000"/>
                    </a:schemeClr>
                  </a:solidFill>
                </a:ln>
                <a:latin typeface="NikoshBAN" panose="02000000000000000000" pitchFamily="2" charset="0"/>
                <a:cs typeface="NikoshBAN" panose="02000000000000000000" pitchFamily="2" charset="0"/>
              </a:rPr>
              <a:t>এর মান </a:t>
            </a:r>
            <a:r>
              <a:rPr lang="en-US" sz="3200" b="1" dirty="0">
                <a:ln w="11430">
                  <a:solidFill>
                    <a:schemeClr val="tx1">
                      <a:lumMod val="95000"/>
                      <a:lumOff val="5000"/>
                    </a:schemeClr>
                  </a:solidFill>
                </a:ln>
                <a:latin typeface="Times New Roman" panose="02020603050405020304" pitchFamily="18" charset="0"/>
                <a:cs typeface="Times New Roman" panose="02020603050405020304" pitchFamily="18" charset="0"/>
              </a:rPr>
              <a:t>1, 2, 3</a:t>
            </a:r>
            <a:r>
              <a:rPr lang="bn-BD" sz="3200" b="1" dirty="0">
                <a:ln w="11430">
                  <a:solidFill>
                    <a:schemeClr val="tx1">
                      <a:lumMod val="95000"/>
                      <a:lumOff val="5000"/>
                    </a:schemeClr>
                  </a:solidFill>
                </a:ln>
                <a:latin typeface="Times New Roman" panose="02020603050405020304" pitchFamily="18" charset="0"/>
                <a:cs typeface="Times New Roman" panose="02020603050405020304" pitchFamily="18" charset="0"/>
              </a:rPr>
              <a:t> </a:t>
            </a:r>
            <a:r>
              <a:rPr lang="bn-BD" sz="3200" b="1" dirty="0">
                <a:ln w="11430">
                  <a:solidFill>
                    <a:schemeClr val="tx1">
                      <a:lumMod val="95000"/>
                      <a:lumOff val="5000"/>
                    </a:schemeClr>
                  </a:solidFill>
                </a:ln>
                <a:latin typeface="NikoshBAN" panose="02000000000000000000" pitchFamily="2" charset="0"/>
                <a:cs typeface="NikoshBAN" panose="02000000000000000000" pitchFamily="2" charset="0"/>
              </a:rPr>
              <a:t>ইত্যাদি হতে পারে।</a:t>
            </a:r>
            <a:r>
              <a:rPr lang="en-US" sz="3200" b="1" dirty="0">
                <a:ln w="11430">
                  <a:solidFill>
                    <a:schemeClr val="tx1">
                      <a:lumMod val="95000"/>
                      <a:lumOff val="5000"/>
                    </a:schemeClr>
                  </a:solidFill>
                </a:ln>
                <a:latin typeface="Times New Roman" panose="02020603050405020304" pitchFamily="18" charset="0"/>
                <a:cs typeface="Times New Roman" panose="02020603050405020304" pitchFamily="18" charset="0"/>
              </a:rPr>
              <a:t> </a:t>
            </a:r>
            <a:r>
              <a:rPr lang="bn-BD" sz="3200" b="1" dirty="0">
                <a:ln w="11430">
                  <a:solidFill>
                    <a:schemeClr val="tx1">
                      <a:lumMod val="95000"/>
                      <a:lumOff val="5000"/>
                    </a:schemeClr>
                  </a:solidFill>
                </a:ln>
                <a:latin typeface="NikoshBAN" panose="02000000000000000000" pitchFamily="2" charset="0"/>
                <a:cs typeface="NikoshBAN" panose="02000000000000000000" pitchFamily="2" charset="0"/>
              </a:rPr>
              <a:t>                   </a:t>
            </a:r>
            <a:endParaRPr lang="en-US" sz="3200" b="1" dirty="0">
              <a:ln w="11430">
                <a:solidFill>
                  <a:schemeClr val="tx1">
                    <a:lumMod val="95000"/>
                    <a:lumOff val="5000"/>
                  </a:schemeClr>
                </a:solidFill>
              </a:ln>
              <a:latin typeface="NikoshBAN" panose="02000000000000000000" pitchFamily="2" charset="0"/>
              <a:cs typeface="NikoshBAN" panose="02000000000000000000" pitchFamily="2" charset="0"/>
            </a:endParaRPr>
          </a:p>
        </p:txBody>
      </p:sp>
      <p:sp>
        <p:nvSpPr>
          <p:cNvPr id="24" name="Rounded Rectangle 23"/>
          <p:cNvSpPr/>
          <p:nvPr/>
        </p:nvSpPr>
        <p:spPr>
          <a:xfrm>
            <a:off x="3724095" y="328265"/>
            <a:ext cx="4490681" cy="503276"/>
          </a:xfrm>
          <a:prstGeom prst="roundRect">
            <a:avLst/>
          </a:prstGeom>
          <a:solidFill>
            <a:schemeClr val="bg1">
              <a:lumMod val="95000"/>
            </a:schemeClr>
          </a:solidFill>
          <a:ln>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q"/>
            </a:pPr>
            <a:r>
              <a:rPr lang="en-US" sz="3600" b="1" spc="55" dirty="0" smtClean="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 </a:t>
            </a:r>
            <a:r>
              <a:rPr lang="bn-BD" sz="3600" b="1" spc="55"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rPr>
              <a:t>শক্তিস্তর বিষয়ক মতবাদ</a:t>
            </a:r>
            <a:endParaRPr lang="bn-IN" sz="3600" b="1" spc="55" dirty="0">
              <a:ln w="13500">
                <a:solidFill>
                  <a:schemeClr val="accent1">
                    <a:shade val="2500"/>
                    <a:alpha val="6500"/>
                  </a:schemeClr>
                </a:solidFill>
                <a:prstDash val="solid"/>
              </a:ln>
              <a:solidFill>
                <a:sysClr val="windowText" lastClr="000000">
                  <a:alpha val="95000"/>
                </a:sysClr>
              </a:solidFill>
              <a:effectLst>
                <a:outerShdw blurRad="38100" dist="38100" dir="2700000" algn="tl">
                  <a:srgbClr val="000000">
                    <a:alpha val="43137"/>
                  </a:srgbClr>
                </a:outerShdw>
              </a:effectLst>
              <a:latin typeface="NikoshBAN" pitchFamily="2" charset="0"/>
              <a:cs typeface="NikoshBAN" pitchFamily="2" charset="0"/>
            </a:endParaRPr>
          </a:p>
        </p:txBody>
      </p:sp>
      <p:grpSp>
        <p:nvGrpSpPr>
          <p:cNvPr id="22" name="Group 21"/>
          <p:cNvGrpSpPr/>
          <p:nvPr/>
        </p:nvGrpSpPr>
        <p:grpSpPr>
          <a:xfrm>
            <a:off x="11105427" y="222048"/>
            <a:ext cx="844534" cy="830112"/>
            <a:chOff x="28136" y="0"/>
            <a:chExt cx="924231" cy="1045173"/>
          </a:xfrm>
        </p:grpSpPr>
        <p:sp>
          <p:nvSpPr>
            <p:cNvPr id="23" name="Oval 22"/>
            <p:cNvSpPr/>
            <p:nvPr/>
          </p:nvSpPr>
          <p:spPr>
            <a:xfrm>
              <a:off x="28136" y="0"/>
              <a:ext cx="688258" cy="688258"/>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26459" y="535863"/>
              <a:ext cx="491612" cy="509310"/>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80537" y="149463"/>
              <a:ext cx="383456" cy="370672"/>
            </a:xfrm>
            <a:prstGeom prst="ellipse">
              <a:avLst/>
            </a:prstGeom>
            <a:blipFill>
              <a:blip r:embed="rId7"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60755" y="163220"/>
              <a:ext cx="491612" cy="509310"/>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80537" y="608638"/>
              <a:ext cx="383456" cy="370672"/>
            </a:xfrm>
            <a:prstGeom prst="ellipse">
              <a:avLst/>
            </a:prstGeom>
            <a:blipFill>
              <a:blip r:embed="rId7"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96530" y="242383"/>
              <a:ext cx="383456" cy="370672"/>
            </a:xfrm>
            <a:prstGeom prst="ellipse">
              <a:avLst/>
            </a:prstGeom>
            <a:blipFill>
              <a:blip r:embed="rId7"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30315" y="297395"/>
            <a:ext cx="844534" cy="830112"/>
            <a:chOff x="28136" y="0"/>
            <a:chExt cx="924231" cy="1045173"/>
          </a:xfrm>
        </p:grpSpPr>
        <p:sp>
          <p:nvSpPr>
            <p:cNvPr id="31" name="Oval 30"/>
            <p:cNvSpPr/>
            <p:nvPr/>
          </p:nvSpPr>
          <p:spPr>
            <a:xfrm>
              <a:off x="28136" y="0"/>
              <a:ext cx="688258" cy="688258"/>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26459" y="535863"/>
              <a:ext cx="491612" cy="509310"/>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80537" y="149463"/>
              <a:ext cx="383456" cy="370672"/>
            </a:xfrm>
            <a:prstGeom prst="ellipse">
              <a:avLst/>
            </a:prstGeom>
            <a:blipFill>
              <a:blip r:embed="rId7"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60755" y="163220"/>
              <a:ext cx="491612" cy="509310"/>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80537" y="608638"/>
              <a:ext cx="383456" cy="370672"/>
            </a:xfrm>
            <a:prstGeom prst="ellipse">
              <a:avLst/>
            </a:prstGeom>
            <a:blipFill>
              <a:blip r:embed="rId7"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96530" y="242383"/>
              <a:ext cx="383456" cy="370672"/>
            </a:xfrm>
            <a:prstGeom prst="ellipse">
              <a:avLst/>
            </a:prstGeom>
            <a:blipFill>
              <a:blip r:embed="rId7" cstate="email">
                <a:extLst>
                  <a:ext uri="{28A0092B-C50C-407E-A947-70E740481C1C}">
                    <a14:useLocalDpi xmlns:a14="http://schemas.microsoft.com/office/drawing/2010/main"/>
                  </a:ext>
                </a:extLst>
              </a:blip>
              <a:stretch>
                <a:fillRect/>
              </a:stretch>
            </a:blipFill>
            <a:ln>
              <a:solidFill>
                <a:srgbClr val="33CC3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62366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500"/>
                                        <p:tgtEl>
                                          <p:spTgt spid="22"/>
                                        </p:tgtEl>
                                      </p:cBhvr>
                                    </p:animEffect>
                                  </p:childTnLst>
                                </p:cTn>
                              </p:par>
                              <p:par>
                                <p:cTn id="8" presetID="22" presetClass="entr" presetSubtype="8"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52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 calcmode="lin" valueType="num">
                                      <p:cBhvr>
                                        <p:cTn id="24" dur="500" fill="hold"/>
                                        <p:tgtEl>
                                          <p:spTgt spid="21"/>
                                        </p:tgtEl>
                                        <p:attrNameLst>
                                          <p:attrName>ppt_x</p:attrName>
                                        </p:attrNameLst>
                                      </p:cBhvr>
                                      <p:tavLst>
                                        <p:tav tm="0">
                                          <p:val>
                                            <p:fltVal val="0.5"/>
                                          </p:val>
                                        </p:tav>
                                        <p:tav tm="100000">
                                          <p:val>
                                            <p:strVal val="#ppt_x"/>
                                          </p:val>
                                        </p:tav>
                                      </p:tavLst>
                                    </p:anim>
                                    <p:anim calcmode="lin" valueType="num">
                                      <p:cBhvr>
                                        <p:cTn id="25" dur="5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5758</TotalTime>
  <Words>1314</Words>
  <Application>Microsoft Office PowerPoint</Application>
  <PresentationFormat>Widescreen</PresentationFormat>
  <Paragraphs>152</Paragraphs>
  <Slides>23</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Calibri Light</vt:lpstr>
      <vt:lpstr>Cambria Math</vt:lpstr>
      <vt:lpstr>NikoshBAN</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JK</cp:lastModifiedBy>
  <cp:revision>748</cp:revision>
  <dcterms:created xsi:type="dcterms:W3CDTF">2013-10-27T03:37:38Z</dcterms:created>
  <dcterms:modified xsi:type="dcterms:W3CDTF">2021-01-25T04:48:27Z</dcterms:modified>
</cp:coreProperties>
</file>