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94" r:id="rId3"/>
    <p:sldId id="287" r:id="rId4"/>
    <p:sldId id="295" r:id="rId5"/>
    <p:sldId id="260" r:id="rId6"/>
    <p:sldId id="271" r:id="rId7"/>
    <p:sldId id="284" r:id="rId8"/>
    <p:sldId id="270" r:id="rId9"/>
    <p:sldId id="288" r:id="rId10"/>
    <p:sldId id="275" r:id="rId11"/>
    <p:sldId id="285" r:id="rId12"/>
    <p:sldId id="286" r:id="rId13"/>
    <p:sldId id="290" r:id="rId14"/>
    <p:sldId id="297" r:id="rId15"/>
    <p:sldId id="266" r:id="rId16"/>
    <p:sldId id="291" r:id="rId17"/>
    <p:sldId id="292" r:id="rId18"/>
    <p:sldId id="296" r:id="rId19"/>
    <p:sldId id="264" r:id="rId20"/>
    <p:sldId id="265" r:id="rId21"/>
    <p:sldId id="273" r:id="rId22"/>
    <p:sldId id="293" r:id="rId23"/>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54" autoAdjust="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43" cy="336739"/>
          </a:xfrm>
          <a:prstGeom prst="rect">
            <a:avLst/>
          </a:prstGeom>
        </p:spPr>
        <p:txBody>
          <a:bodyPr vert="horz" lIns="87627" tIns="43813" rIns="87627" bIns="43813" rtlCol="0"/>
          <a:lstStyle>
            <a:lvl1pPr algn="l">
              <a:defRPr sz="1100"/>
            </a:lvl1pPr>
          </a:lstStyle>
          <a:p>
            <a:endParaRPr lang="en-US"/>
          </a:p>
        </p:txBody>
      </p:sp>
      <p:sp>
        <p:nvSpPr>
          <p:cNvPr id="3" name="Date Placeholder 2"/>
          <p:cNvSpPr>
            <a:spLocks noGrp="1"/>
          </p:cNvSpPr>
          <p:nvPr>
            <p:ph type="dt" sz="quarter" idx="1"/>
          </p:nvPr>
        </p:nvSpPr>
        <p:spPr>
          <a:xfrm>
            <a:off x="5591715" y="0"/>
            <a:ext cx="4278743" cy="336739"/>
          </a:xfrm>
          <a:prstGeom prst="rect">
            <a:avLst/>
          </a:prstGeom>
        </p:spPr>
        <p:txBody>
          <a:bodyPr vert="horz" lIns="87627" tIns="43813" rIns="87627" bIns="43813" rtlCol="0"/>
          <a:lstStyle>
            <a:lvl1pPr algn="r">
              <a:defRPr sz="1100"/>
            </a:lvl1pPr>
          </a:lstStyle>
          <a:p>
            <a:fld id="{93D8421D-3BFB-4642-9888-E1FFB68A82EA}" type="datetimeFigureOut">
              <a:rPr lang="en-US" smtClean="0"/>
              <a:pPr/>
              <a:t>1/26/2021</a:t>
            </a:fld>
            <a:endParaRPr lang="en-US"/>
          </a:p>
        </p:txBody>
      </p:sp>
      <p:sp>
        <p:nvSpPr>
          <p:cNvPr id="4" name="Footer Placeholder 3"/>
          <p:cNvSpPr>
            <a:spLocks noGrp="1"/>
          </p:cNvSpPr>
          <p:nvPr>
            <p:ph type="ftr" sz="quarter" idx="2"/>
          </p:nvPr>
        </p:nvSpPr>
        <p:spPr>
          <a:xfrm>
            <a:off x="1" y="6404328"/>
            <a:ext cx="4278743" cy="336739"/>
          </a:xfrm>
          <a:prstGeom prst="rect">
            <a:avLst/>
          </a:prstGeom>
        </p:spPr>
        <p:txBody>
          <a:bodyPr vert="horz" lIns="87627" tIns="43813" rIns="87627" bIns="43813" rtlCol="0" anchor="b"/>
          <a:lstStyle>
            <a:lvl1pPr algn="l">
              <a:defRPr sz="1100"/>
            </a:lvl1pPr>
          </a:lstStyle>
          <a:p>
            <a:endParaRPr lang="en-US"/>
          </a:p>
        </p:txBody>
      </p:sp>
      <p:sp>
        <p:nvSpPr>
          <p:cNvPr id="5" name="Slide Number Placeholder 4"/>
          <p:cNvSpPr>
            <a:spLocks noGrp="1"/>
          </p:cNvSpPr>
          <p:nvPr>
            <p:ph type="sldNum" sz="quarter" idx="3"/>
          </p:nvPr>
        </p:nvSpPr>
        <p:spPr>
          <a:xfrm>
            <a:off x="5591715" y="6404328"/>
            <a:ext cx="4278743" cy="336739"/>
          </a:xfrm>
          <a:prstGeom prst="rect">
            <a:avLst/>
          </a:prstGeom>
        </p:spPr>
        <p:txBody>
          <a:bodyPr vert="horz" lIns="87627" tIns="43813" rIns="87627" bIns="43813" rtlCol="0" anchor="b"/>
          <a:lstStyle>
            <a:lvl1pPr algn="r">
              <a:defRPr sz="1100"/>
            </a:lvl1pPr>
          </a:lstStyle>
          <a:p>
            <a:fld id="{DC46D3F8-90F6-4031-B1C5-6092E360037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6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763" y="0"/>
            <a:ext cx="4278312" cy="336550"/>
          </a:xfrm>
          <a:prstGeom prst="rect">
            <a:avLst/>
          </a:prstGeom>
        </p:spPr>
        <p:txBody>
          <a:bodyPr vert="horz" lIns="91440" tIns="45720" rIns="91440" bIns="45720" rtlCol="0"/>
          <a:lstStyle>
            <a:lvl1pPr algn="r">
              <a:defRPr sz="1200"/>
            </a:lvl1pPr>
          </a:lstStyle>
          <a:p>
            <a:fld id="{8B93AE35-4DE8-41F6-8952-A3E57BCF9CA7}" type="datetimeFigureOut">
              <a:rPr lang="en-US" smtClean="0"/>
              <a:pPr/>
              <a:t>1/26/2021</a:t>
            </a:fld>
            <a:endParaRPr lang="en-US"/>
          </a:p>
        </p:txBody>
      </p:sp>
      <p:sp>
        <p:nvSpPr>
          <p:cNvPr id="4" name="Slide Image Placeholder 3"/>
          <p:cNvSpPr>
            <a:spLocks noGrp="1" noRot="1" noChangeAspect="1"/>
          </p:cNvSpPr>
          <p:nvPr>
            <p:ph type="sldImg" idx="2"/>
          </p:nvPr>
        </p:nvSpPr>
        <p:spPr>
          <a:xfrm>
            <a:off x="3252788" y="506413"/>
            <a:ext cx="3368675" cy="2527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01988"/>
            <a:ext cx="7897813" cy="3033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03975"/>
            <a:ext cx="4278313" cy="336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763" y="6403975"/>
            <a:ext cx="4278312" cy="336550"/>
          </a:xfrm>
          <a:prstGeom prst="rect">
            <a:avLst/>
          </a:prstGeom>
        </p:spPr>
        <p:txBody>
          <a:bodyPr vert="horz" lIns="91440" tIns="45720" rIns="91440" bIns="45720" rtlCol="0" anchor="b"/>
          <a:lstStyle>
            <a:lvl1pPr algn="r">
              <a:defRPr sz="1200"/>
            </a:lvl1pPr>
          </a:lstStyle>
          <a:p>
            <a:fld id="{03303839-4BF3-4E69-9C90-5A6A99747F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03839-4BF3-4E69-9C90-5A6A99747FD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303839-4BF3-4E69-9C90-5A6A99747FD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03839-4BF3-4E69-9C90-5A6A99747FD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03839-4BF3-4E69-9C90-5A6A99747FD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303839-4BF3-4E69-9C90-5A6A99747FD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08E2E7-F267-4DBB-975D-204299B17096}"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8E2E7-F267-4DBB-975D-204299B17096}"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8E2E7-F267-4DBB-975D-204299B17096}"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8E2E7-F267-4DBB-975D-204299B17096}"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8E2E7-F267-4DBB-975D-204299B17096}"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08E2E7-F267-4DBB-975D-204299B17096}"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08E2E7-F267-4DBB-975D-204299B17096}"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8E2E7-F267-4DBB-975D-204299B17096}"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8E2E7-F267-4DBB-975D-204299B17096}"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8E2E7-F267-4DBB-975D-204299B17096}"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8E2E7-F267-4DBB-975D-204299B17096}"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84EFB-DFE3-4D5A-A0E4-E38383DDB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8E2E7-F267-4DBB-975D-204299B17096}"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84EFB-DFE3-4D5A-A0E4-E38383DDB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D:\JasminPresentation\k.nanar\ঋতু\14 (2).jpg"/>
          <p:cNvPicPr>
            <a:picLocks noChangeAspect="1" noChangeArrowheads="1"/>
          </p:cNvPicPr>
          <p:nvPr/>
        </p:nvPicPr>
        <p:blipFill>
          <a:blip r:embed="rId3"/>
          <a:srcRect/>
          <a:stretch>
            <a:fillRect/>
          </a:stretch>
        </p:blipFill>
        <p:spPr bwMode="auto">
          <a:xfrm>
            <a:off x="0" y="0"/>
            <a:ext cx="9144000" cy="6816221"/>
          </a:xfrm>
          <a:prstGeom prst="rect">
            <a:avLst/>
          </a:prstGeom>
          <a:noFill/>
        </p:spPr>
      </p:pic>
      <p:sp>
        <p:nvSpPr>
          <p:cNvPr id="4" name="Rectangle 3"/>
          <p:cNvSpPr/>
          <p:nvPr/>
        </p:nvSpPr>
        <p:spPr>
          <a:xfrm>
            <a:off x="609600" y="762000"/>
            <a:ext cx="7924800" cy="4555093"/>
          </a:xfrm>
          <a:prstGeom prst="rect">
            <a:avLst/>
          </a:prstGeom>
        </p:spPr>
        <p:txBody>
          <a:bodyPr wrap="square">
            <a:spAutoFit/>
          </a:bodyPr>
          <a:lstStyle/>
          <a:p>
            <a:pPr algn="ctr"/>
            <a:r>
              <a:rPr lang="en-US" sz="4400" b="1" dirty="0" err="1">
                <a:latin typeface="Nikosh" pitchFamily="2" charset="0"/>
                <a:cs typeface="Nikosh" pitchFamily="2" charset="0"/>
              </a:rPr>
              <a:t>অষ্টম-শ্রেণির</a:t>
            </a:r>
            <a:r>
              <a:rPr lang="en-US" sz="4400" dirty="0">
                <a:latin typeface="Nikosh" pitchFamily="2" charset="0"/>
                <a:cs typeface="Nikosh" pitchFamily="2" charset="0"/>
              </a:rPr>
              <a:t> </a:t>
            </a:r>
            <a:r>
              <a:rPr lang="bn-BD" sz="4400" b="1" dirty="0">
                <a:latin typeface="Nikosh" pitchFamily="2" charset="0"/>
                <a:cs typeface="Nikosh" pitchFamily="2" charset="0"/>
              </a:rPr>
              <a:t>বাংলা প্রথম পত্র</a:t>
            </a:r>
            <a:r>
              <a:rPr lang="en-US" sz="4400" dirty="0">
                <a:latin typeface="Nikosh" pitchFamily="2" charset="0"/>
                <a:cs typeface="Nikosh" pitchFamily="2" charset="0"/>
              </a:rPr>
              <a:t> </a:t>
            </a:r>
            <a:r>
              <a:rPr lang="en-US" sz="4400" b="1" dirty="0" err="1">
                <a:latin typeface="Nikosh" pitchFamily="2" charset="0"/>
                <a:cs typeface="Nikosh" pitchFamily="2" charset="0"/>
              </a:rPr>
              <a:t>ক্লাশে</a:t>
            </a:r>
            <a:r>
              <a:rPr lang="en-US" sz="4400" dirty="0">
                <a:latin typeface="Nikosh" pitchFamily="2" charset="0"/>
                <a:cs typeface="Nikosh" pitchFamily="2" charset="0"/>
              </a:rPr>
              <a:t> </a:t>
            </a:r>
            <a:r>
              <a:rPr lang="en-US" sz="4400" b="1" dirty="0" err="1">
                <a:latin typeface="Nikosh" pitchFamily="2" charset="0"/>
                <a:cs typeface="Nikosh" pitchFamily="2" charset="0"/>
              </a:rPr>
              <a:t>সবাই</a:t>
            </a:r>
            <a:r>
              <a:rPr lang="bn-BD" sz="4400" b="1" dirty="0">
                <a:latin typeface="Nikosh" pitchFamily="2" charset="0"/>
                <a:cs typeface="Nikosh" pitchFamily="2" charset="0"/>
              </a:rPr>
              <a:t>কে                                                </a:t>
            </a:r>
            <a:r>
              <a:rPr lang="bn-BD" sz="6000" b="1" dirty="0">
                <a:latin typeface="Nikosh" pitchFamily="2" charset="0"/>
                <a:cs typeface="Nikosh" pitchFamily="2" charset="0"/>
              </a:rPr>
              <a:t>স্বাগতম</a:t>
            </a:r>
            <a:r>
              <a:rPr lang="en-US" sz="6000" b="1" dirty="0">
                <a:latin typeface="Nikosh" pitchFamily="2" charset="0"/>
                <a:cs typeface="Nikosh" pitchFamily="2" charset="0"/>
              </a:rPr>
              <a:t> </a:t>
            </a:r>
            <a:r>
              <a:rPr lang="as-IN" sz="6000" b="1" dirty="0">
                <a:latin typeface="Nikosh" pitchFamily="2" charset="0"/>
                <a:cs typeface="Nikosh" pitchFamily="2" charset="0"/>
              </a:rPr>
              <a:t>ম</a:t>
            </a:r>
            <a:r>
              <a:rPr lang="en-US" sz="6000" b="1" dirty="0" err="1">
                <a:latin typeface="Nikosh" pitchFamily="2" charset="0"/>
                <a:cs typeface="Nikosh" pitchFamily="2" charset="0"/>
              </a:rPr>
              <a:t>ো.রবিউল্লাহ</a:t>
            </a:r>
            <a:r>
              <a:rPr lang="bn-BD" sz="6000" b="1" dirty="0">
                <a:latin typeface="Nikosh" pitchFamily="2" charset="0"/>
                <a:cs typeface="Nikosh" pitchFamily="2" charset="0"/>
              </a:rPr>
              <a:t> </a:t>
            </a:r>
            <a:r>
              <a:rPr lang="en-US" sz="6600" b="1" dirty="0">
                <a:latin typeface="Nikosh" pitchFamily="2" charset="0"/>
                <a:cs typeface="Nikosh" pitchFamily="2" charset="0"/>
              </a:rPr>
              <a:t>                        </a:t>
            </a:r>
            <a:r>
              <a:rPr lang="en-US" sz="5400" dirty="0">
                <a:latin typeface="Nikosh" pitchFamily="2" charset="0"/>
                <a:cs typeface="Nikosh" pitchFamily="2" charset="0"/>
              </a:rPr>
              <a:t>                                  </a:t>
            </a:r>
            <a:r>
              <a:rPr lang="en-US" sz="4800" b="1" dirty="0" err="1">
                <a:latin typeface="Nikosh" pitchFamily="2" charset="0"/>
                <a:cs typeface="Nikosh" pitchFamily="2" charset="0"/>
              </a:rPr>
              <a:t>বাংলা</a:t>
            </a:r>
            <a:r>
              <a:rPr lang="en-US" sz="4800" b="1" dirty="0">
                <a:latin typeface="Nikosh" pitchFamily="2" charset="0"/>
                <a:cs typeface="Nikosh" pitchFamily="2" charset="0"/>
              </a:rPr>
              <a:t> – </a:t>
            </a:r>
            <a:r>
              <a:rPr lang="en-US" sz="4800" b="1" dirty="0" err="1">
                <a:latin typeface="Nikosh" pitchFamily="2" charset="0"/>
                <a:cs typeface="Nikosh" pitchFamily="2" charset="0"/>
              </a:rPr>
              <a:t>বিভাগ</a:t>
            </a:r>
            <a:r>
              <a:rPr lang="en-US" sz="4800" b="1" dirty="0">
                <a:latin typeface="Nikosh" pitchFamily="2" charset="0"/>
                <a:cs typeface="Nikosh" pitchFamily="2" charset="0"/>
              </a:rPr>
              <a:t>                                  </a:t>
            </a:r>
            <a:r>
              <a:rPr lang="en-US" sz="4400" b="1" dirty="0" err="1">
                <a:latin typeface="Nikosh" pitchFamily="2" charset="0"/>
                <a:cs typeface="Nikosh" pitchFamily="2" charset="0"/>
              </a:rPr>
              <a:t>লালপুর</a:t>
            </a:r>
            <a:r>
              <a:rPr lang="en-US" sz="4400" b="1" dirty="0">
                <a:latin typeface="Nikosh" pitchFamily="2" charset="0"/>
                <a:cs typeface="Nikosh" pitchFamily="2" charset="0"/>
              </a:rPr>
              <a:t> </a:t>
            </a:r>
            <a:r>
              <a:rPr lang="en-US" sz="4400" b="1" dirty="0" err="1">
                <a:latin typeface="Nikosh" pitchFamily="2" charset="0"/>
                <a:cs typeface="Nikosh" pitchFamily="2" charset="0"/>
              </a:rPr>
              <a:t>এস.কে.দাস</a:t>
            </a:r>
            <a:r>
              <a:rPr lang="en-US" sz="4400" b="1" dirty="0">
                <a:latin typeface="Nikosh" pitchFamily="2" charset="0"/>
                <a:cs typeface="Nikosh" pitchFamily="2" charset="0"/>
              </a:rPr>
              <a:t> চ</a:t>
            </a:r>
            <a:r>
              <a:rPr lang="as-IN" sz="4400" b="1" dirty="0">
                <a:latin typeface="Nikosh" pitchFamily="2" charset="0"/>
                <a:cs typeface="Nikosh" pitchFamily="2" charset="0"/>
              </a:rPr>
              <a:t>ৌ</a:t>
            </a:r>
            <a:r>
              <a:rPr lang="en-US" sz="4400" b="1" dirty="0">
                <a:latin typeface="Nikosh" pitchFamily="2" charset="0"/>
                <a:cs typeface="Nikosh" pitchFamily="2" charset="0"/>
              </a:rPr>
              <a:t>ধ</a:t>
            </a:r>
            <a:r>
              <a:rPr lang="as-IN" sz="4400" b="1" dirty="0">
                <a:latin typeface="Nikosh" pitchFamily="2" charset="0"/>
                <a:cs typeface="Nikosh" pitchFamily="2" charset="0"/>
              </a:rPr>
              <a:t>ু</a:t>
            </a:r>
            <a:r>
              <a:rPr lang="en-US" sz="4400" b="1" dirty="0">
                <a:latin typeface="Nikosh" pitchFamily="2" charset="0"/>
                <a:cs typeface="Nikosh" pitchFamily="2" charset="0"/>
              </a:rPr>
              <a:t>র</a:t>
            </a:r>
            <a:r>
              <a:rPr lang="as-IN" sz="4400" b="1" dirty="0">
                <a:latin typeface="Nikosh" pitchFamily="2" charset="0"/>
                <a:cs typeface="Nikosh" pitchFamily="2" charset="0"/>
              </a:rPr>
              <a:t>ী</a:t>
            </a:r>
            <a:r>
              <a:rPr lang="en-US" sz="4400" b="1" dirty="0">
                <a:latin typeface="Nikosh" pitchFamily="2" charset="0"/>
                <a:cs typeface="Nikosh" pitchFamily="2" charset="0"/>
              </a:rPr>
              <a:t> </a:t>
            </a:r>
            <a:r>
              <a:rPr lang="en-US" sz="4400" b="1" dirty="0" err="1">
                <a:latin typeface="Nikosh" pitchFamily="2" charset="0"/>
                <a:cs typeface="Nikosh" pitchFamily="2" charset="0"/>
              </a:rPr>
              <a:t>উচ্চ</a:t>
            </a:r>
            <a:r>
              <a:rPr lang="en-US" sz="4400" b="1" dirty="0">
                <a:latin typeface="Nikosh" pitchFamily="2" charset="0"/>
                <a:cs typeface="Nikosh" pitchFamily="2" charset="0"/>
              </a:rPr>
              <a:t> </a:t>
            </a:r>
            <a:r>
              <a:rPr lang="en-US" sz="4400" b="1" dirty="0" err="1">
                <a:latin typeface="Nikosh" pitchFamily="2" charset="0"/>
                <a:cs typeface="Nikosh" pitchFamily="2" charset="0"/>
              </a:rPr>
              <a:t>বিদ্যালয়</a:t>
            </a:r>
            <a:r>
              <a:rPr lang="en-US" sz="4400" b="1" dirty="0">
                <a:latin typeface="Nikosh" pitchFamily="2" charset="0"/>
                <a:cs typeface="Nikosh" pitchFamily="2" charset="0"/>
              </a:rPr>
              <a:t>।</a:t>
            </a:r>
          </a:p>
          <a:p>
            <a:pPr algn="ctr"/>
            <a:r>
              <a:rPr lang="en-US" sz="4400" b="1" dirty="0" err="1">
                <a:latin typeface="Nikosh" pitchFamily="2" charset="0"/>
                <a:cs typeface="Nikosh" pitchFamily="2" charset="0"/>
              </a:rPr>
              <a:t>লালপুর</a:t>
            </a:r>
            <a:r>
              <a:rPr lang="en-US" sz="4400" b="1" dirty="0">
                <a:latin typeface="Nikosh" pitchFamily="2" charset="0"/>
                <a:cs typeface="Nikosh" pitchFamily="2" charset="0"/>
              </a:rPr>
              <a:t>,</a:t>
            </a:r>
            <a:r>
              <a:rPr lang="as-IN" sz="4400" b="1" dirty="0">
                <a:latin typeface="Nikosh" pitchFamily="2" charset="0"/>
                <a:cs typeface="Nikosh" pitchFamily="2" charset="0"/>
              </a:rPr>
              <a:t>আ</a:t>
            </a:r>
            <a:r>
              <a:rPr lang="en-US" sz="4400" b="1" dirty="0">
                <a:latin typeface="Nikosh" pitchFamily="2" charset="0"/>
                <a:cs typeface="Nikosh" pitchFamily="2" charset="0"/>
              </a:rPr>
              <a:t>শ</a:t>
            </a:r>
            <a:r>
              <a:rPr lang="as-IN" sz="4400" b="1" dirty="0">
                <a:latin typeface="Nikosh" pitchFamily="2" charset="0"/>
                <a:cs typeface="Nikosh" pitchFamily="2" charset="0"/>
              </a:rPr>
              <a:t>ু</a:t>
            </a:r>
            <a:r>
              <a:rPr lang="en-US" sz="4400" b="1" dirty="0">
                <a:latin typeface="Nikosh" pitchFamily="2" charset="0"/>
                <a:cs typeface="Nikosh" pitchFamily="2" charset="0"/>
              </a:rPr>
              <a:t>গ</a:t>
            </a:r>
            <a:r>
              <a:rPr lang="as-IN" sz="4400" b="1" dirty="0">
                <a:latin typeface="Nikosh" pitchFamily="2" charset="0"/>
                <a:cs typeface="Nikosh" pitchFamily="2" charset="0"/>
              </a:rPr>
              <a:t>ঞ</a:t>
            </a:r>
            <a:r>
              <a:rPr lang="en-US" sz="4400" b="1" dirty="0">
                <a:latin typeface="Nikosh" pitchFamily="2" charset="0"/>
                <a:cs typeface="Nikosh" pitchFamily="2" charset="0"/>
              </a:rPr>
              <a:t>্</a:t>
            </a:r>
            <a:r>
              <a:rPr lang="as-IN" sz="4400" b="1" dirty="0">
                <a:latin typeface="Nikosh" pitchFamily="2" charset="0"/>
                <a:cs typeface="Nikosh" pitchFamily="2" charset="0"/>
              </a:rPr>
              <a:t>জ</a:t>
            </a:r>
            <a:r>
              <a:rPr lang="en-US" sz="4400" b="1" dirty="0">
                <a:latin typeface="Nikosh" pitchFamily="2" charset="0"/>
                <a:cs typeface="Nikosh" pitchFamily="2" charset="0"/>
              </a:rPr>
              <a:t>,</a:t>
            </a:r>
            <a:r>
              <a:rPr lang="as-IN" sz="4400" b="1" dirty="0">
                <a:latin typeface="Nikosh" pitchFamily="2" charset="0"/>
                <a:cs typeface="Nikosh" pitchFamily="2" charset="0"/>
              </a:rPr>
              <a:t>ব</a:t>
            </a:r>
            <a:r>
              <a:rPr lang="en-US" sz="4400" b="1" dirty="0">
                <a:latin typeface="Nikosh" pitchFamily="2" charset="0"/>
                <a:cs typeface="Nikosh" pitchFamily="2" charset="0"/>
              </a:rPr>
              <a:t>্</a:t>
            </a:r>
            <a:r>
              <a:rPr lang="as-IN" sz="4400" b="1" dirty="0">
                <a:latin typeface="Nikosh" pitchFamily="2" charset="0"/>
                <a:cs typeface="Nikosh" pitchFamily="2" charset="0"/>
              </a:rPr>
              <a:t>র</a:t>
            </a:r>
            <a:r>
              <a:rPr lang="en-US" sz="4400" b="1" dirty="0">
                <a:latin typeface="Nikosh" pitchFamily="2" charset="0"/>
                <a:cs typeface="Nikosh" pitchFamily="2" charset="0"/>
              </a:rPr>
              <a:t>া</a:t>
            </a:r>
            <a:r>
              <a:rPr lang="as-IN" sz="4400" b="1" dirty="0">
                <a:latin typeface="Nikosh" pitchFamily="2" charset="0"/>
                <a:cs typeface="Nikosh" pitchFamily="2" charset="0"/>
              </a:rPr>
              <a:t>হ</a:t>
            </a:r>
            <a:r>
              <a:rPr lang="en-US" sz="4400" b="1" dirty="0">
                <a:latin typeface="Nikosh" pitchFamily="2" charset="0"/>
                <a:cs typeface="Nikosh" pitchFamily="2" charset="0"/>
              </a:rPr>
              <a:t>্</a:t>
            </a:r>
            <a:r>
              <a:rPr lang="as-IN" sz="4400" b="1" dirty="0">
                <a:latin typeface="Nikosh" pitchFamily="2" charset="0"/>
                <a:cs typeface="Nikosh" pitchFamily="2" charset="0"/>
              </a:rPr>
              <a:t>ম</a:t>
            </a:r>
            <a:r>
              <a:rPr lang="en-US" sz="4400" b="1" dirty="0">
                <a:latin typeface="Nikosh" pitchFamily="2" charset="0"/>
                <a:cs typeface="Nikosh" pitchFamily="2" charset="0"/>
              </a:rPr>
              <a:t>ণ</a:t>
            </a:r>
            <a:r>
              <a:rPr lang="as-IN" sz="4400" b="1" dirty="0">
                <a:latin typeface="Nikosh" pitchFamily="2" charset="0"/>
                <a:cs typeface="Nikosh" pitchFamily="2" charset="0"/>
              </a:rPr>
              <a:t>ব</a:t>
            </a:r>
            <a:r>
              <a:rPr lang="en-US" sz="4400" b="1" dirty="0">
                <a:latin typeface="Nikosh" pitchFamily="2" charset="0"/>
                <a:cs typeface="Nikosh" pitchFamily="2" charset="0"/>
              </a:rPr>
              <a:t>া</a:t>
            </a:r>
            <a:r>
              <a:rPr lang="as-IN" sz="4400" b="1" dirty="0">
                <a:latin typeface="Nikosh" pitchFamily="2" charset="0"/>
                <a:cs typeface="Nikosh" pitchFamily="2" charset="0"/>
              </a:rPr>
              <a:t>ড়</a:t>
            </a:r>
            <a:r>
              <a:rPr lang="en-US" sz="4400" b="1" dirty="0">
                <a:latin typeface="Nikosh" pitchFamily="2" charset="0"/>
                <a:cs typeface="Nikosh" pitchFamily="2" charset="0"/>
              </a:rPr>
              <a:t>ি</a:t>
            </a:r>
            <a:r>
              <a:rPr lang="as-IN" sz="4400" b="1" dirty="0">
                <a:latin typeface="Nikosh" pitchFamily="2" charset="0"/>
                <a:cs typeface="Nikosh" pitchFamily="2" charset="0"/>
              </a:rPr>
              <a:t>য়</a:t>
            </a:r>
            <a:r>
              <a:rPr lang="en-US" sz="4400" b="1" dirty="0">
                <a:latin typeface="Nikosh" pitchFamily="2" charset="0"/>
                <a:cs typeface="Nikosh" pitchFamily="2" charset="0"/>
              </a:rPr>
              <a:t>া</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304800"/>
            <a:ext cx="2286000" cy="923330"/>
          </a:xfrm>
          <a:prstGeom prst="rect">
            <a:avLst/>
          </a:prstGeom>
        </p:spPr>
        <p:txBody>
          <a:bodyPr wrap="square">
            <a:spAutoFit/>
          </a:bodyPr>
          <a:lstStyle/>
          <a:p>
            <a:r>
              <a:rPr lang="en-US" sz="5400" b="1" dirty="0" err="1">
                <a:latin typeface="NikoshBAN" pitchFamily="2" charset="0"/>
                <a:cs typeface="NikoshBAN" pitchFamily="2" charset="0"/>
              </a:rPr>
              <a:t>বিষয়বস্তু</a:t>
            </a:r>
            <a:r>
              <a:rPr lang="en-US" sz="5400" b="1" dirty="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6" name="Rectangle 5"/>
          <p:cNvSpPr/>
          <p:nvPr/>
        </p:nvSpPr>
        <p:spPr>
          <a:xfrm>
            <a:off x="304800" y="1295400"/>
            <a:ext cx="8458200" cy="5016758"/>
          </a:xfrm>
          <a:prstGeom prst="rect">
            <a:avLst/>
          </a:prstGeom>
        </p:spPr>
        <p:txBody>
          <a:bodyPr wrap="square">
            <a:spAutoFit/>
          </a:bodyPr>
          <a:lstStyle/>
          <a:p>
            <a:r>
              <a:rPr lang="bn-BD" sz="3200" b="1" dirty="0">
                <a:latin typeface="Nikosh" pitchFamily="2" charset="0"/>
                <a:cs typeface="Nikosh" pitchFamily="2" charset="0"/>
              </a:rPr>
              <a:t>‘পড়ে পাওয়া’ গল্পটি বিভূতিভূষণ বন্দ্যোপাধ্যায়ের রচিত একটি কিশোর গল্প। এ গল্পের কিশোররা ঝড়ের সময় একটি বাক্স কুড়িয়ে পেয়েছিল কিন্তু বাক্সে থাকা সম্পদের প্রতি লোভ না করে তারা তাদের বয়সের চেয়েও বেশি দায়িত্বশীলতার পরিচয় দিয়েছিল। লেখক দেখিয়েছেন, কিশোররা বয়সে ছোট হলে কি হবে তাদের নৈতিক অবস্থান বেশ দৃঢ়। কিশোরদের এমন ঐক্য, নিষ্ঠা, সততা ও কর্তব্যবোধ দেখে বড়রাও অভিভূত। তারা যখন ঐক্যবদ্ধ হয়ে কোন কাজ করে, তখন তাদের মধ্যে যে সবচেয়ে বুদ্ধিমান ও বিবেচক তার উপর তারা আস্থা স্থাপন করে। উন্নত মানবিক বোধ এবং অসহায় দরিদ্র মানুষের প্রতি ভালবাসা এই গল্পের একটি গুরুত্বপূর্ণ দিক।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icture\rabindronat thagor\cbk_classroom.jpg"/>
          <p:cNvPicPr>
            <a:picLocks noChangeAspect="1" noChangeArrowheads="1"/>
          </p:cNvPicPr>
          <p:nvPr/>
        </p:nvPicPr>
        <p:blipFill>
          <a:blip r:embed="rId2" cstate="print"/>
          <a:stretch>
            <a:fillRect/>
          </a:stretch>
        </p:blipFill>
        <p:spPr bwMode="auto">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5943600" y="762000"/>
            <a:ext cx="2514600" cy="830997"/>
          </a:xfrm>
          <a:prstGeom prst="rect">
            <a:avLst/>
          </a:prstGeom>
        </p:spPr>
        <p:txBody>
          <a:bodyPr wrap="square">
            <a:spAutoFit/>
          </a:bodyPr>
          <a:lstStyle/>
          <a:p>
            <a:pPr algn="ctr"/>
            <a:r>
              <a:rPr lang="bn-BD" sz="4800" b="1" dirty="0">
                <a:latin typeface="Nikosh" pitchFamily="2" charset="0"/>
                <a:cs typeface="Nikosh" pitchFamily="2" charset="0"/>
              </a:rPr>
              <a:t>সরব পাঠ </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7848600" cy="4524315"/>
          </a:xfrm>
          <a:prstGeom prst="rect">
            <a:avLst/>
          </a:prstGeom>
        </p:spPr>
        <p:txBody>
          <a:bodyPr wrap="square">
            <a:spAutoFit/>
          </a:bodyPr>
          <a:lstStyle/>
          <a:p>
            <a:r>
              <a:rPr lang="bn-BD" sz="3200" b="1" dirty="0">
                <a:latin typeface="Nikosh" pitchFamily="2" charset="0"/>
                <a:cs typeface="Nikosh" pitchFamily="2" charset="0"/>
              </a:rPr>
              <a:t>কাল বৈশাখীর সময়টা। আমাদের ছেলেবেলার কথা। বিধু, সিধু, নিধু, তিনু, বাদল এবং আরও অনেকে। দুপুরের বিকট গরমের পর নদীর ঘাটে নাইতে গিয়েছি। বিধু আমাদের দলের মধ্যে বয়সে বড়। সে হঠাৎ কান খাড়া করে বললে-ঐ শোন-আমরা কান খাড়া করেশুনবার চেষ্টা করলাম। শুনতে বা বুঝতে না পেরে বললাম-কী রে? হঠাৎ আবার সে বলে উঠল –ঐ-ঐ-শোন-আমরাও এবার শুনতে পেয়েছি-দূর পশ্চিম আকাশে ক্ষীণ গুড়গুড়  মেঘের আওয়াজ।বিধু বলল,ঝড় উঠবে। কালবৈশাখী। কাল বোশেখীর ঝড় মানে আম কুড়ানো।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685800"/>
            <a:ext cx="4191000" cy="923330"/>
          </a:xfrm>
          <a:prstGeom prst="rect">
            <a:avLst/>
          </a:prstGeom>
        </p:spPr>
        <p:txBody>
          <a:bodyPr wrap="square">
            <a:spAutoFit/>
          </a:bodyPr>
          <a:lstStyle/>
          <a:p>
            <a:pPr algn="ctr"/>
            <a:r>
              <a:rPr lang="bn-BD" sz="5400" b="1" dirty="0">
                <a:latin typeface="NikoshBAN" pitchFamily="2" charset="0"/>
                <a:cs typeface="NikoshBAN" pitchFamily="2" charset="0"/>
              </a:rPr>
              <a:t>শব্দার্থ</a:t>
            </a:r>
            <a:r>
              <a:rPr lang="en-US" sz="5400" b="1" dirty="0">
                <a:latin typeface="NikoshBAN" pitchFamily="2" charset="0"/>
                <a:cs typeface="NikoshBAN" pitchFamily="2" charset="0"/>
              </a:rPr>
              <a:t> ও </a:t>
            </a:r>
            <a:r>
              <a:rPr lang="en-US" sz="5400" b="1" dirty="0" err="1">
                <a:latin typeface="NikoshBAN" pitchFamily="2" charset="0"/>
                <a:cs typeface="NikoshBAN" pitchFamily="2" charset="0"/>
              </a:rPr>
              <a:t>বানান</a:t>
            </a:r>
            <a:r>
              <a:rPr lang="en-US" sz="5400" b="1" dirty="0">
                <a:latin typeface="NikoshBAN" pitchFamily="2" charset="0"/>
                <a:cs typeface="NikoshBAN" pitchFamily="2" charset="0"/>
              </a:rPr>
              <a:t> </a:t>
            </a:r>
          </a:p>
        </p:txBody>
      </p:sp>
      <p:sp>
        <p:nvSpPr>
          <p:cNvPr id="4" name="Rectangle 3"/>
          <p:cNvSpPr/>
          <p:nvPr/>
        </p:nvSpPr>
        <p:spPr>
          <a:xfrm>
            <a:off x="5715000" y="3276600"/>
            <a:ext cx="2362200" cy="1323439"/>
          </a:xfrm>
          <a:prstGeom prst="rect">
            <a:avLst/>
          </a:prstGeom>
        </p:spPr>
        <p:txBody>
          <a:bodyPr wrap="square">
            <a:spAutoFit/>
          </a:bodyPr>
          <a:lstStyle/>
          <a:p>
            <a:pPr algn="ctr"/>
            <a:r>
              <a:rPr lang="bn-BD" sz="4000" b="1" dirty="0">
                <a:latin typeface="NikoshBAN" pitchFamily="2" charset="0"/>
                <a:cs typeface="NikoshBAN" pitchFamily="2" charset="0"/>
              </a:rPr>
              <a:t>গহনা- অলঙ্কার </a:t>
            </a:r>
            <a:r>
              <a:rPr lang="en-US" sz="4000" b="1" dirty="0">
                <a:latin typeface="NikoshBAN" pitchFamily="2" charset="0"/>
                <a:cs typeface="NikoshBAN" pitchFamily="2" charset="0"/>
              </a:rPr>
              <a:t> </a:t>
            </a:r>
          </a:p>
        </p:txBody>
      </p:sp>
      <p:pic>
        <p:nvPicPr>
          <p:cNvPr id="6" name="Content Placeholder 3" descr="rani.jpg"/>
          <p:cNvPicPr>
            <a:picLocks noChangeAspect="1"/>
          </p:cNvPicPr>
          <p:nvPr/>
        </p:nvPicPr>
        <p:blipFill>
          <a:blip r:embed="rId2"/>
          <a:stretch>
            <a:fillRect/>
          </a:stretch>
        </p:blipFill>
        <p:spPr>
          <a:xfrm>
            <a:off x="381001" y="838200"/>
            <a:ext cx="4343399" cy="548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bantia-cash-g.jpg"/>
          <p:cNvPicPr>
            <a:picLocks noChangeAspect="1"/>
          </p:cNvPicPr>
          <p:nvPr/>
        </p:nvPicPr>
        <p:blipFill>
          <a:blip r:embed="rId2"/>
          <a:stretch>
            <a:fillRect/>
          </a:stretch>
        </p:blipFill>
        <p:spPr>
          <a:xfrm>
            <a:off x="1828800" y="1066800"/>
            <a:ext cx="5511408" cy="5257800"/>
          </a:xfrm>
          <a:prstGeom prst="rect">
            <a:avLst/>
          </a:prstGeom>
        </p:spPr>
      </p:pic>
      <p:sp>
        <p:nvSpPr>
          <p:cNvPr id="3" name="Rectangle 2"/>
          <p:cNvSpPr/>
          <p:nvPr/>
        </p:nvSpPr>
        <p:spPr>
          <a:xfrm>
            <a:off x="2590800" y="533400"/>
            <a:ext cx="4191000" cy="584775"/>
          </a:xfrm>
          <a:prstGeom prst="rect">
            <a:avLst/>
          </a:prstGeom>
        </p:spPr>
        <p:txBody>
          <a:bodyPr wrap="square">
            <a:spAutoFit/>
          </a:bodyPr>
          <a:lstStyle/>
          <a:p>
            <a:pPr algn="ctr"/>
            <a:r>
              <a:rPr lang="bn-BD" sz="3200" b="1" dirty="0">
                <a:latin typeface="NikoshBAN" pitchFamily="2" charset="0"/>
                <a:cs typeface="NikoshBAN" pitchFamily="2" charset="0"/>
              </a:rPr>
              <a:t>ডবল টিনের ক্যাশবাক্স </a:t>
            </a:r>
            <a:r>
              <a:rPr lang="en-US" sz="3200" b="1" dirty="0">
                <a:latin typeface="NikoshBAN" pitchFamily="2" charset="0"/>
                <a:cs typeface="NikoshBAN" pitchFamily="2" charset="0"/>
              </a:rPr>
              <a:t> </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1905000"/>
            <a:ext cx="3657600" cy="2677656"/>
          </a:xfrm>
          <a:prstGeom prst="rect">
            <a:avLst/>
          </a:prstGeom>
        </p:spPr>
        <p:txBody>
          <a:bodyPr wrap="square">
            <a:spAutoFit/>
          </a:bodyPr>
          <a:lstStyle/>
          <a:p>
            <a:pPr algn="ctr"/>
            <a:r>
              <a:rPr lang="bn-BD" sz="4800" b="1" dirty="0">
                <a:latin typeface="NikoshBAN" pitchFamily="2" charset="0"/>
                <a:cs typeface="NikoshBAN" pitchFamily="2" charset="0"/>
              </a:rPr>
              <a:t>বোষ্টম</a:t>
            </a:r>
            <a:r>
              <a:rPr lang="bn-BD" sz="4000" b="1" dirty="0">
                <a:latin typeface="NikoshBAN" pitchFamily="2" charset="0"/>
                <a:cs typeface="NikoshBAN" pitchFamily="2" charset="0"/>
              </a:rPr>
              <a:t>-হরিনাম সংকীর্তন করে জীবিকা অর্জন করে এমন বৈষ্ণব।  </a:t>
            </a:r>
            <a:r>
              <a:rPr lang="en-US" sz="4000" b="1" dirty="0">
                <a:latin typeface="NikoshBAN" pitchFamily="2" charset="0"/>
                <a:cs typeface="NikoshBAN" pitchFamily="2" charset="0"/>
              </a:rPr>
              <a:t> </a:t>
            </a:r>
            <a:r>
              <a:rPr lang="bn-BD" sz="4000" b="1" dirty="0">
                <a:latin typeface="NikoshBAN" pitchFamily="2" charset="0"/>
                <a:cs typeface="NikoshBAN" pitchFamily="2" charset="0"/>
              </a:rPr>
              <a:t> </a:t>
            </a:r>
            <a:endParaRPr lang="en-US" sz="4000" b="1" dirty="0">
              <a:latin typeface="NikoshBAN" pitchFamily="2" charset="0"/>
              <a:cs typeface="NikoshBAN" pitchFamily="2" charset="0"/>
            </a:endParaRPr>
          </a:p>
        </p:txBody>
      </p:sp>
      <p:pic>
        <p:nvPicPr>
          <p:cNvPr id="1026" name="Picture 2" descr="E:\New folder\k.nanar\মানুষ জাতি\hindu sadhvi_malas.jpg"/>
          <p:cNvPicPr>
            <a:picLocks noChangeAspect="1" noChangeArrowheads="1"/>
          </p:cNvPicPr>
          <p:nvPr/>
        </p:nvPicPr>
        <p:blipFill>
          <a:blip r:embed="rId2"/>
          <a:srcRect/>
          <a:stretch>
            <a:fillRect/>
          </a:stretch>
        </p:blipFill>
        <p:spPr bwMode="auto">
          <a:xfrm>
            <a:off x="0" y="0"/>
            <a:ext cx="55626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0" y="1295400"/>
            <a:ext cx="3429000" cy="2062103"/>
          </a:xfrm>
          <a:prstGeom prst="rect">
            <a:avLst/>
          </a:prstGeom>
        </p:spPr>
        <p:txBody>
          <a:bodyPr wrap="square">
            <a:spAutoFit/>
          </a:bodyPr>
          <a:lstStyle/>
          <a:p>
            <a:pPr algn="ctr"/>
            <a:r>
              <a:rPr lang="bn-BD" sz="4800" b="1" dirty="0">
                <a:latin typeface="NikoshBAN" pitchFamily="2" charset="0"/>
                <a:cs typeface="NikoshBAN" pitchFamily="2" charset="0"/>
              </a:rPr>
              <a:t>কাপালী</a:t>
            </a:r>
            <a:r>
              <a:rPr lang="bn-BD" sz="4000" b="1" dirty="0">
                <a:latin typeface="NikoshBAN" pitchFamily="2" charset="0"/>
                <a:cs typeface="NikoshBAN" pitchFamily="2" charset="0"/>
              </a:rPr>
              <a:t>-       তান্ত্রিক হিন্দু সম্প্রদায়  </a:t>
            </a:r>
            <a:endParaRPr lang="en-US" sz="4000" b="1" dirty="0">
              <a:latin typeface="NikoshBAN" pitchFamily="2" charset="0"/>
              <a:cs typeface="NikoshBAN" pitchFamily="2" charset="0"/>
            </a:endParaRPr>
          </a:p>
        </p:txBody>
      </p:sp>
      <p:pic>
        <p:nvPicPr>
          <p:cNvPr id="5" name="Picture 4" descr="hindu thakur.jpg"/>
          <p:cNvPicPr>
            <a:picLocks noChangeAspect="1"/>
          </p:cNvPicPr>
          <p:nvPr/>
        </p:nvPicPr>
        <p:blipFill>
          <a:blip r:embed="rId2"/>
          <a:stretch>
            <a:fillRect/>
          </a:stretch>
        </p:blipFill>
        <p:spPr>
          <a:xfrm>
            <a:off x="152400" y="0"/>
            <a:ext cx="54864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cago_BAPS_Shree_Swaminarayan_Hindu_Mandir.JPG"/>
          <p:cNvPicPr>
            <a:picLocks noChangeAspect="1"/>
          </p:cNvPicPr>
          <p:nvPr/>
        </p:nvPicPr>
        <p:blipFill>
          <a:blip r:embed="rId2" cstate="print"/>
          <a:stretch>
            <a:fillRect/>
          </a:stretch>
        </p:blipFill>
        <p:spPr>
          <a:xfrm>
            <a:off x="0" y="-685800"/>
            <a:ext cx="5867400" cy="7543800"/>
          </a:xfrm>
          <a:prstGeom prst="rect">
            <a:avLst/>
          </a:prstGeom>
        </p:spPr>
      </p:pic>
      <p:sp>
        <p:nvSpPr>
          <p:cNvPr id="2" name="Rectangle 1"/>
          <p:cNvSpPr/>
          <p:nvPr/>
        </p:nvSpPr>
        <p:spPr>
          <a:xfrm>
            <a:off x="6096000" y="1524000"/>
            <a:ext cx="2667000" cy="3908762"/>
          </a:xfrm>
          <a:prstGeom prst="rect">
            <a:avLst/>
          </a:prstGeom>
        </p:spPr>
        <p:txBody>
          <a:bodyPr wrap="square">
            <a:spAutoFit/>
          </a:bodyPr>
          <a:lstStyle/>
          <a:p>
            <a:pPr algn="ctr"/>
            <a:r>
              <a:rPr lang="bn-BD" sz="4800" b="1" dirty="0">
                <a:latin typeface="NikoshBAN" pitchFamily="2" charset="0"/>
                <a:cs typeface="NikoshBAN" pitchFamily="2" charset="0"/>
              </a:rPr>
              <a:t>নাট মন্দির</a:t>
            </a:r>
            <a:r>
              <a:rPr lang="bn-BD" sz="4000" b="1" dirty="0">
                <a:latin typeface="NikoshBAN" pitchFamily="2" charset="0"/>
                <a:cs typeface="NikoshBAN" pitchFamily="2" charset="0"/>
              </a:rPr>
              <a:t>-হিন্দুদের মন্দিরের সামনের জায়গা যেখানে নাচ গান করা হয়   </a:t>
            </a:r>
            <a:endParaRPr lang="en-US" sz="4000" b="1" dirty="0">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286000"/>
            <a:ext cx="2438400" cy="2800767"/>
          </a:xfrm>
          <a:prstGeom prst="rect">
            <a:avLst/>
          </a:prstGeom>
        </p:spPr>
        <p:txBody>
          <a:bodyPr wrap="square">
            <a:spAutoFit/>
          </a:bodyPr>
          <a:lstStyle/>
          <a:p>
            <a:pPr algn="ctr"/>
            <a:r>
              <a:rPr lang="bn-BD" sz="4800" b="1" dirty="0">
                <a:latin typeface="NikoshBAN" pitchFamily="2" charset="0"/>
                <a:cs typeface="NikoshBAN" pitchFamily="2" charset="0"/>
              </a:rPr>
              <a:t>মন্ডপ</a:t>
            </a:r>
            <a:r>
              <a:rPr lang="bn-BD" sz="3200" b="1" dirty="0">
                <a:latin typeface="NikoshBAN" pitchFamily="2" charset="0"/>
                <a:cs typeface="NikoshBAN" pitchFamily="2" charset="0"/>
              </a:rPr>
              <a:t>-    ছাদযুক্ত জায়গা যেখানে দুর্গা বা কালী দেবীর পূজা করা হয়। </a:t>
            </a:r>
            <a:endParaRPr lang="en-US" sz="3200" dirty="0"/>
          </a:p>
        </p:txBody>
      </p:sp>
      <p:pic>
        <p:nvPicPr>
          <p:cNvPr id="3" name="Picture 2" descr="url1.jpeg"/>
          <p:cNvPicPr>
            <a:picLocks noChangeAspect="1"/>
          </p:cNvPicPr>
          <p:nvPr/>
        </p:nvPicPr>
        <p:blipFill>
          <a:blip r:embed="rId2"/>
          <a:stretch>
            <a:fillRect/>
          </a:stretch>
        </p:blipFill>
        <p:spPr>
          <a:xfrm>
            <a:off x="0" y="360045"/>
            <a:ext cx="6019800" cy="61379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048000" y="838200"/>
            <a:ext cx="3733800" cy="830997"/>
          </a:xfrm>
          <a:prstGeom prst="rect">
            <a:avLst/>
          </a:prstGeom>
        </p:spPr>
        <p:txBody>
          <a:bodyPr wrap="square">
            <a:spAutoFit/>
          </a:bodyPr>
          <a:lstStyle/>
          <a:p>
            <a:pPr algn="ctr"/>
            <a:r>
              <a:rPr lang="bn-BD" sz="4800" dirty="0">
                <a:latin typeface="Nikosh" pitchFamily="2" charset="0"/>
                <a:cs typeface="Nikosh" pitchFamily="2" charset="0"/>
              </a:rPr>
              <a:t>দলীয় </a:t>
            </a:r>
            <a:r>
              <a:rPr lang="en-US" sz="4800" dirty="0" err="1">
                <a:latin typeface="Nikosh" pitchFamily="2" charset="0"/>
                <a:cs typeface="Nikosh" pitchFamily="2" charset="0"/>
              </a:rPr>
              <a:t>কাজ</a:t>
            </a:r>
            <a:r>
              <a:rPr lang="en-US" sz="4800" dirty="0">
                <a:latin typeface="Nikosh" pitchFamily="2" charset="0"/>
                <a:cs typeface="Nikosh" pitchFamily="2" charset="0"/>
              </a:rPr>
              <a:t> </a:t>
            </a:r>
            <a:endParaRPr lang="en-US" sz="4800" dirty="0"/>
          </a:p>
        </p:txBody>
      </p:sp>
      <p:sp>
        <p:nvSpPr>
          <p:cNvPr id="5" name="Rectangle 4"/>
          <p:cNvSpPr/>
          <p:nvPr/>
        </p:nvSpPr>
        <p:spPr>
          <a:xfrm>
            <a:off x="685800" y="2057400"/>
            <a:ext cx="7391400" cy="584775"/>
          </a:xfrm>
          <a:prstGeom prst="rect">
            <a:avLst/>
          </a:prstGeom>
        </p:spPr>
        <p:txBody>
          <a:bodyPr wrap="square">
            <a:spAutoFit/>
          </a:bodyPr>
          <a:lstStyle/>
          <a:p>
            <a:r>
              <a:rPr lang="bn-BD" sz="3200" b="1" dirty="0">
                <a:latin typeface="Nikosh" pitchFamily="2" charset="0"/>
                <a:cs typeface="Nikosh" pitchFamily="2" charset="0"/>
              </a:rPr>
              <a:t>ক-দল</a:t>
            </a:r>
            <a:r>
              <a:rPr lang="en-US" sz="3200" dirty="0">
                <a:latin typeface="Nikosh" pitchFamily="2" charset="0"/>
                <a:cs typeface="Nikosh" pitchFamily="2" charset="0"/>
              </a:rPr>
              <a:t>-</a:t>
            </a:r>
            <a:r>
              <a:rPr lang="bn-BD" sz="3200" b="1" dirty="0">
                <a:solidFill>
                  <a:schemeClr val="tx1">
                    <a:lumMod val="95000"/>
                    <a:lumOff val="5000"/>
                  </a:schemeClr>
                </a:solidFill>
                <a:latin typeface="Nikosh" pitchFamily="2" charset="0"/>
                <a:cs typeface="Nikosh" pitchFamily="2" charset="0"/>
              </a:rPr>
              <a:t>‘পড়ে পাওয়া’ গল্পে বয়সে বড় বিধুর বৈশিষ্ট্য কী?  </a:t>
            </a:r>
            <a:endParaRPr lang="en-US" sz="3200" dirty="0"/>
          </a:p>
        </p:txBody>
      </p:sp>
      <p:sp>
        <p:nvSpPr>
          <p:cNvPr id="6" name="Rectangle 5"/>
          <p:cNvSpPr/>
          <p:nvPr/>
        </p:nvSpPr>
        <p:spPr>
          <a:xfrm>
            <a:off x="685800" y="3048000"/>
            <a:ext cx="7315200" cy="584775"/>
          </a:xfrm>
          <a:prstGeom prst="rect">
            <a:avLst/>
          </a:prstGeom>
        </p:spPr>
        <p:txBody>
          <a:bodyPr wrap="square">
            <a:spAutoFit/>
          </a:bodyPr>
          <a:lstStyle/>
          <a:p>
            <a:r>
              <a:rPr lang="bn-BD" sz="3200" b="1" dirty="0">
                <a:latin typeface="Nikosh" pitchFamily="2" charset="0"/>
                <a:cs typeface="Nikosh" pitchFamily="2" charset="0"/>
              </a:rPr>
              <a:t>খ-দল</a:t>
            </a:r>
            <a:r>
              <a:rPr lang="en-US" sz="3200" dirty="0">
                <a:latin typeface="Nikosh" pitchFamily="2" charset="0"/>
                <a:cs typeface="Nikosh" pitchFamily="2" charset="0"/>
              </a:rPr>
              <a:t>-</a:t>
            </a:r>
            <a:r>
              <a:rPr lang="bn-BD" sz="3200" dirty="0">
                <a:latin typeface="Nikosh" pitchFamily="2" charset="0"/>
                <a:cs typeface="Nikosh" pitchFamily="2" charset="0"/>
              </a:rPr>
              <a:t>’</a:t>
            </a:r>
            <a:r>
              <a:rPr lang="bn-BD" sz="3200" b="1" dirty="0">
                <a:solidFill>
                  <a:schemeClr val="tx1">
                    <a:lumMod val="95000"/>
                    <a:lumOff val="5000"/>
                  </a:schemeClr>
                </a:solidFill>
                <a:latin typeface="Nikosh" pitchFamily="2" charset="0"/>
                <a:cs typeface="Nikosh" pitchFamily="2" charset="0"/>
              </a:rPr>
              <a:t>কালবৈশাখী ঝড় মানে আমকুড়ানো’-ব্যাখ্যা কর।  </a:t>
            </a:r>
            <a:endParaRPr lang="en-US" sz="3200" dirty="0"/>
          </a:p>
        </p:txBody>
      </p:sp>
      <p:sp>
        <p:nvSpPr>
          <p:cNvPr id="7" name="Rectangle 6"/>
          <p:cNvSpPr/>
          <p:nvPr/>
        </p:nvSpPr>
        <p:spPr>
          <a:xfrm>
            <a:off x="685800" y="4038600"/>
            <a:ext cx="6705600" cy="584775"/>
          </a:xfrm>
          <a:prstGeom prst="rect">
            <a:avLst/>
          </a:prstGeom>
        </p:spPr>
        <p:txBody>
          <a:bodyPr wrap="square">
            <a:spAutoFit/>
          </a:bodyPr>
          <a:lstStyle/>
          <a:p>
            <a:r>
              <a:rPr lang="bn-BD" sz="3200" b="1" dirty="0">
                <a:latin typeface="Nikosh" pitchFamily="2" charset="0"/>
                <a:cs typeface="Nikosh" pitchFamily="2" charset="0"/>
              </a:rPr>
              <a:t>গ-দল</a:t>
            </a:r>
            <a:r>
              <a:rPr lang="en-US" sz="3200" b="1" dirty="0">
                <a:latin typeface="Nikosh" pitchFamily="2" charset="0"/>
                <a:cs typeface="Nikosh" pitchFamily="2" charset="0"/>
              </a:rPr>
              <a:t>-</a:t>
            </a:r>
            <a:r>
              <a:rPr lang="bn-BD" sz="3200" b="1" dirty="0">
                <a:latin typeface="Nikosh" pitchFamily="2" charset="0"/>
                <a:cs typeface="Nikosh" pitchFamily="2" charset="0"/>
              </a:rPr>
              <a:t> কিশোররা </a:t>
            </a:r>
            <a:r>
              <a:rPr lang="bn-BD" sz="3200" b="1" dirty="0">
                <a:solidFill>
                  <a:schemeClr val="tx1">
                    <a:lumMod val="95000"/>
                    <a:lumOff val="5000"/>
                  </a:schemeClr>
                </a:solidFill>
                <a:latin typeface="Nikosh" pitchFamily="2" charset="0"/>
                <a:cs typeface="Nikosh" pitchFamily="2" charset="0"/>
              </a:rPr>
              <a:t>টিনের বাক্সটি কিভাবে পেয়েছিল?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jpg"/>
          <p:cNvPicPr>
            <a:picLocks noChangeAspect="1"/>
          </p:cNvPicPr>
          <p:nvPr/>
        </p:nvPicPr>
        <p:blipFill>
          <a:blip r:embed="rId2"/>
          <a:stretch>
            <a:fillRect/>
          </a:stretch>
        </p:blipFill>
        <p:spPr>
          <a:xfrm>
            <a:off x="0" y="-1"/>
            <a:ext cx="9144000" cy="67056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971800" y="685800"/>
            <a:ext cx="2971800" cy="923330"/>
          </a:xfrm>
          <a:prstGeom prst="rect">
            <a:avLst/>
          </a:prstGeom>
        </p:spPr>
        <p:txBody>
          <a:bodyPr wrap="square">
            <a:spAutoFit/>
          </a:bodyPr>
          <a:lstStyle/>
          <a:p>
            <a:pPr algn="ctr"/>
            <a:r>
              <a:rPr lang="en-US" sz="5400" dirty="0" err="1">
                <a:latin typeface="Nikosh" pitchFamily="2" charset="0"/>
                <a:cs typeface="Nikosh" pitchFamily="2" charset="0"/>
              </a:rPr>
              <a:t>মূল্যায়ণ</a:t>
            </a:r>
            <a:r>
              <a:rPr lang="en-US" sz="5400" dirty="0">
                <a:latin typeface="Nikosh" pitchFamily="2" charset="0"/>
                <a:cs typeface="Nikosh" pitchFamily="2" charset="0"/>
              </a:rPr>
              <a:t>   </a:t>
            </a:r>
          </a:p>
        </p:txBody>
      </p:sp>
      <p:sp>
        <p:nvSpPr>
          <p:cNvPr id="4" name="Rectangle 3"/>
          <p:cNvSpPr/>
          <p:nvPr/>
        </p:nvSpPr>
        <p:spPr>
          <a:xfrm>
            <a:off x="1143000" y="2743200"/>
            <a:ext cx="7162800" cy="2554545"/>
          </a:xfrm>
          <a:prstGeom prst="rect">
            <a:avLst/>
          </a:prstGeom>
        </p:spPr>
        <p:txBody>
          <a:bodyPr wrap="square">
            <a:spAutoFit/>
          </a:bodyPr>
          <a:lstStyle/>
          <a:p>
            <a:r>
              <a:rPr lang="en-US" sz="3200" dirty="0">
                <a:latin typeface="Nikosh" pitchFamily="2" charset="0"/>
                <a:cs typeface="Nikosh" pitchFamily="2" charset="0"/>
              </a:rPr>
              <a:t>১।</a:t>
            </a:r>
            <a:r>
              <a:rPr lang="bn-BD" sz="3200" dirty="0">
                <a:latin typeface="Nikosh" pitchFamily="2" charset="0"/>
                <a:cs typeface="Nikosh" pitchFamily="2" charset="0"/>
              </a:rPr>
              <a:t> লেখকদের দলে কতজন ছেলে ছিল</a:t>
            </a:r>
            <a:r>
              <a:rPr lang="en-US" sz="3200" dirty="0">
                <a:latin typeface="Nikosh" pitchFamily="2" charset="0"/>
                <a:cs typeface="Nikosh" pitchFamily="2" charset="0"/>
              </a:rPr>
              <a:t>?          </a:t>
            </a:r>
            <a:r>
              <a:rPr lang="bn-BD" sz="3200" dirty="0">
                <a:latin typeface="Nikosh" pitchFamily="2" charset="0"/>
                <a:cs typeface="Nikosh" pitchFamily="2" charset="0"/>
              </a:rPr>
              <a:t>           </a:t>
            </a:r>
            <a:r>
              <a:rPr lang="en-US" sz="3200" dirty="0">
                <a:latin typeface="Nikosh" pitchFamily="2" charset="0"/>
                <a:cs typeface="Nikosh" pitchFamily="2" charset="0"/>
              </a:rPr>
              <a:t>  ২।</a:t>
            </a:r>
            <a:r>
              <a:rPr lang="bn-BD" sz="3200" dirty="0">
                <a:latin typeface="Nikosh" pitchFamily="2" charset="0"/>
                <a:cs typeface="Nikosh" pitchFamily="2" charset="0"/>
              </a:rPr>
              <a:t> কিশোরদের দলে বয়সে বড় ছিল কে</a:t>
            </a:r>
            <a:r>
              <a:rPr lang="en-US" sz="3200" dirty="0">
                <a:latin typeface="Nikosh" pitchFamily="2" charset="0"/>
                <a:cs typeface="Nikosh" pitchFamily="2" charset="0"/>
              </a:rPr>
              <a:t>?</a:t>
            </a:r>
            <a:r>
              <a:rPr lang="bn-BD" sz="3200" dirty="0">
                <a:latin typeface="Nikosh" pitchFamily="2" charset="0"/>
                <a:cs typeface="Nikosh" pitchFamily="2" charset="0"/>
              </a:rPr>
              <a:t>                 ৩</a:t>
            </a:r>
            <a:r>
              <a:rPr lang="en-US" sz="3200" dirty="0">
                <a:latin typeface="Nikosh" pitchFamily="2" charset="0"/>
                <a:cs typeface="Nikosh" pitchFamily="2" charset="0"/>
              </a:rPr>
              <a:t>।</a:t>
            </a:r>
            <a:r>
              <a:rPr lang="bn-BD" sz="3200" dirty="0">
                <a:latin typeface="Nikosh" pitchFamily="2" charset="0"/>
                <a:cs typeface="Nikosh" pitchFamily="2" charset="0"/>
              </a:rPr>
              <a:t> কোন বাগানের আম এ অঞ্চলে বিখ্যাত</a:t>
            </a:r>
            <a:r>
              <a:rPr lang="en-US" sz="3200" dirty="0">
                <a:latin typeface="Nikosh" pitchFamily="2" charset="0"/>
                <a:cs typeface="Nikosh" pitchFamily="2" charset="0"/>
              </a:rPr>
              <a:t>?  </a:t>
            </a:r>
            <a:r>
              <a:rPr lang="bn-BD" sz="3200" dirty="0">
                <a:latin typeface="Nikosh" pitchFamily="2" charset="0"/>
                <a:cs typeface="Nikosh" pitchFamily="2" charset="0"/>
              </a:rPr>
              <a:t>      </a:t>
            </a:r>
            <a:r>
              <a:rPr lang="en-US" sz="3200" dirty="0">
                <a:latin typeface="Nikosh" pitchFamily="2" charset="0"/>
                <a:cs typeface="Nikosh" pitchFamily="2" charset="0"/>
              </a:rPr>
              <a:t>     </a:t>
            </a:r>
            <a:r>
              <a:rPr lang="bn-BD" sz="3200" dirty="0">
                <a:latin typeface="Nikosh" pitchFamily="2" charset="0"/>
                <a:cs typeface="Nikosh" pitchFamily="2" charset="0"/>
              </a:rPr>
              <a:t>  ৪। কালো মেঘের রাশি কোথা থেকে উড়ে এলো</a:t>
            </a:r>
            <a:r>
              <a:rPr lang="en-US" sz="3200" dirty="0">
                <a:latin typeface="Nikosh" pitchFamily="2" charset="0"/>
                <a:cs typeface="Nikosh" pitchFamily="2" charset="0"/>
              </a:rPr>
              <a:t>?</a:t>
            </a:r>
            <a:r>
              <a:rPr lang="bn-BD" sz="3200" dirty="0">
                <a:latin typeface="Nikosh" pitchFamily="2" charset="0"/>
                <a:cs typeface="Nikosh" pitchFamily="2" charset="0"/>
              </a:rPr>
              <a:t>                     </a:t>
            </a:r>
            <a:r>
              <a:rPr lang="en-US" sz="3200" dirty="0">
                <a:latin typeface="Nikosh" pitchFamily="2" charset="0"/>
                <a:cs typeface="Nikosh" pitchFamily="2" charset="0"/>
              </a:rPr>
              <a:t> </a:t>
            </a:r>
            <a:r>
              <a:rPr lang="bn-BD" sz="3200" dirty="0">
                <a:latin typeface="Nikosh" pitchFamily="2" charset="0"/>
                <a:cs typeface="Nikosh" pitchFamily="2" charset="0"/>
              </a:rPr>
              <a:t>৫। টিনের বাক্সকে পাড়া গাঁ অঞ্চলে কী বলে? </a:t>
            </a:r>
            <a:r>
              <a:rPr lang="en-US" sz="3200" dirty="0">
                <a:latin typeface="Nikosh" pitchFamily="2" charset="0"/>
                <a:cs typeface="Nikosh" pitchFamily="2" charset="0"/>
              </a:rPr>
              <a:t> </a:t>
            </a:r>
            <a:r>
              <a:rPr lang="bn-BD" sz="3200" dirty="0">
                <a:latin typeface="Nikosh" pitchFamily="2" charset="0"/>
                <a:cs typeface="Nikosh" pitchFamily="2" charset="0"/>
              </a:rPr>
              <a:t>                       </a:t>
            </a:r>
            <a:r>
              <a:rPr lang="en-US" sz="3200" dirty="0">
                <a:latin typeface="Nikosh" pitchFamily="2" charset="0"/>
                <a:cs typeface="Nikosh" pitchFamily="2" charset="0"/>
              </a:rPr>
              <a:t> </a:t>
            </a:r>
            <a:r>
              <a:rPr lang="bn-BD" sz="3200" dirty="0">
                <a:latin typeface="Nikosh" pitchFamily="2" charset="0"/>
                <a:cs typeface="Nikosh" pitchFamily="2" charset="0"/>
              </a:rPr>
              <a:t> </a:t>
            </a:r>
            <a:endParaRPr lang="en-US" sz="3200" dirty="0">
              <a:latin typeface="Nikosh" pitchFamily="2" charset="0"/>
              <a:cs typeface="Nikosh" pitchFamily="2" charset="0"/>
            </a:endParaRPr>
          </a:p>
        </p:txBody>
      </p:sp>
      <p:sp>
        <p:nvSpPr>
          <p:cNvPr id="5" name="Rectangle 4"/>
          <p:cNvSpPr/>
          <p:nvPr/>
        </p:nvSpPr>
        <p:spPr>
          <a:xfrm>
            <a:off x="2590800" y="1600200"/>
            <a:ext cx="2971800" cy="707886"/>
          </a:xfrm>
          <a:prstGeom prst="rect">
            <a:avLst/>
          </a:prstGeom>
        </p:spPr>
        <p:txBody>
          <a:bodyPr wrap="square">
            <a:spAutoFit/>
          </a:bodyPr>
          <a:lstStyle/>
          <a:p>
            <a:pPr algn="ctr">
              <a:defRPr/>
            </a:pPr>
            <a:r>
              <a:rPr lang="bn-BD" sz="6000" b="1" baseline="-25000" dirty="0">
                <a:latin typeface="NikoshBAN" pitchFamily="2" charset="0"/>
                <a:cs typeface="NikoshBAN" pitchFamily="2" charset="0"/>
              </a:rPr>
              <a:t>জ্ঞানমূলক প্রশ্ন</a:t>
            </a:r>
            <a:r>
              <a:rPr lang="bn-BD" sz="3200" b="1" dirty="0">
                <a:latin typeface="NikoshBAN" pitchFamily="2" charset="0"/>
                <a:cs typeface="NikoshBAN" pitchFamily="2" charset="0"/>
              </a:rPr>
              <a:t> </a:t>
            </a:r>
            <a:r>
              <a:rPr lang="bn-BD" sz="6000" b="1" baseline="-25000" dirty="0">
                <a:latin typeface="NikoshBAN" pitchFamily="2" charset="0"/>
                <a:cs typeface="NikoshBAN" pitchFamily="2" charset="0"/>
              </a:rPr>
              <a:t>  </a:t>
            </a:r>
            <a:endParaRPr lang="en-US" sz="6000" baseline="-25000" dirty="0">
              <a:latin typeface="Adobe Caslon Pro"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71800" y="533400"/>
            <a:ext cx="2971801" cy="1015663"/>
          </a:xfrm>
          <a:prstGeom prst="rect">
            <a:avLst/>
          </a:prstGeom>
        </p:spPr>
        <p:txBody>
          <a:bodyPr wrap="square">
            <a:spAutoFit/>
          </a:bodyPr>
          <a:lstStyle/>
          <a:p>
            <a:r>
              <a:rPr lang="en-US" sz="6000" b="1" dirty="0" err="1">
                <a:solidFill>
                  <a:schemeClr val="tx1">
                    <a:lumMod val="75000"/>
                    <a:lumOff val="25000"/>
                  </a:schemeClr>
                </a:solidFill>
                <a:latin typeface="Nikosh" pitchFamily="2" charset="0"/>
                <a:cs typeface="Nikosh" pitchFamily="2" charset="0"/>
              </a:rPr>
              <a:t>বাড়</a:t>
            </a:r>
            <a:r>
              <a:rPr lang="bn-BD" sz="6000" b="1" dirty="0">
                <a:solidFill>
                  <a:schemeClr val="tx1">
                    <a:lumMod val="75000"/>
                    <a:lumOff val="25000"/>
                  </a:schemeClr>
                </a:solidFill>
                <a:latin typeface="Nikosh" pitchFamily="2" charset="0"/>
                <a:cs typeface="Nikosh" pitchFamily="2" charset="0"/>
              </a:rPr>
              <a:t>ি</a:t>
            </a:r>
            <a:r>
              <a:rPr lang="en-US" sz="6000" b="1" dirty="0">
                <a:solidFill>
                  <a:schemeClr val="tx1">
                    <a:lumMod val="75000"/>
                    <a:lumOff val="25000"/>
                  </a:schemeClr>
                </a:solidFill>
                <a:latin typeface="Nikosh" pitchFamily="2" charset="0"/>
                <a:cs typeface="Nikosh" pitchFamily="2" charset="0"/>
              </a:rPr>
              <a:t>র </a:t>
            </a:r>
            <a:r>
              <a:rPr lang="en-US" sz="6000" b="1" dirty="0" err="1">
                <a:solidFill>
                  <a:schemeClr val="tx1">
                    <a:lumMod val="75000"/>
                    <a:lumOff val="25000"/>
                  </a:schemeClr>
                </a:solidFill>
                <a:latin typeface="Nikosh" pitchFamily="2" charset="0"/>
                <a:cs typeface="Nikosh" pitchFamily="2" charset="0"/>
              </a:rPr>
              <a:t>কাজ</a:t>
            </a:r>
            <a:endParaRPr lang="en-US" sz="6000" b="1" dirty="0">
              <a:solidFill>
                <a:schemeClr val="tx1">
                  <a:lumMod val="75000"/>
                  <a:lumOff val="25000"/>
                </a:schemeClr>
              </a:solidFill>
            </a:endParaRPr>
          </a:p>
        </p:txBody>
      </p:sp>
      <p:sp>
        <p:nvSpPr>
          <p:cNvPr id="3" name="Rectangle 2"/>
          <p:cNvSpPr/>
          <p:nvPr/>
        </p:nvSpPr>
        <p:spPr>
          <a:xfrm>
            <a:off x="1447800" y="2514600"/>
            <a:ext cx="6019800" cy="584775"/>
          </a:xfrm>
          <a:prstGeom prst="rect">
            <a:avLst/>
          </a:prstGeom>
        </p:spPr>
        <p:txBody>
          <a:bodyPr wrap="square">
            <a:spAutoFit/>
          </a:bodyPr>
          <a:lstStyle/>
          <a:p>
            <a:r>
              <a:rPr lang="bn-BD" sz="3200" b="1" dirty="0">
                <a:latin typeface="Nikosh" pitchFamily="2" charset="0"/>
                <a:cs typeface="Nikosh" pitchFamily="2" charset="0"/>
              </a:rPr>
              <a:t>২০টি</a:t>
            </a:r>
            <a:r>
              <a:rPr lang="en-US" sz="3200" b="1" dirty="0">
                <a:latin typeface="Nikosh" pitchFamily="2" charset="0"/>
                <a:cs typeface="Nikosh" pitchFamily="2" charset="0"/>
              </a:rPr>
              <a:t> </a:t>
            </a:r>
            <a:r>
              <a:rPr lang="bn-BD" sz="3200" b="1" dirty="0">
                <a:latin typeface="Nikosh" pitchFamily="2" charset="0"/>
                <a:cs typeface="Nikosh" pitchFamily="2" charset="0"/>
              </a:rPr>
              <a:t>জ্ঞানমূলক প্রশ্ন এবং উত্তর লিখে আনবে।   </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soon in.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609600" y="609600"/>
            <a:ext cx="7391400" cy="1754326"/>
          </a:xfrm>
          <a:prstGeom prst="rect">
            <a:avLst/>
          </a:prstGeom>
        </p:spPr>
        <p:txBody>
          <a:bodyPr wrap="square">
            <a:spAutoFit/>
          </a:bodyPr>
          <a:lstStyle/>
          <a:p>
            <a:pPr algn="ctr"/>
            <a:r>
              <a:rPr lang="bn-BD" sz="5400" dirty="0">
                <a:solidFill>
                  <a:schemeClr val="tx1">
                    <a:lumMod val="95000"/>
                    <a:lumOff val="5000"/>
                  </a:schemeClr>
                </a:solidFill>
                <a:latin typeface="NikoshBAN" pitchFamily="2" charset="0"/>
                <a:cs typeface="NikoshBAN" pitchFamily="2" charset="0"/>
              </a:rPr>
              <a:t>সবাইকে</a:t>
            </a:r>
            <a:endParaRPr lang="en-US" sz="5400" dirty="0">
              <a:solidFill>
                <a:schemeClr val="tx1">
                  <a:lumMod val="95000"/>
                  <a:lumOff val="5000"/>
                </a:schemeClr>
              </a:solidFill>
              <a:latin typeface="NikoshBAN" pitchFamily="2" charset="0"/>
              <a:cs typeface="NikoshBAN" pitchFamily="2" charset="0"/>
            </a:endParaRPr>
          </a:p>
          <a:p>
            <a:pPr algn="ctr"/>
            <a:r>
              <a:rPr lang="bn-BD" sz="5400" dirty="0">
                <a:solidFill>
                  <a:schemeClr val="tx1">
                    <a:lumMod val="95000"/>
                    <a:lumOff val="5000"/>
                  </a:schemeClr>
                </a:solidFill>
                <a:latin typeface="NikoshBAN" pitchFamily="2" charset="0"/>
                <a:cs typeface="NikoshBAN" pitchFamily="2" charset="0"/>
              </a:rPr>
              <a:t>অসংখ্য ধন্যবাদ</a:t>
            </a:r>
            <a:endParaRPr lang="en-US" sz="5400" dirty="0">
              <a:solidFill>
                <a:schemeClr val="tx1">
                  <a:lumMod val="95000"/>
                  <a:lumOff val="5000"/>
                </a:schemeClr>
              </a:solidFill>
              <a:latin typeface="NikoshBAN" pitchFamily="2" charset="0"/>
              <a:cs typeface="NikoshBAN"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JasminPresentation\k.nanar\ঋতু\tumblr_l1lg1tnk0B1qbd38ro1_1280.jpg"/>
          <p:cNvPicPr>
            <a:picLocks noChangeAspect="1" noChangeArrowheads="1"/>
          </p:cNvPicPr>
          <p:nvPr/>
        </p:nvPicPr>
        <p:blipFill>
          <a:blip r:embed="rId2"/>
          <a:srcRect/>
          <a:stretch>
            <a:fillRect/>
          </a:stretch>
        </p:blipFill>
        <p:spPr bwMode="auto">
          <a:xfrm>
            <a:off x="1" y="-104775"/>
            <a:ext cx="9282112" cy="70675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154_L_bangastormA.jpg"/>
          <p:cNvPicPr>
            <a:picLocks noChangeAspect="1"/>
          </p:cNvPicPr>
          <p:nvPr/>
        </p:nvPicPr>
        <p:blipFill>
          <a:blip r:embed="rId3"/>
          <a:stretch>
            <a:fillRect/>
          </a:stretch>
        </p:blipFill>
        <p:spPr>
          <a:xfrm>
            <a:off x="0" y="0"/>
            <a:ext cx="9144000" cy="792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051" name="Picture 3" descr="D:\JasminPresentation\k.nanar\ঋতু\Kaal Boishakhi.jpg"/>
          <p:cNvPicPr>
            <a:picLocks noChangeAspect="1" noChangeArrowheads="1"/>
          </p:cNvPicPr>
          <p:nvPr/>
        </p:nvPicPr>
        <p:blipFill>
          <a:blip r:embed="rId2"/>
          <a:srcRect/>
          <a:stretch>
            <a:fillRect/>
          </a:stretch>
        </p:blipFill>
        <p:spPr bwMode="auto">
          <a:xfrm>
            <a:off x="0" y="-228600"/>
            <a:ext cx="9144000" cy="7086600"/>
          </a:xfrm>
          <a:prstGeom prst="rect">
            <a:avLst/>
          </a:prstGeom>
          <a:noFill/>
        </p:spPr>
      </p:pic>
      <p:sp>
        <p:nvSpPr>
          <p:cNvPr id="3" name="Rectangle 2"/>
          <p:cNvSpPr/>
          <p:nvPr/>
        </p:nvSpPr>
        <p:spPr>
          <a:xfrm>
            <a:off x="152400" y="2667000"/>
            <a:ext cx="5029200" cy="1569660"/>
          </a:xfrm>
          <a:prstGeom prst="rect">
            <a:avLst/>
          </a:prstGeom>
        </p:spPr>
        <p:txBody>
          <a:bodyPr wrap="square">
            <a:spAutoFit/>
          </a:bodyPr>
          <a:lstStyle/>
          <a:p>
            <a:pPr algn="ctr"/>
            <a:r>
              <a:rPr lang="en-US" sz="4800" b="1" dirty="0" err="1">
                <a:solidFill>
                  <a:schemeClr val="tx1">
                    <a:lumMod val="95000"/>
                    <a:lumOff val="5000"/>
                  </a:schemeClr>
                </a:solidFill>
                <a:latin typeface="Nikosh" pitchFamily="2" charset="0"/>
                <a:cs typeface="Nikosh" pitchFamily="2" charset="0"/>
              </a:rPr>
              <a:t>আমাদের</a:t>
            </a:r>
            <a:r>
              <a:rPr lang="en-US" sz="4800" b="1" dirty="0">
                <a:solidFill>
                  <a:schemeClr val="tx1">
                    <a:lumMod val="95000"/>
                    <a:lumOff val="5000"/>
                  </a:schemeClr>
                </a:solidFill>
                <a:latin typeface="Nikosh" pitchFamily="2" charset="0"/>
                <a:cs typeface="Nikosh" pitchFamily="2" charset="0"/>
              </a:rPr>
              <a:t> </a:t>
            </a:r>
            <a:r>
              <a:rPr lang="en-US" sz="4800" b="1" dirty="0" err="1">
                <a:solidFill>
                  <a:schemeClr val="tx1">
                    <a:lumMod val="95000"/>
                    <a:lumOff val="5000"/>
                  </a:schemeClr>
                </a:solidFill>
                <a:latin typeface="Nikosh" pitchFamily="2" charset="0"/>
                <a:cs typeface="Nikosh" pitchFamily="2" charset="0"/>
              </a:rPr>
              <a:t>আজকের</a:t>
            </a:r>
            <a:r>
              <a:rPr lang="en-US" sz="4800" b="1" dirty="0">
                <a:solidFill>
                  <a:schemeClr val="tx1">
                    <a:lumMod val="95000"/>
                    <a:lumOff val="5000"/>
                  </a:schemeClr>
                </a:solidFill>
                <a:latin typeface="Nikosh" pitchFamily="2" charset="0"/>
                <a:cs typeface="Nikosh" pitchFamily="2" charset="0"/>
              </a:rPr>
              <a:t> </a:t>
            </a:r>
            <a:r>
              <a:rPr lang="en-US" sz="4800" b="1" dirty="0" err="1">
                <a:solidFill>
                  <a:schemeClr val="tx1">
                    <a:lumMod val="95000"/>
                    <a:lumOff val="5000"/>
                  </a:schemeClr>
                </a:solidFill>
                <a:latin typeface="Nikosh" pitchFamily="2" charset="0"/>
                <a:cs typeface="Nikosh" pitchFamily="2" charset="0"/>
              </a:rPr>
              <a:t>বিষয়</a:t>
            </a:r>
            <a:r>
              <a:rPr lang="en-US" sz="4800" b="1" dirty="0">
                <a:solidFill>
                  <a:schemeClr val="tx1">
                    <a:lumMod val="95000"/>
                    <a:lumOff val="5000"/>
                  </a:schemeClr>
                </a:solidFill>
                <a:latin typeface="Nikosh" pitchFamily="2" charset="0"/>
                <a:cs typeface="Nikosh" pitchFamily="2" charset="0"/>
              </a:rPr>
              <a:t>              </a:t>
            </a:r>
            <a:r>
              <a:rPr lang="bn-BD" sz="4800" b="1" dirty="0">
                <a:solidFill>
                  <a:schemeClr val="tx1">
                    <a:lumMod val="95000"/>
                    <a:lumOff val="5000"/>
                  </a:schemeClr>
                </a:solidFill>
                <a:latin typeface="Nikosh" pitchFamily="2" charset="0"/>
                <a:cs typeface="Nikosh" pitchFamily="2" charset="0"/>
              </a:rPr>
              <a:t>(গদ্য</a:t>
            </a:r>
            <a:r>
              <a:rPr lang="bn-BD" sz="4800" b="1" dirty="0">
                <a:latin typeface="Nikosh" pitchFamily="2" charset="0"/>
                <a:cs typeface="Nikosh" pitchFamily="2" charset="0"/>
              </a:rPr>
              <a:t>) </a:t>
            </a:r>
            <a:endParaRPr lang="en-US" sz="4800" b="1" dirty="0"/>
          </a:p>
        </p:txBody>
      </p:sp>
      <p:sp>
        <p:nvSpPr>
          <p:cNvPr id="7" name="Rectangle 6"/>
          <p:cNvSpPr/>
          <p:nvPr/>
        </p:nvSpPr>
        <p:spPr>
          <a:xfrm>
            <a:off x="4648200" y="457200"/>
            <a:ext cx="4495800" cy="1446550"/>
          </a:xfrm>
          <a:prstGeom prst="rect">
            <a:avLst/>
          </a:prstGeom>
        </p:spPr>
        <p:txBody>
          <a:bodyPr wrap="square">
            <a:spAutoFit/>
          </a:bodyPr>
          <a:lstStyle/>
          <a:p>
            <a:pPr algn="ctr"/>
            <a:r>
              <a:rPr lang="bn-BD" sz="4800" b="1" dirty="0">
                <a:solidFill>
                  <a:schemeClr val="tx1">
                    <a:lumMod val="95000"/>
                    <a:lumOff val="5000"/>
                  </a:schemeClr>
                </a:solidFill>
                <a:latin typeface="Nikosh" pitchFamily="2" charset="0"/>
                <a:cs typeface="Nikosh" pitchFamily="2" charset="0"/>
              </a:rPr>
              <a:t>পড়ে পাওয়া               </a:t>
            </a:r>
            <a:r>
              <a:rPr lang="bn-BD" sz="4000" b="1" dirty="0">
                <a:solidFill>
                  <a:schemeClr val="tx1">
                    <a:lumMod val="95000"/>
                    <a:lumOff val="5000"/>
                  </a:schemeClr>
                </a:solidFill>
                <a:latin typeface="Nikosh" pitchFamily="2" charset="0"/>
                <a:cs typeface="Nikosh" pitchFamily="2" charset="0"/>
              </a:rPr>
              <a:t>বিভূতিভূষণ বন্দ্যোপাধ্যায়</a:t>
            </a:r>
            <a:r>
              <a:rPr lang="bn-BD" sz="4000" b="1" dirty="0">
                <a:latin typeface="Nikosh" pitchFamily="2" charset="0"/>
                <a:cs typeface="Nikosh" pitchFamily="2" charset="0"/>
              </a:rPr>
              <a:t> </a:t>
            </a:r>
            <a:endParaRPr lang="en-US" sz="4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895600" y="914400"/>
            <a:ext cx="3276600" cy="923330"/>
          </a:xfrm>
          <a:prstGeom prst="rect">
            <a:avLst/>
          </a:prstGeom>
        </p:spPr>
        <p:txBody>
          <a:bodyPr wrap="square">
            <a:spAutoFit/>
          </a:bodyPr>
          <a:lstStyle/>
          <a:p>
            <a:pPr algn="ctr"/>
            <a:r>
              <a:rPr lang="en-US" sz="5400" b="1" dirty="0" err="1">
                <a:latin typeface="Nikosh" pitchFamily="2" charset="0"/>
                <a:cs typeface="Nikosh" pitchFamily="2" charset="0"/>
              </a:rPr>
              <a:t>শিখন</a:t>
            </a:r>
            <a:r>
              <a:rPr lang="en-US" sz="5400" b="1" dirty="0">
                <a:latin typeface="Nikosh" pitchFamily="2" charset="0"/>
                <a:cs typeface="Nikosh" pitchFamily="2" charset="0"/>
              </a:rPr>
              <a:t> </a:t>
            </a:r>
            <a:r>
              <a:rPr lang="en-US" sz="5400" b="1" dirty="0" err="1">
                <a:latin typeface="Nikosh" pitchFamily="2" charset="0"/>
                <a:cs typeface="Nikosh" pitchFamily="2" charset="0"/>
              </a:rPr>
              <a:t>ফল</a:t>
            </a:r>
            <a:r>
              <a:rPr lang="en-US" sz="5400" b="1" dirty="0">
                <a:latin typeface="Nikosh" pitchFamily="2" charset="0"/>
                <a:cs typeface="Nikosh" pitchFamily="2" charset="0"/>
              </a:rPr>
              <a:t> </a:t>
            </a:r>
            <a:endParaRPr lang="en-US" sz="5400" b="1" dirty="0"/>
          </a:p>
        </p:txBody>
      </p:sp>
      <p:sp>
        <p:nvSpPr>
          <p:cNvPr id="3" name="Rectangle 2"/>
          <p:cNvSpPr/>
          <p:nvPr/>
        </p:nvSpPr>
        <p:spPr>
          <a:xfrm>
            <a:off x="533400" y="2286000"/>
            <a:ext cx="8382000" cy="2123658"/>
          </a:xfrm>
          <a:prstGeom prst="rect">
            <a:avLst/>
          </a:prstGeom>
        </p:spPr>
        <p:txBody>
          <a:bodyPr wrap="square">
            <a:spAutoFit/>
          </a:bodyPr>
          <a:lstStyle/>
          <a:p>
            <a:r>
              <a:rPr lang="en-US" sz="2800" dirty="0">
                <a:solidFill>
                  <a:srgbClr val="FF0000"/>
                </a:solidFill>
                <a:latin typeface="Nikosh" pitchFamily="2" charset="0"/>
                <a:cs typeface="Nikosh" pitchFamily="2" charset="0"/>
              </a:rPr>
              <a:t>  </a:t>
            </a:r>
            <a:r>
              <a:rPr lang="en-US" sz="3600" dirty="0" err="1">
                <a:latin typeface="Nikosh" pitchFamily="2" charset="0"/>
                <a:cs typeface="Nikosh" pitchFamily="2" charset="0"/>
              </a:rPr>
              <a:t>এই</a:t>
            </a:r>
            <a:r>
              <a:rPr lang="en-US" sz="3600" dirty="0">
                <a:latin typeface="Nikosh" pitchFamily="2" charset="0"/>
                <a:cs typeface="Nikosh" pitchFamily="2" charset="0"/>
              </a:rPr>
              <a:t> </a:t>
            </a:r>
            <a:r>
              <a:rPr lang="en-US" sz="3600" dirty="0" err="1">
                <a:latin typeface="Nikosh" pitchFamily="2" charset="0"/>
                <a:cs typeface="Nikosh" pitchFamily="2" charset="0"/>
              </a:rPr>
              <a:t>পাঠ</a:t>
            </a:r>
            <a:r>
              <a:rPr lang="en-US" sz="3600" dirty="0">
                <a:latin typeface="Nikosh" pitchFamily="2" charset="0"/>
                <a:cs typeface="Nikosh" pitchFamily="2" charset="0"/>
              </a:rPr>
              <a:t> </a:t>
            </a:r>
            <a:r>
              <a:rPr lang="en-US" sz="3600" dirty="0" err="1">
                <a:latin typeface="Nikosh" pitchFamily="2" charset="0"/>
                <a:cs typeface="Nikosh" pitchFamily="2" charset="0"/>
              </a:rPr>
              <a:t>শেষে</a:t>
            </a:r>
            <a:r>
              <a:rPr lang="en-US" sz="3600" dirty="0">
                <a:latin typeface="Nikosh" pitchFamily="2" charset="0"/>
                <a:cs typeface="Nikosh" pitchFamily="2" charset="0"/>
              </a:rPr>
              <a:t> </a:t>
            </a:r>
            <a:r>
              <a:rPr lang="en-US" sz="3600" dirty="0" err="1">
                <a:latin typeface="Nikosh" pitchFamily="2" charset="0"/>
                <a:cs typeface="Nikosh" pitchFamily="2" charset="0"/>
              </a:rPr>
              <a:t>শিক্ষার্থীরা</a:t>
            </a:r>
            <a:r>
              <a:rPr lang="en-US" sz="3200" dirty="0">
                <a:latin typeface="Nikosh" pitchFamily="2" charset="0"/>
                <a:cs typeface="Nikosh" pitchFamily="2" charset="0"/>
              </a:rPr>
              <a:t>…                                     </a:t>
            </a:r>
            <a:r>
              <a:rPr lang="bn-BD" sz="3200" dirty="0">
                <a:latin typeface="Nikosh" pitchFamily="2" charset="0"/>
                <a:cs typeface="Nikosh" pitchFamily="2" charset="0"/>
              </a:rPr>
              <a:t>      </a:t>
            </a:r>
            <a:r>
              <a:rPr lang="en-US" sz="3200" dirty="0">
                <a:latin typeface="Nikosh" pitchFamily="2" charset="0"/>
                <a:cs typeface="Nikosh" pitchFamily="2" charset="0"/>
              </a:rPr>
              <a:t>  ১</a:t>
            </a:r>
            <a:r>
              <a:rPr lang="bn-BD" sz="3200" dirty="0">
                <a:latin typeface="Nikosh" pitchFamily="2" charset="0"/>
                <a:cs typeface="Nikosh" pitchFamily="2" charset="0"/>
              </a:rPr>
              <a:t>। কালবৈশাখী ঝড় কখন হয় তা বলতে পারবে                                                             ২। কিশোর বয়সের স্বাভাবিক চাঞ্চল্য ব্যাখ্যা করতে</a:t>
            </a:r>
            <a:r>
              <a:rPr lang="en-US" sz="3200" dirty="0">
                <a:latin typeface="Nikosh" pitchFamily="2" charset="0"/>
                <a:cs typeface="Nikosh" pitchFamily="2" charset="0"/>
              </a:rPr>
              <a:t> </a:t>
            </a:r>
            <a:r>
              <a:rPr lang="en-US" sz="3200" dirty="0" err="1">
                <a:latin typeface="Nikosh" pitchFamily="2" charset="0"/>
                <a:cs typeface="Nikosh" pitchFamily="2" charset="0"/>
              </a:rPr>
              <a:t>পারবে</a:t>
            </a:r>
            <a:r>
              <a:rPr lang="bn-BD" sz="3200" dirty="0">
                <a:latin typeface="Nikosh" pitchFamily="2" charset="0"/>
                <a:cs typeface="Nikosh" pitchFamily="2" charset="0"/>
              </a:rPr>
              <a:t> </a:t>
            </a:r>
            <a:r>
              <a:rPr lang="en-US" sz="3200" dirty="0">
                <a:latin typeface="Nikosh" pitchFamily="2" charset="0"/>
                <a:cs typeface="Nikosh" pitchFamily="2" charset="0"/>
              </a:rPr>
              <a:t>                                                </a:t>
            </a:r>
            <a:r>
              <a:rPr lang="bn-BD" sz="3200" dirty="0">
                <a:latin typeface="Nikosh" pitchFamily="2" charset="0"/>
                <a:cs typeface="Nikosh" pitchFamily="2" charset="0"/>
              </a:rPr>
              <a:t>            ৩। ছোট বয়সেও যে দায়িত্ববান হওয়া যায় তা বর্ণনা</a:t>
            </a:r>
            <a:r>
              <a:rPr lang="en-US" sz="3200" dirty="0">
                <a:latin typeface="Nikosh" pitchFamily="2" charset="0"/>
                <a:cs typeface="Nikosh" pitchFamily="2" charset="0"/>
              </a:rPr>
              <a:t> </a:t>
            </a:r>
            <a:r>
              <a:rPr lang="en-US" sz="3200" dirty="0" err="1">
                <a:latin typeface="Nikosh" pitchFamily="2" charset="0"/>
                <a:cs typeface="Nikosh" pitchFamily="2" charset="0"/>
              </a:rPr>
              <a:t>করতে</a:t>
            </a:r>
            <a:r>
              <a:rPr lang="en-US" sz="3200" dirty="0">
                <a:latin typeface="Nikosh" pitchFamily="2" charset="0"/>
                <a:cs typeface="Nikosh" pitchFamily="2" charset="0"/>
              </a:rPr>
              <a:t> </a:t>
            </a:r>
            <a:r>
              <a:rPr lang="en-US" sz="3200" dirty="0" err="1">
                <a:latin typeface="Nikosh" pitchFamily="2" charset="0"/>
                <a:cs typeface="Nikosh" pitchFamily="2" charset="0"/>
              </a:rPr>
              <a:t>পারবে</a:t>
            </a:r>
            <a:r>
              <a:rPr lang="bn-BD" sz="3200" dirty="0">
                <a:latin typeface="Nikosh" pitchFamily="2" charset="0"/>
                <a:cs typeface="Nikosh" pitchFamily="2" charset="0"/>
              </a:rPr>
              <a:t>।</a:t>
            </a:r>
            <a:endParaRPr lang="en-US" sz="3200" dirty="0">
              <a:latin typeface="Nikosh" pitchFamily="2" charset="0"/>
              <a:cs typeface="Nikosh"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048001" y="457200"/>
            <a:ext cx="2971800" cy="830997"/>
          </a:xfrm>
          <a:prstGeom prst="rect">
            <a:avLst/>
          </a:prstGeom>
        </p:spPr>
        <p:txBody>
          <a:bodyPr wrap="square">
            <a:spAutoFit/>
          </a:bodyPr>
          <a:lstStyle/>
          <a:p>
            <a:r>
              <a:rPr lang="bn-BD" sz="4800" b="1" dirty="0">
                <a:latin typeface="Nikosh" pitchFamily="2" charset="0"/>
                <a:cs typeface="Nikosh" pitchFamily="2" charset="0"/>
              </a:rPr>
              <a:t>কবি</a:t>
            </a:r>
            <a:r>
              <a:rPr lang="en-US" sz="4800" b="1" dirty="0">
                <a:latin typeface="Nikosh" pitchFamily="2" charset="0"/>
                <a:cs typeface="Nikosh" pitchFamily="2" charset="0"/>
              </a:rPr>
              <a:t> </a:t>
            </a:r>
            <a:r>
              <a:rPr lang="en-US" sz="4800" b="1" dirty="0" err="1">
                <a:latin typeface="Nikosh" pitchFamily="2" charset="0"/>
                <a:cs typeface="Nikosh" pitchFamily="2" charset="0"/>
              </a:rPr>
              <a:t>পরিচিতি</a:t>
            </a:r>
            <a:r>
              <a:rPr lang="en-US" sz="4800" b="1" dirty="0">
                <a:latin typeface="Nikosh" pitchFamily="2" charset="0"/>
                <a:cs typeface="Nikosh" pitchFamily="2" charset="0"/>
              </a:rPr>
              <a:t>  </a:t>
            </a:r>
            <a:endParaRPr lang="en-US" sz="4800" b="1" dirty="0"/>
          </a:p>
        </p:txBody>
      </p:sp>
      <p:sp>
        <p:nvSpPr>
          <p:cNvPr id="8" name="Rectangle 7"/>
          <p:cNvSpPr/>
          <p:nvPr/>
        </p:nvSpPr>
        <p:spPr>
          <a:xfrm>
            <a:off x="0" y="5943600"/>
            <a:ext cx="4495800" cy="584775"/>
          </a:xfrm>
          <a:prstGeom prst="rect">
            <a:avLst/>
          </a:prstGeom>
        </p:spPr>
        <p:txBody>
          <a:bodyPr wrap="square">
            <a:spAutoFit/>
          </a:bodyPr>
          <a:lstStyle/>
          <a:p>
            <a:pPr algn="ctr"/>
            <a:r>
              <a:rPr lang="bn-BD" sz="3200" dirty="0">
                <a:latin typeface="Nikosh" pitchFamily="2" charset="0"/>
                <a:cs typeface="Nikosh" pitchFamily="2" charset="0"/>
              </a:rPr>
              <a:t>মৃত্যু</a:t>
            </a:r>
            <a:r>
              <a:rPr lang="en-US" sz="3200" dirty="0">
                <a:latin typeface="Nikosh" pitchFamily="2" charset="0"/>
                <a:cs typeface="Nikosh" pitchFamily="2" charset="0"/>
              </a:rPr>
              <a:t>:</a:t>
            </a:r>
            <a:r>
              <a:rPr lang="bn-BD" sz="3200" dirty="0">
                <a:latin typeface="Nikosh" pitchFamily="2" charset="0"/>
                <a:cs typeface="Nikosh" pitchFamily="2" charset="0"/>
              </a:rPr>
              <a:t>১লা নভেম্বর, ১৯৫০ সাল।   </a:t>
            </a:r>
            <a:endParaRPr lang="en-US" sz="3200" dirty="0">
              <a:latin typeface="Nikosh" pitchFamily="2" charset="0"/>
              <a:cs typeface="Nikosh" pitchFamily="2" charset="0"/>
            </a:endParaRPr>
          </a:p>
        </p:txBody>
      </p:sp>
      <p:sp>
        <p:nvSpPr>
          <p:cNvPr id="9" name="Rectangle 8"/>
          <p:cNvSpPr/>
          <p:nvPr/>
        </p:nvSpPr>
        <p:spPr>
          <a:xfrm>
            <a:off x="0" y="1524000"/>
            <a:ext cx="5181599" cy="1077218"/>
          </a:xfrm>
          <a:prstGeom prst="rect">
            <a:avLst/>
          </a:prstGeom>
        </p:spPr>
        <p:txBody>
          <a:bodyPr wrap="square">
            <a:spAutoFit/>
          </a:bodyPr>
          <a:lstStyle/>
          <a:p>
            <a:pPr algn="ctr"/>
            <a:r>
              <a:rPr lang="bn-BD" sz="3200" dirty="0">
                <a:latin typeface="Nikosh" pitchFamily="2" charset="0"/>
                <a:cs typeface="Nikosh" pitchFamily="2" charset="0"/>
              </a:rPr>
              <a:t>জন্ম</a:t>
            </a:r>
            <a:r>
              <a:rPr lang="en-US" sz="3200" dirty="0">
                <a:latin typeface="Nikosh" pitchFamily="2" charset="0"/>
                <a:cs typeface="Nikosh" pitchFamily="2" charset="0"/>
              </a:rPr>
              <a:t>:</a:t>
            </a:r>
            <a:r>
              <a:rPr lang="bn-BD" sz="3200" dirty="0">
                <a:latin typeface="Nikosh" pitchFamily="2" charset="0"/>
                <a:cs typeface="Nikosh" pitchFamily="2" charset="0"/>
              </a:rPr>
              <a:t> ১২ সেপ্টেম্বর, ১৮৯৪ সাল চব্বিশ পরগনা জেলার মুরাতিপুর গ্রামে ।  </a:t>
            </a:r>
            <a:endParaRPr lang="en-US" sz="3200" dirty="0">
              <a:latin typeface="Nikosh" pitchFamily="2" charset="0"/>
              <a:cs typeface="Nikosh" pitchFamily="2" charset="0"/>
            </a:endParaRPr>
          </a:p>
        </p:txBody>
      </p:sp>
      <p:sp>
        <p:nvSpPr>
          <p:cNvPr id="10" name="Rectangle 9"/>
          <p:cNvSpPr/>
          <p:nvPr/>
        </p:nvSpPr>
        <p:spPr>
          <a:xfrm>
            <a:off x="228600" y="2590800"/>
            <a:ext cx="5334000" cy="1077218"/>
          </a:xfrm>
          <a:prstGeom prst="rect">
            <a:avLst/>
          </a:prstGeom>
        </p:spPr>
        <p:txBody>
          <a:bodyPr wrap="square">
            <a:spAutoFit/>
          </a:bodyPr>
          <a:lstStyle/>
          <a:p>
            <a:r>
              <a:rPr lang="bn-BD" sz="3200" dirty="0">
                <a:latin typeface="Nikosh" pitchFamily="2" charset="0"/>
                <a:cs typeface="Nikosh" pitchFamily="2" charset="0"/>
              </a:rPr>
              <a:t>পৈত্রিক বাড়ি</a:t>
            </a:r>
            <a:r>
              <a:rPr lang="en-US" sz="3200" dirty="0">
                <a:latin typeface="Nikosh" pitchFamily="2" charset="0"/>
                <a:cs typeface="Nikosh" pitchFamily="2" charset="0"/>
              </a:rPr>
              <a:t>: </a:t>
            </a:r>
            <a:r>
              <a:rPr lang="bn-BD" sz="3200" dirty="0">
                <a:latin typeface="Nikosh" pitchFamily="2" charset="0"/>
                <a:cs typeface="Nikosh" pitchFamily="2" charset="0"/>
              </a:rPr>
              <a:t>পশ্চিমবঙ্গের চব্বিশ পরগনা জেলার বারাকপুর গ্রামে।     </a:t>
            </a:r>
            <a:endParaRPr lang="en-US" sz="3200" dirty="0">
              <a:latin typeface="Nikosh" pitchFamily="2" charset="0"/>
              <a:cs typeface="Nikosh" pitchFamily="2" charset="0"/>
            </a:endParaRPr>
          </a:p>
        </p:txBody>
      </p:sp>
      <p:pic>
        <p:nvPicPr>
          <p:cNvPr id="3075" name="Picture 3" descr="D:\JasminPresentation\k.nanar\কবি\বিভূতিভূষণ বন্দ্যোপাধ্যায়.jpg"/>
          <p:cNvPicPr>
            <a:picLocks noChangeAspect="1" noChangeArrowheads="1"/>
          </p:cNvPicPr>
          <p:nvPr/>
        </p:nvPicPr>
        <p:blipFill>
          <a:blip r:embed="rId4"/>
          <a:srcRect/>
          <a:stretch>
            <a:fillRect/>
          </a:stretch>
        </p:blipFill>
        <p:spPr bwMode="auto">
          <a:xfrm>
            <a:off x="5410200" y="1309688"/>
            <a:ext cx="3733800" cy="5548312"/>
          </a:xfrm>
          <a:prstGeom prst="rect">
            <a:avLst/>
          </a:prstGeom>
          <a:noFill/>
        </p:spPr>
      </p:pic>
      <p:sp>
        <p:nvSpPr>
          <p:cNvPr id="7" name="Rectangle 6"/>
          <p:cNvSpPr/>
          <p:nvPr/>
        </p:nvSpPr>
        <p:spPr>
          <a:xfrm>
            <a:off x="228600" y="3657600"/>
            <a:ext cx="5181600" cy="1077218"/>
          </a:xfrm>
          <a:prstGeom prst="rect">
            <a:avLst/>
          </a:prstGeom>
        </p:spPr>
        <p:txBody>
          <a:bodyPr wrap="square">
            <a:spAutoFit/>
          </a:bodyPr>
          <a:lstStyle/>
          <a:p>
            <a:r>
              <a:rPr lang="bn-BD" sz="3200" dirty="0">
                <a:latin typeface="Nikosh" pitchFamily="2" charset="0"/>
                <a:cs typeface="Nikosh" pitchFamily="2" charset="0"/>
              </a:rPr>
              <a:t>পিতার নাম মহানন্দ বন্দ্যোপধ্যায়,মায়ের নাম মৃণালিনী দেবী।       </a:t>
            </a:r>
            <a:endParaRPr lang="en-US" sz="3200" dirty="0">
              <a:latin typeface="Nikosh" pitchFamily="2" charset="0"/>
              <a:cs typeface="Nikosh" pitchFamily="2" charset="0"/>
            </a:endParaRPr>
          </a:p>
        </p:txBody>
      </p:sp>
      <p:sp>
        <p:nvSpPr>
          <p:cNvPr id="11" name="Rectangle 10"/>
          <p:cNvSpPr/>
          <p:nvPr/>
        </p:nvSpPr>
        <p:spPr>
          <a:xfrm>
            <a:off x="228600" y="4724400"/>
            <a:ext cx="5181600" cy="584775"/>
          </a:xfrm>
          <a:prstGeom prst="rect">
            <a:avLst/>
          </a:prstGeom>
        </p:spPr>
        <p:txBody>
          <a:bodyPr wrap="square">
            <a:spAutoFit/>
          </a:bodyPr>
          <a:lstStyle/>
          <a:p>
            <a:r>
              <a:rPr lang="bn-BD" sz="3200" dirty="0">
                <a:latin typeface="Nikosh" pitchFamily="2" charset="0"/>
                <a:cs typeface="Nikosh" pitchFamily="2" charset="0"/>
              </a:rPr>
              <a:t>পিতার পেশা</a:t>
            </a:r>
            <a:r>
              <a:rPr lang="en-US" sz="3200" dirty="0">
                <a:latin typeface="Nikosh" pitchFamily="2" charset="0"/>
                <a:cs typeface="Nikosh" pitchFamily="2" charset="0"/>
              </a:rPr>
              <a:t>:</a:t>
            </a:r>
            <a:r>
              <a:rPr lang="bn-BD" sz="3200" dirty="0">
                <a:latin typeface="Nikosh" pitchFamily="2" charset="0"/>
                <a:cs typeface="Nikosh" pitchFamily="2" charset="0"/>
              </a:rPr>
              <a:t>কথকতা ও পৌরোহিত্য।      </a:t>
            </a:r>
            <a:endParaRPr lang="en-US" sz="3200" dirty="0">
              <a:latin typeface="Nikosh" pitchFamily="2" charset="0"/>
              <a:cs typeface="Nikosh" pitchFamily="2" charset="0"/>
            </a:endParaRPr>
          </a:p>
        </p:txBody>
      </p:sp>
      <p:sp>
        <p:nvSpPr>
          <p:cNvPr id="12" name="Rectangle 11"/>
          <p:cNvSpPr/>
          <p:nvPr/>
        </p:nvSpPr>
        <p:spPr>
          <a:xfrm>
            <a:off x="228600" y="5410200"/>
            <a:ext cx="5181600" cy="584775"/>
          </a:xfrm>
          <a:prstGeom prst="rect">
            <a:avLst/>
          </a:prstGeom>
        </p:spPr>
        <p:txBody>
          <a:bodyPr wrap="square">
            <a:spAutoFit/>
          </a:bodyPr>
          <a:lstStyle/>
          <a:p>
            <a:r>
              <a:rPr lang="bn-BD" sz="3200" dirty="0">
                <a:latin typeface="Nikosh" pitchFamily="2" charset="0"/>
                <a:cs typeface="Nikosh" pitchFamily="2" charset="0"/>
              </a:rPr>
              <a:t>লেখকের পেশা</a:t>
            </a:r>
            <a:r>
              <a:rPr lang="en-US" sz="3200" dirty="0">
                <a:latin typeface="Nikosh" pitchFamily="2" charset="0"/>
                <a:cs typeface="Nikosh" pitchFamily="2" charset="0"/>
              </a:rPr>
              <a:t>:</a:t>
            </a:r>
            <a:r>
              <a:rPr lang="bn-BD" sz="3200" dirty="0">
                <a:latin typeface="Nikosh" pitchFamily="2" charset="0"/>
                <a:cs typeface="Nikosh" pitchFamily="2" charset="0"/>
              </a:rPr>
              <a:t>শিক্ষকতাসহ নানা পেশা।       </a:t>
            </a:r>
            <a:endParaRPr lang="en-US" sz="3200" dirty="0">
              <a:latin typeface="Nikosh" pitchFamily="2" charset="0"/>
              <a:cs typeface="Nikosh"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276600" y="304800"/>
            <a:ext cx="2743200" cy="923330"/>
          </a:xfrm>
          <a:prstGeom prst="rect">
            <a:avLst/>
          </a:prstGeom>
        </p:spPr>
        <p:txBody>
          <a:bodyPr wrap="square">
            <a:spAutoFit/>
          </a:bodyPr>
          <a:lstStyle/>
          <a:p>
            <a:r>
              <a:rPr lang="bn-BD" sz="5400" b="1" dirty="0">
                <a:latin typeface="Nikosh" pitchFamily="2" charset="0"/>
                <a:cs typeface="Nikosh" pitchFamily="2" charset="0"/>
              </a:rPr>
              <a:t>রচনা সমূহ </a:t>
            </a:r>
            <a:r>
              <a:rPr lang="en-US" sz="5400" b="1" dirty="0">
                <a:latin typeface="Nikosh" pitchFamily="2" charset="0"/>
                <a:cs typeface="Nikosh" pitchFamily="2" charset="0"/>
              </a:rPr>
              <a:t>  </a:t>
            </a:r>
            <a:endParaRPr lang="en-US" sz="5400" b="1" dirty="0"/>
          </a:p>
        </p:txBody>
      </p:sp>
      <p:sp>
        <p:nvSpPr>
          <p:cNvPr id="5" name="Oval 4"/>
          <p:cNvSpPr/>
          <p:nvPr/>
        </p:nvSpPr>
        <p:spPr>
          <a:xfrm>
            <a:off x="2971800" y="2286000"/>
            <a:ext cx="3124200" cy="2514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 pitchFamily="2" charset="0"/>
                <a:cs typeface="Nikosh" pitchFamily="2" charset="0"/>
              </a:rPr>
              <a:t>ভ্রমন-দিনলিপি</a:t>
            </a:r>
            <a:r>
              <a:rPr lang="en-US" sz="3200" dirty="0">
                <a:latin typeface="Nikosh" pitchFamily="2" charset="0"/>
                <a:cs typeface="Nikosh" pitchFamily="2" charset="0"/>
              </a:rPr>
              <a:t>:</a:t>
            </a:r>
            <a:r>
              <a:rPr lang="bn-BD" sz="3200" dirty="0">
                <a:latin typeface="Nikosh" pitchFamily="2" charset="0"/>
                <a:cs typeface="Nikosh" pitchFamily="2" charset="0"/>
              </a:rPr>
              <a:t> তৃণাঙ্কুর,স্মৃতির রেখা। </a:t>
            </a:r>
            <a:endParaRPr lang="en-US" sz="3200" dirty="0">
              <a:latin typeface="Nikosh" pitchFamily="2" charset="0"/>
              <a:cs typeface="Nikosh" pitchFamily="2" charset="0"/>
            </a:endParaRPr>
          </a:p>
        </p:txBody>
      </p:sp>
      <p:sp>
        <p:nvSpPr>
          <p:cNvPr id="6" name="Oval 5"/>
          <p:cNvSpPr/>
          <p:nvPr/>
        </p:nvSpPr>
        <p:spPr>
          <a:xfrm>
            <a:off x="533400" y="762000"/>
            <a:ext cx="30480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 pitchFamily="2" charset="0"/>
                <a:cs typeface="Nikosh" pitchFamily="2" charset="0"/>
              </a:rPr>
              <a:t>শ্রেষ্ঠ উপন্যাস-পথের পাচাঁলী,   অপরাজিত  </a:t>
            </a:r>
            <a:endParaRPr lang="en-US" sz="3200" dirty="0">
              <a:latin typeface="Nikosh" pitchFamily="2" charset="0"/>
              <a:cs typeface="Nikosh" pitchFamily="2" charset="0"/>
            </a:endParaRPr>
          </a:p>
        </p:txBody>
      </p:sp>
      <p:sp>
        <p:nvSpPr>
          <p:cNvPr id="7" name="Oval 6"/>
          <p:cNvSpPr/>
          <p:nvPr/>
        </p:nvSpPr>
        <p:spPr>
          <a:xfrm>
            <a:off x="5562600" y="838200"/>
            <a:ext cx="30480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 pitchFamily="2" charset="0"/>
                <a:cs typeface="Nikosh" pitchFamily="2" charset="0"/>
              </a:rPr>
              <a:t>উল্লেখযোগ্য উপন্যাস</a:t>
            </a:r>
            <a:r>
              <a:rPr lang="en-US" sz="3200" dirty="0">
                <a:latin typeface="Nikosh" pitchFamily="2" charset="0"/>
                <a:cs typeface="Nikosh" pitchFamily="2" charset="0"/>
              </a:rPr>
              <a:t>:</a:t>
            </a:r>
            <a:r>
              <a:rPr lang="bn-BD" sz="3200" dirty="0">
                <a:latin typeface="Nikosh" pitchFamily="2" charset="0"/>
                <a:cs typeface="Nikosh" pitchFamily="2" charset="0"/>
              </a:rPr>
              <a:t>আরণ্যক,ইছামতী     </a:t>
            </a:r>
            <a:endParaRPr lang="en-US" sz="3200" dirty="0">
              <a:latin typeface="Nikosh" pitchFamily="2" charset="0"/>
              <a:cs typeface="Nikosh" pitchFamily="2" charset="0"/>
            </a:endParaRPr>
          </a:p>
        </p:txBody>
      </p:sp>
      <p:sp>
        <p:nvSpPr>
          <p:cNvPr id="8" name="Oval 7"/>
          <p:cNvSpPr/>
          <p:nvPr/>
        </p:nvSpPr>
        <p:spPr>
          <a:xfrm>
            <a:off x="5257800" y="4267200"/>
            <a:ext cx="3200400" cy="2362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 pitchFamily="2" charset="0"/>
                <a:cs typeface="Nikosh" pitchFamily="2" charset="0"/>
              </a:rPr>
              <a:t>গল্পগ্রন্থ</a:t>
            </a:r>
            <a:r>
              <a:rPr lang="en-US" sz="3200" dirty="0">
                <a:latin typeface="Nikosh" pitchFamily="2" charset="0"/>
                <a:cs typeface="Nikosh" pitchFamily="2" charset="0"/>
              </a:rPr>
              <a:t>:</a:t>
            </a:r>
            <a:r>
              <a:rPr lang="bn-BD" sz="3200" dirty="0">
                <a:latin typeface="Nikosh" pitchFamily="2" charset="0"/>
                <a:cs typeface="Nikosh" pitchFamily="2" charset="0"/>
              </a:rPr>
              <a:t> মেঘমল্লার,মৌরীফুল।   </a:t>
            </a:r>
            <a:endParaRPr lang="en-US" sz="3200" dirty="0">
              <a:latin typeface="Nikosh" pitchFamily="2" charset="0"/>
              <a:cs typeface="Nikosh" pitchFamily="2" charset="0"/>
            </a:endParaRPr>
          </a:p>
        </p:txBody>
      </p:sp>
      <p:sp>
        <p:nvSpPr>
          <p:cNvPr id="9" name="Oval 8"/>
          <p:cNvSpPr/>
          <p:nvPr/>
        </p:nvSpPr>
        <p:spPr>
          <a:xfrm>
            <a:off x="381000" y="3962400"/>
            <a:ext cx="3276600" cy="2514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 pitchFamily="2" charset="0"/>
                <a:cs typeface="Nikosh" pitchFamily="2" charset="0"/>
              </a:rPr>
              <a:t>কিশোর উপন্যাস-চাঁদের পাহাড়,হীরা মানিক জ্বলে।   </a:t>
            </a:r>
            <a:endParaRPr lang="en-US" sz="3200"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83237E-6 L 0.25416 -0.24971 " pathEditMode="relative" rAng="0" ptsTypes="AA">
                                      <p:cBhvr>
                                        <p:cTn id="6" dur="2000" fill="hold"/>
                                        <p:tgtEl>
                                          <p:spTgt spid="6"/>
                                        </p:tgtEl>
                                        <p:attrNameLst>
                                          <p:attrName>ppt_x</p:attrName>
                                          <p:attrName>ppt_y</p:attrName>
                                        </p:attrNameLst>
                                      </p:cBhvr>
                                      <p:rCtr x="12700" y="-12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11022E-16 -2.83237E-6 L -0.30417 -0.20532 " pathEditMode="relative" rAng="0" ptsTypes="AA">
                                      <p:cBhvr>
                                        <p:cTn id="10" dur="2000" fill="hold"/>
                                        <p:tgtEl>
                                          <p:spTgt spid="8"/>
                                        </p:tgtEl>
                                        <p:attrNameLst>
                                          <p:attrName>ppt_x</p:attrName>
                                          <p:attrName>ppt_y</p:attrName>
                                        </p:attrNameLst>
                                      </p:cBhvr>
                                      <p:rCtr x="-15200" y="-103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022E-16 -2.83237E-6 L -0.27917 0.28301 " pathEditMode="relative" rAng="0" ptsTypes="AA">
                                      <p:cBhvr>
                                        <p:cTn id="14" dur="2000" fill="hold"/>
                                        <p:tgtEl>
                                          <p:spTgt spid="9"/>
                                        </p:tgtEl>
                                        <p:attrNameLst>
                                          <p:attrName>ppt_x</p:attrName>
                                          <p:attrName>ppt_y</p:attrName>
                                        </p:attrNameLst>
                                      </p:cBhvr>
                                      <p:rCtr x="-14000" y="142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833 0.00555 L 0.26667 0.2719 " pathEditMode="relative" rAng="0" ptsTypes="AA">
                                      <p:cBhvr>
                                        <p:cTn id="18" dur="2000" fill="hold"/>
                                        <p:tgtEl>
                                          <p:spTgt spid="7"/>
                                        </p:tgtEl>
                                        <p:attrNameLst>
                                          <p:attrName>ppt_x</p:attrName>
                                          <p:attrName>ppt_y</p:attrName>
                                        </p:attrNameLst>
                                      </p:cBhvr>
                                      <p:rCtr x="129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611640" y="1295400"/>
            <a:ext cx="1199367" cy="830997"/>
          </a:xfrm>
          <a:prstGeom prst="rect">
            <a:avLst/>
          </a:prstGeom>
        </p:spPr>
        <p:txBody>
          <a:bodyPr wrap="square">
            <a:spAutoFit/>
          </a:bodyPr>
          <a:lstStyle/>
          <a:p>
            <a:r>
              <a:rPr lang="bn-BD" sz="4800" b="1" dirty="0">
                <a:latin typeface="Nikosh" pitchFamily="2" charset="0"/>
                <a:cs typeface="Nikosh" pitchFamily="2" charset="0"/>
              </a:rPr>
              <a:t>উৎস </a:t>
            </a:r>
            <a:endParaRPr lang="en-US" sz="4800" dirty="0"/>
          </a:p>
        </p:txBody>
      </p:sp>
      <p:sp>
        <p:nvSpPr>
          <p:cNvPr id="3" name="Rectangle 2"/>
          <p:cNvSpPr/>
          <p:nvPr/>
        </p:nvSpPr>
        <p:spPr>
          <a:xfrm>
            <a:off x="1066800" y="2514600"/>
            <a:ext cx="6781800" cy="1815882"/>
          </a:xfrm>
          <a:prstGeom prst="rect">
            <a:avLst/>
          </a:prstGeom>
        </p:spPr>
        <p:txBody>
          <a:bodyPr wrap="square">
            <a:spAutoFit/>
          </a:bodyPr>
          <a:lstStyle/>
          <a:p>
            <a:r>
              <a:rPr lang="bn-BD" sz="3200" b="1" dirty="0">
                <a:latin typeface="Nikosh" pitchFamily="2" charset="0"/>
                <a:cs typeface="Nikosh" pitchFamily="2" charset="0"/>
              </a:rPr>
              <a:t>‘পড়ে পাওয়া’ গল্পটি বিভূতিভূষণ বন্দ্যোপাধ্যায়ের একটি কিশোর গল্প। গল্পটি তাঁর রচিত ‘নীলগঞ্জের ফালমন সাহেব’ গ্রন্থ থেকে নেয়াহয়েছে।   </a:t>
            </a:r>
            <a:r>
              <a:rPr lang="bn-BD" sz="4800" b="1" dirty="0">
                <a:latin typeface="Nikosh" pitchFamily="2" charset="0"/>
                <a:cs typeface="Nikosh" pitchFamily="2" charset="0"/>
              </a:rPr>
              <a:t> </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560</Words>
  <Application>Microsoft Office PowerPoint</Application>
  <PresentationFormat>On-screen Show (4:3)</PresentationFormat>
  <Paragraphs>48</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Adobe Caslon Pro</vt:lpstr>
      <vt:lpstr>Arial</vt:lpstr>
      <vt:lpstr>Calibri</vt:lpstr>
      <vt:lpstr>Nikosh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ab</cp:lastModifiedBy>
  <cp:revision>370</cp:revision>
  <dcterms:created xsi:type="dcterms:W3CDTF">2012-12-08T15:11:06Z</dcterms:created>
  <dcterms:modified xsi:type="dcterms:W3CDTF">2021-01-26T15:43:49Z</dcterms:modified>
</cp:coreProperties>
</file>