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66" r:id="rId9"/>
    <p:sldId id="265" r:id="rId10"/>
    <p:sldId id="259" r:id="rId11"/>
    <p:sldId id="271" r:id="rId12"/>
    <p:sldId id="268" r:id="rId13"/>
    <p:sldId id="269" r:id="rId14"/>
    <p:sldId id="272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74F39A-020B-4622-A7D4-51E32F1DF7D5}">
          <p14:sldIdLst>
            <p14:sldId id="256"/>
          </p14:sldIdLst>
        </p14:section>
        <p14:section name="Untitled Section" id="{F7B2082C-C444-43F8-9288-0B7DC90617C6}">
          <p14:sldIdLst>
            <p14:sldId id="261"/>
            <p14:sldId id="258"/>
            <p14:sldId id="260"/>
            <p14:sldId id="262"/>
            <p14:sldId id="263"/>
            <p14:sldId id="264"/>
            <p14:sldId id="266"/>
            <p14:sldId id="265"/>
            <p14:sldId id="259"/>
            <p14:sldId id="271"/>
            <p14:sldId id="268"/>
            <p14:sldId id="269"/>
            <p14:sldId id="272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F"/>
    <a:srgbClr val="00CCFF"/>
    <a:srgbClr val="33B1FF"/>
    <a:srgbClr val="00FFFF"/>
    <a:srgbClr val="028CCA"/>
    <a:srgbClr val="F32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84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7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3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14.emf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9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AR FARUQUE - Posts | Facebook">
            <a:extLst>
              <a:ext uri="{FF2B5EF4-FFF2-40B4-BE49-F238E27FC236}">
                <a16:creationId xmlns:a16="http://schemas.microsoft.com/office/drawing/2014/main" id="{9E141E63-3442-4E99-9634-577E039627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6" y="0"/>
            <a:ext cx="123081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FFFC-BF3E-4DBB-8A8D-D7F6EDDF5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12" y="1796141"/>
            <a:ext cx="6444342" cy="3483429"/>
          </a:xfrm>
        </p:spPr>
        <p:txBody>
          <a:bodyPr>
            <a:noAutofit/>
          </a:bodyPr>
          <a:lstStyle/>
          <a:p>
            <a:r>
              <a:rPr lang="bn-IN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b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69C447-446B-4550-8CC5-F5C29C19876B}"/>
              </a:ext>
            </a:extLst>
          </p:cNvPr>
          <p:cNvSpPr/>
          <p:nvPr/>
        </p:nvSpPr>
        <p:spPr>
          <a:xfrm>
            <a:off x="2891969" y="237674"/>
            <a:ext cx="9281884" cy="626835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891D2F-3CFA-4CB3-8463-09223F3D172D}"/>
              </a:ext>
            </a:extLst>
          </p:cNvPr>
          <p:cNvSpPr/>
          <p:nvPr/>
        </p:nvSpPr>
        <p:spPr>
          <a:xfrm>
            <a:off x="4962069" y="1045026"/>
            <a:ext cx="5141684" cy="429623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987201-7D8F-4EFC-98E0-0DE31716230F}"/>
              </a:ext>
            </a:extLst>
          </p:cNvPr>
          <p:cNvSpPr/>
          <p:nvPr/>
        </p:nvSpPr>
        <p:spPr>
          <a:xfrm>
            <a:off x="6183082" y="2106381"/>
            <a:ext cx="2699659" cy="222431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D5B541-EFFF-49F0-8352-DD83C01C4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05" y="1718998"/>
            <a:ext cx="4462295" cy="25100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D87BA-E348-4B4D-9880-7D0649594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985" y="1263218"/>
            <a:ext cx="2791361" cy="2965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0CF6A12D-A10D-4CB6-890A-40B3041E93F0}"/>
              </a:ext>
            </a:extLst>
          </p:cNvPr>
          <p:cNvSpPr txBox="1">
            <a:spLocks/>
          </p:cNvSpPr>
          <p:nvPr/>
        </p:nvSpPr>
        <p:spPr>
          <a:xfrm>
            <a:off x="3079734" y="5566102"/>
            <a:ext cx="5671932" cy="98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খাদ্য , পানি এবং বায়ু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0AD8B1B-389E-426B-89AE-086D68BEDF98}"/>
              </a:ext>
            </a:extLst>
          </p:cNvPr>
          <p:cNvSpPr txBox="1">
            <a:spLocks/>
          </p:cNvSpPr>
          <p:nvPr/>
        </p:nvSpPr>
        <p:spPr>
          <a:xfrm>
            <a:off x="498594" y="469690"/>
            <a:ext cx="3583137" cy="78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5F3E4060-45D0-4FC7-AC13-FD6A36301E68}"/>
              </a:ext>
            </a:extLst>
          </p:cNvPr>
          <p:cNvSpPr txBox="1">
            <a:spLocks/>
          </p:cNvSpPr>
          <p:nvPr/>
        </p:nvSpPr>
        <p:spPr>
          <a:xfrm>
            <a:off x="1364344" y="4851244"/>
            <a:ext cx="3091542" cy="28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 খাবার খায়।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B4CA7D34-AE70-4ACA-A5DA-72DC9A84BC3C}"/>
              </a:ext>
            </a:extLst>
          </p:cNvPr>
          <p:cNvSpPr txBox="1">
            <a:spLocks/>
          </p:cNvSpPr>
          <p:nvPr/>
        </p:nvSpPr>
        <p:spPr>
          <a:xfrm>
            <a:off x="6995885" y="4841107"/>
            <a:ext cx="4100285" cy="59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 বায়ু গ্রহণ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0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78E539-BB3A-4B03-9A23-F073F8C3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65" y="4903302"/>
            <a:ext cx="2976155" cy="2240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D3740-547B-4E29-9BE8-D06AD0874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0" b="100000" l="9524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48" y="833101"/>
            <a:ext cx="3918854" cy="2961657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9AFB29B2-2277-4535-A23B-53F4B3366C46}"/>
              </a:ext>
            </a:extLst>
          </p:cNvPr>
          <p:cNvSpPr txBox="1">
            <a:spLocks/>
          </p:cNvSpPr>
          <p:nvPr/>
        </p:nvSpPr>
        <p:spPr>
          <a:xfrm>
            <a:off x="288022" y="382288"/>
            <a:ext cx="5671932" cy="98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0730CF92-3152-4A8B-B849-C3720BB1B196}"/>
              </a:ext>
            </a:extLst>
          </p:cNvPr>
          <p:cNvSpPr txBox="1">
            <a:spLocks/>
          </p:cNvSpPr>
          <p:nvPr/>
        </p:nvSpPr>
        <p:spPr>
          <a:xfrm>
            <a:off x="3386740" y="5398120"/>
            <a:ext cx="6272981" cy="1407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রকমের জীব আছে উদ্ভিদ ও প্রাণী । গাছপালা এবং ঘাস হচ্ছে উদ্ভিদ । মানুষ, গরু, প্রজাপতি এরা হলো প্রাণী।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A09993-4F31-421C-94E1-EB143A69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5" y="4617266"/>
            <a:ext cx="2976155" cy="2240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6C6231-4564-467C-AA36-F96668ED67BB}"/>
              </a:ext>
            </a:extLst>
          </p:cNvPr>
          <p:cNvSpPr txBox="1"/>
          <p:nvPr/>
        </p:nvSpPr>
        <p:spPr>
          <a:xfrm>
            <a:off x="2840110" y="4526171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B4CB2-12DB-4C3A-BB34-12B1088A5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8311" y="1401179"/>
            <a:ext cx="3086797" cy="2961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CB2B41-BF60-431E-8AE1-0EFF2B074EAF}"/>
              </a:ext>
            </a:extLst>
          </p:cNvPr>
          <p:cNvSpPr txBox="1"/>
          <p:nvPr/>
        </p:nvSpPr>
        <p:spPr>
          <a:xfrm>
            <a:off x="7712000" y="4232996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12CE9AF7-5639-4451-9580-EB667BF9C6CE}"/>
              </a:ext>
            </a:extLst>
          </p:cNvPr>
          <p:cNvSpPr txBox="1">
            <a:spLocks/>
          </p:cNvSpPr>
          <p:nvPr/>
        </p:nvSpPr>
        <p:spPr>
          <a:xfrm>
            <a:off x="401944" y="295196"/>
            <a:ext cx="3531427" cy="554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pic>
        <p:nvPicPr>
          <p:cNvPr id="8" name="Picture 20" descr="table এর ছবি ফলাফল">
            <a:extLst>
              <a:ext uri="{FF2B5EF4-FFF2-40B4-BE49-F238E27FC236}">
                <a16:creationId xmlns:a16="http://schemas.microsoft.com/office/drawing/2014/main" id="{51EA5E6D-04A3-476A-8735-B29AD401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544" y="932659"/>
            <a:ext cx="2802468" cy="199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hair এর ছবি ফলাফল">
            <a:extLst>
              <a:ext uri="{FF2B5EF4-FFF2-40B4-BE49-F238E27FC236}">
                <a16:creationId xmlns:a16="http://schemas.microsoft.com/office/drawing/2014/main" id="{C34AD890-CE5C-4137-A2C9-A74BADD0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32" y="1276961"/>
            <a:ext cx="2802468" cy="280246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483BB-A825-43E7-A076-D6009841A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474" y="506788"/>
            <a:ext cx="2548468" cy="1529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FA9A7-EA66-42C7-8068-EF3DD45E0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635" y="3014376"/>
            <a:ext cx="3005668" cy="2398753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3AB3B7C8-7FBA-4D8F-802C-A28E7C0BD7C7}"/>
              </a:ext>
            </a:extLst>
          </p:cNvPr>
          <p:cNvSpPr txBox="1">
            <a:spLocks/>
          </p:cNvSpPr>
          <p:nvPr/>
        </p:nvSpPr>
        <p:spPr>
          <a:xfrm>
            <a:off x="3028802" y="5122038"/>
            <a:ext cx="5671932" cy="98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গাড়ি, চেয়ার, টেবিল, এবং বই হলো জড়। বায়ু,পানি, মাটি এগুলোও জড়।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F36C901F-8FBC-4125-9907-077EFE22B45F}"/>
              </a:ext>
            </a:extLst>
          </p:cNvPr>
          <p:cNvSpPr txBox="1">
            <a:spLocks/>
          </p:cNvSpPr>
          <p:nvPr/>
        </p:nvSpPr>
        <p:spPr>
          <a:xfrm>
            <a:off x="2921759" y="5257640"/>
            <a:ext cx="5671932" cy="98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জড় খাবার খায়না, পানি পান করেনা, বৃদ্ধি পায় না। এরা নিজের মত অন্য কোন বস্তু তৈরি করতে পারে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777E9-430A-4709-9B46-8FCE2FFEC8E3}"/>
              </a:ext>
            </a:extLst>
          </p:cNvPr>
          <p:cNvSpPr txBox="1"/>
          <p:nvPr/>
        </p:nvSpPr>
        <p:spPr>
          <a:xfrm>
            <a:off x="1447035" y="4100643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684BF-D515-4375-BD1B-4BD75F7EAD9E}"/>
              </a:ext>
            </a:extLst>
          </p:cNvPr>
          <p:cNvSpPr txBox="1"/>
          <p:nvPr/>
        </p:nvSpPr>
        <p:spPr>
          <a:xfrm>
            <a:off x="4412631" y="2960647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304D31-0243-4B14-9D83-A8436956A955}"/>
              </a:ext>
            </a:extLst>
          </p:cNvPr>
          <p:cNvSpPr txBox="1"/>
          <p:nvPr/>
        </p:nvSpPr>
        <p:spPr>
          <a:xfrm>
            <a:off x="9126447" y="5413129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FF21C9-994B-403C-9C63-1FCBBEC8791A}"/>
              </a:ext>
            </a:extLst>
          </p:cNvPr>
          <p:cNvSpPr txBox="1"/>
          <p:nvPr/>
        </p:nvSpPr>
        <p:spPr>
          <a:xfrm>
            <a:off x="9357447" y="2410416"/>
            <a:ext cx="109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F79F16D7-5FA4-4E9E-A00F-E005EDE1334C}"/>
              </a:ext>
            </a:extLst>
          </p:cNvPr>
          <p:cNvSpPr txBox="1">
            <a:spLocks/>
          </p:cNvSpPr>
          <p:nvPr/>
        </p:nvSpPr>
        <p:spPr>
          <a:xfrm>
            <a:off x="498594" y="469690"/>
            <a:ext cx="3583137" cy="78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2" grpId="0"/>
      <p:bldP spid="16" grpId="0"/>
      <p:bldP spid="17" grpId="0"/>
      <p:bldP spid="18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A697A-CB83-4B92-8E39-EA975455507A}"/>
              </a:ext>
            </a:extLst>
          </p:cNvPr>
          <p:cNvSpPr txBox="1"/>
          <p:nvPr/>
        </p:nvSpPr>
        <p:spPr>
          <a:xfrm>
            <a:off x="116116" y="333828"/>
            <a:ext cx="2786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CD153F-DEE0-4AE4-B95A-3C9B4A9B2402}"/>
              </a:ext>
            </a:extLst>
          </p:cNvPr>
          <p:cNvGrpSpPr/>
          <p:nvPr/>
        </p:nvGrpSpPr>
        <p:grpSpPr>
          <a:xfrm>
            <a:off x="2331122" y="1048711"/>
            <a:ext cx="7959506" cy="987097"/>
            <a:chOff x="2331122" y="1048711"/>
            <a:chExt cx="7959506" cy="987097"/>
          </a:xfrm>
        </p:grpSpPr>
        <p:sp>
          <p:nvSpPr>
            <p:cNvPr id="11" name="Title 8">
              <a:extLst>
                <a:ext uri="{FF2B5EF4-FFF2-40B4-BE49-F238E27FC236}">
                  <a16:creationId xmlns:a16="http://schemas.microsoft.com/office/drawing/2014/main" id="{EC0C0236-B06F-4007-9577-019F06F57556}"/>
                </a:ext>
              </a:extLst>
            </p:cNvPr>
            <p:cNvSpPr txBox="1">
              <a:spLocks/>
            </p:cNvSpPr>
            <p:nvPr/>
          </p:nvSpPr>
          <p:spPr>
            <a:xfrm>
              <a:off x="3123725" y="1048711"/>
              <a:ext cx="7166903" cy="9870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9600" kern="1200" cap="all" baseline="0">
                  <a:blipFill dpi="0" rotWithShape="1">
                    <a:blip r:embed="rId2"/>
                    <a:srcRect/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ছকে জীব এবং জড়ের মধ্যে পার্থক্য লিখ।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22EB2BB-2427-4CE8-84AB-4DBE59E789BC}"/>
                </a:ext>
              </a:extLst>
            </p:cNvPr>
            <p:cNvSpPr/>
            <p:nvPr/>
          </p:nvSpPr>
          <p:spPr>
            <a:xfrm>
              <a:off x="2331122" y="1217528"/>
              <a:ext cx="571738" cy="538701"/>
            </a:xfrm>
            <a:prstGeom prst="diamon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1ECDC41B-D1AB-48E0-B5B8-D4F22834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942" y="2035808"/>
            <a:ext cx="1892418" cy="1393192"/>
          </a:xfrm>
          <a:prstGeom prst="rect">
            <a:avLst/>
          </a:prstGeom>
          <a:noFill/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583E4A3-DC82-4992-9300-A06C188DA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49052"/>
              </p:ext>
            </p:extLst>
          </p:nvPr>
        </p:nvGraphicFramePr>
        <p:xfrm>
          <a:off x="1843074" y="2798341"/>
          <a:ext cx="5179902" cy="284213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86297">
                  <a:extLst>
                    <a:ext uri="{9D8B030D-6E8A-4147-A177-3AD203B41FA5}">
                      <a16:colId xmlns:a16="http://schemas.microsoft.com/office/drawing/2014/main" val="3819147845"/>
                    </a:ext>
                  </a:extLst>
                </a:gridCol>
                <a:gridCol w="2493605">
                  <a:extLst>
                    <a:ext uri="{9D8B030D-6E8A-4147-A177-3AD203B41FA5}">
                      <a16:colId xmlns:a16="http://schemas.microsoft.com/office/drawing/2014/main" val="1637610626"/>
                    </a:ext>
                  </a:extLst>
                </a:gridCol>
              </a:tblGrid>
              <a:tr h="85518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30547"/>
                  </a:ext>
                </a:extLst>
              </a:tr>
              <a:tr h="635858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 পায়।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 পায় না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00273"/>
                  </a:ext>
                </a:extLst>
              </a:tr>
              <a:tr h="706791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14108"/>
                  </a:ext>
                </a:extLst>
              </a:tr>
              <a:tr h="584981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1695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8D11EBC-9F67-40ED-A3AA-B42C08A4E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282" y="4777382"/>
            <a:ext cx="1808237" cy="1461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38EBD2-7041-4181-84CF-D178DB2636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42" t="12662" r="40452" b="9947"/>
          <a:stretch/>
        </p:blipFill>
        <p:spPr>
          <a:xfrm>
            <a:off x="7815942" y="4112070"/>
            <a:ext cx="1609629" cy="2386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B9106-0A73-4212-9CE4-4CCDA894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360" y="3229388"/>
            <a:ext cx="1808237" cy="10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1D6D8-D191-4D06-AFCD-55B8E26FB436}"/>
              </a:ext>
            </a:extLst>
          </p:cNvPr>
          <p:cNvSpPr txBox="1"/>
          <p:nvPr/>
        </p:nvSpPr>
        <p:spPr>
          <a:xfrm>
            <a:off x="2815774" y="101050"/>
            <a:ext cx="467359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সমন্বয়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E52B7-9C19-4160-9670-480F116FD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21381" r="33996" b="7717"/>
          <a:stretch/>
        </p:blipFill>
        <p:spPr>
          <a:xfrm>
            <a:off x="7387770" y="1269816"/>
            <a:ext cx="3840199" cy="508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7CE658-34D5-4A12-9B29-7E322D4B2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9" t="23345" r="34286" b="5277"/>
          <a:stretch/>
        </p:blipFill>
        <p:spPr>
          <a:xfrm>
            <a:off x="261257" y="1110159"/>
            <a:ext cx="4141710" cy="5399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1BB79-AD6F-4828-B7AA-7AF32EDAF066}"/>
              </a:ext>
            </a:extLst>
          </p:cNvPr>
          <p:cNvSpPr txBox="1"/>
          <p:nvPr/>
        </p:nvSpPr>
        <p:spPr>
          <a:xfrm>
            <a:off x="4644832" y="2378655"/>
            <a:ext cx="256876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নং পৃষ্ঠা নীরবে 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সার-সংক্ষেপ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99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310B183E-8C8F-43AD-ADBD-FF09C1F04095}"/>
              </a:ext>
            </a:extLst>
          </p:cNvPr>
          <p:cNvSpPr txBox="1">
            <a:spLocks/>
          </p:cNvSpPr>
          <p:nvPr/>
        </p:nvSpPr>
        <p:spPr>
          <a:xfrm>
            <a:off x="9649453" y="142965"/>
            <a:ext cx="2152086" cy="506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B1BD-FCCA-4DC2-98B0-63D1796AB2BA}"/>
              </a:ext>
            </a:extLst>
          </p:cNvPr>
          <p:cNvSpPr txBox="1"/>
          <p:nvPr/>
        </p:nvSpPr>
        <p:spPr>
          <a:xfrm>
            <a:off x="2276153" y="719876"/>
            <a:ext cx="6607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FB661-773B-4642-8403-B36FCF5C60D1}"/>
              </a:ext>
            </a:extLst>
          </p:cNvPr>
          <p:cNvSpPr txBox="1"/>
          <p:nvPr/>
        </p:nvSpPr>
        <p:spPr>
          <a:xfrm>
            <a:off x="2568552" y="2557430"/>
            <a:ext cx="7325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জীব এবং               মিলেই আমাদের পরিবেশ।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40A6B-EAF4-4653-866E-28AF4529B317}"/>
              </a:ext>
            </a:extLst>
          </p:cNvPr>
          <p:cNvSpPr txBox="1"/>
          <p:nvPr/>
        </p:nvSpPr>
        <p:spPr>
          <a:xfrm>
            <a:off x="2647563" y="3577446"/>
            <a:ext cx="5561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মটরগাড়ি               পায়না।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1E178-AA72-4761-A657-CB9B3F5A4F05}"/>
              </a:ext>
            </a:extLst>
          </p:cNvPr>
          <p:cNvSpPr txBox="1"/>
          <p:nvPr/>
        </p:nvSpPr>
        <p:spPr>
          <a:xfrm>
            <a:off x="2555117" y="4482229"/>
            <a:ext cx="6607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দুই রকমের              আছে।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B8E98-3033-4B61-99CA-74584216F535}"/>
              </a:ext>
            </a:extLst>
          </p:cNvPr>
          <p:cNvSpPr txBox="1"/>
          <p:nvPr/>
        </p:nvSpPr>
        <p:spPr>
          <a:xfrm>
            <a:off x="2568552" y="5257986"/>
            <a:ext cx="6607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গাছপালা এবং ঘাস হচ্ছে              ।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AB1C82-7677-48D5-8864-45F64D56CD1A}"/>
              </a:ext>
            </a:extLst>
          </p:cNvPr>
          <p:cNvCxnSpPr>
            <a:cxnSpLocks/>
          </p:cNvCxnSpPr>
          <p:nvPr/>
        </p:nvCxnSpPr>
        <p:spPr>
          <a:xfrm>
            <a:off x="4585912" y="3900611"/>
            <a:ext cx="1378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BFAE91-9B6A-4485-9E69-6833A6395A2B}"/>
              </a:ext>
            </a:extLst>
          </p:cNvPr>
          <p:cNvCxnSpPr/>
          <p:nvPr/>
        </p:nvCxnSpPr>
        <p:spPr>
          <a:xfrm>
            <a:off x="4078514" y="2743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9B6EEB-358C-4825-BE8B-5EFB1C004ABE}"/>
              </a:ext>
            </a:extLst>
          </p:cNvPr>
          <p:cNvCxnSpPr/>
          <p:nvPr/>
        </p:nvCxnSpPr>
        <p:spPr>
          <a:xfrm>
            <a:off x="4585912" y="2931886"/>
            <a:ext cx="1262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88EEF-BB85-4546-BBE8-CDA9B9C5AC5B}"/>
              </a:ext>
            </a:extLst>
          </p:cNvPr>
          <p:cNvCxnSpPr>
            <a:cxnSpLocks/>
          </p:cNvCxnSpPr>
          <p:nvPr/>
        </p:nvCxnSpPr>
        <p:spPr>
          <a:xfrm>
            <a:off x="4900651" y="4935203"/>
            <a:ext cx="1340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73AC5F-B386-4BC1-8CEA-66E17DBEEB87}"/>
              </a:ext>
            </a:extLst>
          </p:cNvPr>
          <p:cNvCxnSpPr/>
          <p:nvPr/>
        </p:nvCxnSpPr>
        <p:spPr>
          <a:xfrm>
            <a:off x="6574972" y="5589009"/>
            <a:ext cx="111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D5040E-14CE-4F54-89E0-3D8677BC7515}"/>
              </a:ext>
            </a:extLst>
          </p:cNvPr>
          <p:cNvSpPr txBox="1"/>
          <p:nvPr/>
        </p:nvSpPr>
        <p:spPr>
          <a:xfrm>
            <a:off x="1670484" y="1708561"/>
            <a:ext cx="1370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63B54-4213-4ECD-8A95-E5FAE54494F2}"/>
              </a:ext>
            </a:extLst>
          </p:cNvPr>
          <p:cNvSpPr txBox="1"/>
          <p:nvPr/>
        </p:nvSpPr>
        <p:spPr>
          <a:xfrm>
            <a:off x="3484031" y="1730218"/>
            <a:ext cx="1370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33351-BDCF-4BCE-A759-3B24A57B0EB5}"/>
              </a:ext>
            </a:extLst>
          </p:cNvPr>
          <p:cNvSpPr txBox="1"/>
          <p:nvPr/>
        </p:nvSpPr>
        <p:spPr>
          <a:xfrm>
            <a:off x="8278456" y="1697395"/>
            <a:ext cx="1370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293546-B59B-4267-90FF-29CEFFF82936}"/>
              </a:ext>
            </a:extLst>
          </p:cNvPr>
          <p:cNvSpPr txBox="1"/>
          <p:nvPr/>
        </p:nvSpPr>
        <p:spPr>
          <a:xfrm>
            <a:off x="5944203" y="1696793"/>
            <a:ext cx="1370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BA86BA-C2DA-451A-AEFD-40993CC9E0A0}"/>
              </a:ext>
            </a:extLst>
          </p:cNvPr>
          <p:cNvGrpSpPr/>
          <p:nvPr/>
        </p:nvGrpSpPr>
        <p:grpSpPr>
          <a:xfrm>
            <a:off x="-107312" y="-138593"/>
            <a:ext cx="1620933" cy="1259514"/>
            <a:chOff x="10000343" y="5265788"/>
            <a:chExt cx="2394857" cy="159221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16F56B-7B79-4BD7-8E2A-2CE068E7A0DE}"/>
                </a:ext>
              </a:extLst>
            </p:cNvPr>
            <p:cNvSpPr/>
            <p:nvPr/>
          </p:nvSpPr>
          <p:spPr>
            <a:xfrm>
              <a:off x="10000343" y="5265788"/>
              <a:ext cx="2394857" cy="15922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D0E2E-B9AD-41C6-A5B8-420E356CCEB5}"/>
                </a:ext>
              </a:extLst>
            </p:cNvPr>
            <p:cNvSpPr/>
            <p:nvPr/>
          </p:nvSpPr>
          <p:spPr>
            <a:xfrm>
              <a:off x="10464800" y="5543213"/>
              <a:ext cx="1465941" cy="13147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160AE7-4DBC-45F3-9307-87CB941F3968}"/>
              </a:ext>
            </a:extLst>
          </p:cNvPr>
          <p:cNvGrpSpPr/>
          <p:nvPr/>
        </p:nvGrpSpPr>
        <p:grpSpPr>
          <a:xfrm>
            <a:off x="65702" y="264955"/>
            <a:ext cx="1865161" cy="1766771"/>
            <a:chOff x="72247" y="230979"/>
            <a:chExt cx="1865161" cy="176677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4BEBAC-1024-482B-A5C1-EA9781009568}"/>
                </a:ext>
              </a:extLst>
            </p:cNvPr>
            <p:cNvSpPr/>
            <p:nvPr/>
          </p:nvSpPr>
          <p:spPr>
            <a:xfrm>
              <a:off x="1054990" y="230979"/>
              <a:ext cx="882418" cy="1040058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D67C9A-14F9-4514-ADD0-6D34527EF331}"/>
                </a:ext>
              </a:extLst>
            </p:cNvPr>
            <p:cNvSpPr/>
            <p:nvPr/>
          </p:nvSpPr>
          <p:spPr>
            <a:xfrm>
              <a:off x="72247" y="864035"/>
              <a:ext cx="973883" cy="1133715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17E5AD-9B63-479E-B935-1177BDEBB15F}"/>
              </a:ext>
            </a:extLst>
          </p:cNvPr>
          <p:cNvGrpSpPr/>
          <p:nvPr/>
        </p:nvGrpSpPr>
        <p:grpSpPr>
          <a:xfrm>
            <a:off x="9176524" y="4397731"/>
            <a:ext cx="2899360" cy="2274714"/>
            <a:chOff x="8902179" y="4474427"/>
            <a:chExt cx="2899360" cy="227471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9A2CC1-0191-48D5-8035-FD3F11DA6C1F}"/>
                </a:ext>
              </a:extLst>
            </p:cNvPr>
            <p:cNvSpPr/>
            <p:nvPr/>
          </p:nvSpPr>
          <p:spPr>
            <a:xfrm>
              <a:off x="9505735" y="5011899"/>
              <a:ext cx="2295804" cy="173724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8AB072-A83B-4409-8E37-701244C71DAD}"/>
                </a:ext>
              </a:extLst>
            </p:cNvPr>
            <p:cNvSpPr/>
            <p:nvPr/>
          </p:nvSpPr>
          <p:spPr>
            <a:xfrm>
              <a:off x="9836016" y="5413829"/>
              <a:ext cx="1528669" cy="105954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B9C863-8BAC-4A3B-B5C0-5C7F05285E1D}"/>
                </a:ext>
              </a:extLst>
            </p:cNvPr>
            <p:cNvSpPr/>
            <p:nvPr/>
          </p:nvSpPr>
          <p:spPr>
            <a:xfrm>
              <a:off x="10043886" y="4474427"/>
              <a:ext cx="1082697" cy="79136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DD469F-217A-4A1E-959B-E58BF1BA0E13}"/>
                </a:ext>
              </a:extLst>
            </p:cNvPr>
            <p:cNvSpPr/>
            <p:nvPr/>
          </p:nvSpPr>
          <p:spPr>
            <a:xfrm>
              <a:off x="8902179" y="5309470"/>
              <a:ext cx="1698171" cy="1009912"/>
            </a:xfrm>
            <a:prstGeom prst="ellipse">
              <a:avLst/>
            </a:prstGeom>
            <a:solidFill>
              <a:srgbClr val="C9EAF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7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33698 0.07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25195 0.240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10325 0.36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5052 0.48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5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661AD-E86A-4BCE-B997-7BBD7157D0F6}"/>
              </a:ext>
            </a:extLst>
          </p:cNvPr>
          <p:cNvSpPr txBox="1"/>
          <p:nvPr/>
        </p:nvSpPr>
        <p:spPr>
          <a:xfrm>
            <a:off x="3425372" y="386416"/>
            <a:ext cx="444137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B7982-3363-41D8-AF95-3E7AEE4EF64A}"/>
              </a:ext>
            </a:extLst>
          </p:cNvPr>
          <p:cNvSpPr txBox="1"/>
          <p:nvPr/>
        </p:nvSpPr>
        <p:spPr>
          <a:xfrm>
            <a:off x="1273959" y="3275081"/>
            <a:ext cx="793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জীব ও জড়ের পার্থক্য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C1A3F-5476-42D7-B38F-E1E3452C29F6}"/>
              </a:ext>
            </a:extLst>
          </p:cNvPr>
          <p:cNvSpPr txBox="1"/>
          <p:nvPr/>
        </p:nvSpPr>
        <p:spPr>
          <a:xfrm>
            <a:off x="1752601" y="1743924"/>
            <a:ext cx="7481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বেঁচে থাকার জন্য জীব কী নেয়?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F9D72-340F-4C76-94E4-B3663545517F}"/>
              </a:ext>
            </a:extLst>
          </p:cNvPr>
          <p:cNvSpPr txBox="1"/>
          <p:nvPr/>
        </p:nvSpPr>
        <p:spPr>
          <a:xfrm>
            <a:off x="1399970" y="2493701"/>
            <a:ext cx="851988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জীব এবং জড় বলতে কী বুঝায়?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70B22-3F66-4699-9024-0AAB74B834CA}"/>
              </a:ext>
            </a:extLst>
          </p:cNvPr>
          <p:cNvGrpSpPr/>
          <p:nvPr/>
        </p:nvGrpSpPr>
        <p:grpSpPr>
          <a:xfrm rot="18184930">
            <a:off x="9614934" y="4377015"/>
            <a:ext cx="2880427" cy="1869751"/>
            <a:chOff x="8984343" y="3606938"/>
            <a:chExt cx="2880427" cy="18697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98ABAAC-4C14-411A-9B7D-F4621DF53376}"/>
                </a:ext>
              </a:extLst>
            </p:cNvPr>
            <p:cNvSpPr/>
            <p:nvPr/>
          </p:nvSpPr>
          <p:spPr>
            <a:xfrm>
              <a:off x="9318256" y="4312129"/>
              <a:ext cx="1841270" cy="116456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24528B2-59B6-4D5D-9735-F29750002690}"/>
                </a:ext>
              </a:extLst>
            </p:cNvPr>
            <p:cNvSpPr/>
            <p:nvPr/>
          </p:nvSpPr>
          <p:spPr>
            <a:xfrm>
              <a:off x="8984343" y="3606938"/>
              <a:ext cx="1428998" cy="1069557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4E6BAA-99FA-4916-BFC5-75A6E92EBFE1}"/>
                </a:ext>
              </a:extLst>
            </p:cNvPr>
            <p:cNvSpPr/>
            <p:nvPr/>
          </p:nvSpPr>
          <p:spPr>
            <a:xfrm>
              <a:off x="10413341" y="3841601"/>
              <a:ext cx="1451429" cy="117565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un 14">
            <a:extLst>
              <a:ext uri="{FF2B5EF4-FFF2-40B4-BE49-F238E27FC236}">
                <a16:creationId xmlns:a16="http://schemas.microsoft.com/office/drawing/2014/main" id="{8C066D7D-733C-4503-8680-0FFF96A6B1BB}"/>
              </a:ext>
            </a:extLst>
          </p:cNvPr>
          <p:cNvSpPr/>
          <p:nvPr/>
        </p:nvSpPr>
        <p:spPr>
          <a:xfrm>
            <a:off x="-51459" y="15538"/>
            <a:ext cx="2119086" cy="1654629"/>
          </a:xfrm>
          <a:prstGeom prst="sun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C3F936-239B-491C-8A8D-EAAD4416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112" y="295673"/>
            <a:ext cx="1609347" cy="1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C7458-5F95-463F-A617-864096B19E4F}"/>
              </a:ext>
            </a:extLst>
          </p:cNvPr>
          <p:cNvSpPr txBox="1"/>
          <p:nvPr/>
        </p:nvSpPr>
        <p:spPr>
          <a:xfrm>
            <a:off x="116116" y="108859"/>
            <a:ext cx="298994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BAB49-10D0-4AAA-BD1C-E0AA62D6AB61}"/>
              </a:ext>
            </a:extLst>
          </p:cNvPr>
          <p:cNvSpPr txBox="1"/>
          <p:nvPr/>
        </p:nvSpPr>
        <p:spPr>
          <a:xfrm>
            <a:off x="1931885" y="2846235"/>
            <a:ext cx="8328230" cy="1446550"/>
          </a:xfrm>
          <a:prstGeom prst="rect">
            <a:avLst/>
          </a:prstGeom>
          <a:solidFill>
            <a:srgbClr val="C9E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কী কী জীব ও জড় বস্তু আছে তার একটি তালিকা লিখে নিয়ে আসবে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4E68FF07-2D12-4CF3-B326-C82DBE307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53" b="88824" l="15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5769" r="2646" b="5068"/>
          <a:stretch/>
        </p:blipFill>
        <p:spPr bwMode="auto">
          <a:xfrm>
            <a:off x="9085944" y="244231"/>
            <a:ext cx="2581014" cy="139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B08619-B0E3-4899-BA5C-BC0C019E45F9}"/>
              </a:ext>
            </a:extLst>
          </p:cNvPr>
          <p:cNvGrpSpPr/>
          <p:nvPr/>
        </p:nvGrpSpPr>
        <p:grpSpPr>
          <a:xfrm rot="18184930">
            <a:off x="9215181" y="4725359"/>
            <a:ext cx="2880427" cy="1869751"/>
            <a:chOff x="8984343" y="3606938"/>
            <a:chExt cx="2880427" cy="18697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54438E-AFAA-484B-AFE9-A40548C0D5FE}"/>
                </a:ext>
              </a:extLst>
            </p:cNvPr>
            <p:cNvSpPr/>
            <p:nvPr/>
          </p:nvSpPr>
          <p:spPr>
            <a:xfrm>
              <a:off x="9318256" y="4312129"/>
              <a:ext cx="1841270" cy="116456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14A6BE-AA43-44A1-9013-CB184FF1624A}"/>
                </a:ext>
              </a:extLst>
            </p:cNvPr>
            <p:cNvSpPr/>
            <p:nvPr/>
          </p:nvSpPr>
          <p:spPr>
            <a:xfrm>
              <a:off x="8984343" y="3606938"/>
              <a:ext cx="1428998" cy="1069557"/>
            </a:xfrm>
            <a:prstGeom prst="ellipse">
              <a:avLst/>
            </a:prstGeom>
            <a:solidFill>
              <a:srgbClr val="00CCF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217996-A8E2-4A39-A775-4A085E0E39CA}"/>
                </a:ext>
              </a:extLst>
            </p:cNvPr>
            <p:cNvSpPr/>
            <p:nvPr/>
          </p:nvSpPr>
          <p:spPr>
            <a:xfrm>
              <a:off x="10413341" y="3841601"/>
              <a:ext cx="1451429" cy="117565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5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0A25A0-EAEF-4664-A88F-B8E078C6E9B4}"/>
              </a:ext>
            </a:extLst>
          </p:cNvPr>
          <p:cNvGrpSpPr/>
          <p:nvPr/>
        </p:nvGrpSpPr>
        <p:grpSpPr>
          <a:xfrm>
            <a:off x="290286" y="424543"/>
            <a:ext cx="6230254" cy="6104580"/>
            <a:chOff x="290286" y="711200"/>
            <a:chExt cx="5805714" cy="5805714"/>
          </a:xfrm>
          <a:solidFill>
            <a:srgbClr val="92D050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30D28F-FDE9-482D-94E5-C62845AAF2C7}"/>
                </a:ext>
              </a:extLst>
            </p:cNvPr>
            <p:cNvSpPr/>
            <p:nvPr/>
          </p:nvSpPr>
          <p:spPr>
            <a:xfrm>
              <a:off x="290286" y="711200"/>
              <a:ext cx="5805714" cy="5805714"/>
            </a:xfrm>
            <a:prstGeom prst="rect">
              <a:avLst/>
            </a:prstGeom>
            <a:solidFill>
              <a:srgbClr val="C9EAFF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Image result for waterfall gif">
              <a:extLst>
                <a:ext uri="{FF2B5EF4-FFF2-40B4-BE49-F238E27FC236}">
                  <a16:creationId xmlns:a16="http://schemas.microsoft.com/office/drawing/2014/main" id="{A0FC3A68-8E8C-41CD-AA74-F562C52422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258" y="1136732"/>
              <a:ext cx="4775200" cy="510078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29123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5E9F5-3C9A-4685-BA38-D389E8D65969}"/>
              </a:ext>
            </a:extLst>
          </p:cNvPr>
          <p:cNvSpPr txBox="1"/>
          <p:nvPr/>
        </p:nvSpPr>
        <p:spPr>
          <a:xfrm>
            <a:off x="7028540" y="1653335"/>
            <a:ext cx="3777344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96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72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DCBEC4-5400-4FF8-AD23-267B024B98F8}"/>
              </a:ext>
            </a:extLst>
          </p:cNvPr>
          <p:cNvSpPr/>
          <p:nvPr/>
        </p:nvSpPr>
        <p:spPr>
          <a:xfrm>
            <a:off x="9710056" y="5370286"/>
            <a:ext cx="2191657" cy="13208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4375A5-84C0-47E8-AA2D-FDA87E70D494}"/>
              </a:ext>
            </a:extLst>
          </p:cNvPr>
          <p:cNvSpPr/>
          <p:nvPr/>
        </p:nvSpPr>
        <p:spPr>
          <a:xfrm>
            <a:off x="10537371" y="4862286"/>
            <a:ext cx="1204686" cy="136797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2B366-78A3-431F-86EE-06C4DBC0B189}"/>
              </a:ext>
            </a:extLst>
          </p:cNvPr>
          <p:cNvSpPr/>
          <p:nvPr/>
        </p:nvSpPr>
        <p:spPr>
          <a:xfrm>
            <a:off x="9419771" y="5950857"/>
            <a:ext cx="1814286" cy="578266"/>
          </a:xfrm>
          <a:prstGeom prst="ellipse">
            <a:avLst/>
          </a:prstGeom>
          <a:solidFill>
            <a:srgbClr val="00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1C90F-81A1-4443-B81F-71DF05258BF3}"/>
              </a:ext>
            </a:extLst>
          </p:cNvPr>
          <p:cNvSpPr/>
          <p:nvPr/>
        </p:nvSpPr>
        <p:spPr>
          <a:xfrm>
            <a:off x="1727200" y="1640113"/>
            <a:ext cx="4368800" cy="3933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33A618-77B7-446E-B740-4D00E493C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9053" r="23326" b="37051"/>
          <a:stretch/>
        </p:blipFill>
        <p:spPr>
          <a:xfrm>
            <a:off x="2199875" y="2140430"/>
            <a:ext cx="3343875" cy="2903115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085DBC-1422-4444-8D48-53C00D294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125" y="664937"/>
            <a:ext cx="5095881" cy="2598058"/>
          </a:xfrm>
        </p:spPr>
        <p:txBody>
          <a:bodyPr>
            <a:normAutofit fontScale="90000"/>
          </a:bodyPr>
          <a:lstStyle/>
          <a:p>
            <a:pPr algn="ctr"/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  <a:b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b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b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" y="6487886"/>
            <a:ext cx="1288531" cy="37011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F9886-E407-4F7C-B3BA-6D818F339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39"/>
          <a:stretch/>
        </p:blipFill>
        <p:spPr>
          <a:xfrm rot="19353528">
            <a:off x="9894451" y="3558483"/>
            <a:ext cx="1557064" cy="3337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D61D4A-E655-4764-A3D0-5A0A7511D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40800" l="0" r="5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49" b="58500"/>
          <a:stretch/>
        </p:blipFill>
        <p:spPr>
          <a:xfrm>
            <a:off x="-101761" y="-411839"/>
            <a:ext cx="3973574" cy="4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mbar Animasi Bergerak: Pemandangan, Laut, Air Terjun dan Taman  jadipintar.com | Animasi, Kartun, Gambar kartun">
            <a:extLst>
              <a:ext uri="{FF2B5EF4-FFF2-40B4-BE49-F238E27FC236}">
                <a16:creationId xmlns:a16="http://schemas.microsoft.com/office/drawing/2014/main" id="{CAB00320-EBC8-40DF-A873-3D79C1ED81B1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5" l="0" r="100000">
                        <a14:backgroundMark x1="26875" y1="55063" x2="44375" y2="24684"/>
                        <a14:backgroundMark x1="16875" y1="13291" x2="44063" y2="24684"/>
                        <a14:backgroundMark x1="17500" y1="13291" x2="7813" y2="60759"/>
                        <a14:backgroundMark x1="8438" y1="60127" x2="30625" y2="5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3283" r="-1185" b="3142"/>
          <a:stretch/>
        </p:blipFill>
        <p:spPr bwMode="auto">
          <a:xfrm>
            <a:off x="275771" y="-494659"/>
            <a:ext cx="12787086" cy="670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5A8CA-9411-428F-9ECA-749A4CA97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10" b="62086" l="3852" r="34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61475" b="34154"/>
          <a:stretch/>
        </p:blipFill>
        <p:spPr>
          <a:xfrm>
            <a:off x="-616331" y="4428046"/>
            <a:ext cx="7603651" cy="2723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D7E9AA-0BD7-4963-B194-8639F21D1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10" b="62086" l="3852" r="34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61475" b="34154"/>
          <a:stretch/>
        </p:blipFill>
        <p:spPr>
          <a:xfrm>
            <a:off x="5413829" y="4560460"/>
            <a:ext cx="7431210" cy="2590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085DBC-1422-4444-8D48-53C00D294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6639" y="366116"/>
            <a:ext cx="7233959" cy="3046467"/>
          </a:xfrm>
        </p:spPr>
        <p:txBody>
          <a:bodyPr>
            <a:no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  <a:b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তৃতীয়    </a:t>
            </a:r>
            <a:b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পাঠের শিরোনামঃ জীব ও জড়</a:t>
            </a:r>
            <a:b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৪০ মিনিট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Edwardian Script ITC" panose="030303020407070D0804" pitchFamily="66" charset="0"/>
              </a:rPr>
              <a:t>Margare</a:t>
            </a:r>
            <a:r>
              <a:rPr lang="en-US" sz="28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86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5866299-E72F-49E2-8E9B-07789BA091EF}"/>
              </a:ext>
            </a:extLst>
          </p:cNvPr>
          <p:cNvSpPr/>
          <p:nvPr/>
        </p:nvSpPr>
        <p:spPr>
          <a:xfrm>
            <a:off x="-27243" y="1092078"/>
            <a:ext cx="2236667" cy="1446642"/>
          </a:xfrm>
          <a:prstGeom prst="cloud">
            <a:avLst/>
          </a:prstGeom>
          <a:solidFill>
            <a:srgbClr val="C9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B3137AF-BAB0-4A6D-85BD-73D1695D8ADA}"/>
              </a:ext>
            </a:extLst>
          </p:cNvPr>
          <p:cNvSpPr/>
          <p:nvPr/>
        </p:nvSpPr>
        <p:spPr>
          <a:xfrm>
            <a:off x="4603044" y="68731"/>
            <a:ext cx="2416220" cy="1190946"/>
          </a:xfrm>
          <a:prstGeom prst="cloud">
            <a:avLst/>
          </a:prstGeom>
          <a:solidFill>
            <a:srgbClr val="C9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062458A6-CCC3-4778-B461-831E6E44DB60}"/>
              </a:ext>
            </a:extLst>
          </p:cNvPr>
          <p:cNvSpPr/>
          <p:nvPr/>
        </p:nvSpPr>
        <p:spPr>
          <a:xfrm>
            <a:off x="2158663" y="653735"/>
            <a:ext cx="2639118" cy="1446642"/>
          </a:xfrm>
          <a:prstGeom prst="cloud">
            <a:avLst/>
          </a:prstGeom>
          <a:solidFill>
            <a:srgbClr val="C9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085DBC-1422-4444-8D48-53C00D294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2" y="413928"/>
            <a:ext cx="5235764" cy="499344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5E62F-9AC5-4D75-B9DA-2F0B4118E5BF}"/>
              </a:ext>
            </a:extLst>
          </p:cNvPr>
          <p:cNvGrpSpPr/>
          <p:nvPr/>
        </p:nvGrpSpPr>
        <p:grpSpPr>
          <a:xfrm>
            <a:off x="40342" y="1879499"/>
            <a:ext cx="6436921" cy="3723015"/>
            <a:chOff x="40342" y="1879499"/>
            <a:chExt cx="6436921" cy="3723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4A3232-9880-4478-90F6-B99FA4024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9" t="11651" r="6586" b="-1"/>
            <a:stretch/>
          </p:blipFill>
          <p:spPr>
            <a:xfrm>
              <a:off x="2004294" y="2680423"/>
              <a:ext cx="2478843" cy="25807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483BBB-1AA2-4B07-92DD-7AA989CDE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0" t="2733"/>
            <a:stretch/>
          </p:blipFill>
          <p:spPr>
            <a:xfrm>
              <a:off x="4188091" y="1879499"/>
              <a:ext cx="2289172" cy="37230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5ED9A3-31D4-451B-ABAD-832DCBF3C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4"/>
            <a:stretch/>
          </p:blipFill>
          <p:spPr>
            <a:xfrm>
              <a:off x="40342" y="2347158"/>
              <a:ext cx="1963952" cy="264293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8A02E-5134-4FD1-BDB2-42E912D387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0" b="62086" l="3852" r="34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61475" b="34154"/>
          <a:stretch/>
        </p:blipFill>
        <p:spPr>
          <a:xfrm>
            <a:off x="-615768" y="5358925"/>
            <a:ext cx="7635032" cy="2033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1F016-DE08-4190-88F9-757EF4960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028" y="1911624"/>
            <a:ext cx="4572000" cy="3083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3AEC9D-8C87-4D1B-BE0B-30E54AFBFF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0" b="62086" l="3852" r="34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61475" b="34154"/>
          <a:stretch/>
        </p:blipFill>
        <p:spPr>
          <a:xfrm>
            <a:off x="5428844" y="5380114"/>
            <a:ext cx="7633512" cy="2033317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B1EA07F4-497F-47B5-B803-E5952BFE7973}"/>
              </a:ext>
            </a:extLst>
          </p:cNvPr>
          <p:cNvSpPr/>
          <p:nvPr/>
        </p:nvSpPr>
        <p:spPr>
          <a:xfrm>
            <a:off x="9406474" y="69250"/>
            <a:ext cx="2476833" cy="1446641"/>
          </a:xfrm>
          <a:prstGeom prst="cloud">
            <a:avLst/>
          </a:prstGeom>
          <a:solidFill>
            <a:srgbClr val="C9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6E9E118-00FF-408B-A99D-A08F02222ACA}"/>
              </a:ext>
            </a:extLst>
          </p:cNvPr>
          <p:cNvSpPr/>
          <p:nvPr/>
        </p:nvSpPr>
        <p:spPr>
          <a:xfrm>
            <a:off x="6684078" y="782430"/>
            <a:ext cx="2561522" cy="1446642"/>
          </a:xfrm>
          <a:prstGeom prst="cloud">
            <a:avLst/>
          </a:prstGeom>
          <a:solidFill>
            <a:srgbClr val="C9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085DBC-1422-4444-8D48-53C00D294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59" y="257517"/>
            <a:ext cx="4159069" cy="527206"/>
          </a:xfrm>
        </p:spPr>
        <p:txBody>
          <a:bodyPr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আরো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DFD71-F244-4F98-9AB7-1CC675F13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9" y="1094214"/>
            <a:ext cx="5133012" cy="3099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BCA57-AFEE-4873-B4C5-F622F9A81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48789" r="29825" b="27438"/>
          <a:stretch/>
        </p:blipFill>
        <p:spPr>
          <a:xfrm>
            <a:off x="6490112" y="1094213"/>
            <a:ext cx="4741738" cy="31729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6715A376-7F91-4B7C-B1C1-48B5B4549257}"/>
              </a:ext>
            </a:extLst>
          </p:cNvPr>
          <p:cNvSpPr txBox="1">
            <a:spLocks/>
          </p:cNvSpPr>
          <p:nvPr/>
        </p:nvSpPr>
        <p:spPr>
          <a:xfrm>
            <a:off x="425959" y="224748"/>
            <a:ext cx="3205759" cy="592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কিসের?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A43D449-4370-4AD2-A8EF-332AC8E691E9}"/>
              </a:ext>
            </a:extLst>
          </p:cNvPr>
          <p:cNvSpPr txBox="1">
            <a:spLocks/>
          </p:cNvSpPr>
          <p:nvPr/>
        </p:nvSpPr>
        <p:spPr>
          <a:xfrm>
            <a:off x="3333432" y="5198445"/>
            <a:ext cx="5525136" cy="825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দেখা উপাদান গুলোকে কী কী ভাগে ভাগ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5BDB792-20D1-45D3-97D4-31D6DCCE43EF}"/>
              </a:ext>
            </a:extLst>
          </p:cNvPr>
          <p:cNvSpPr txBox="1">
            <a:spLocks/>
          </p:cNvSpPr>
          <p:nvPr/>
        </p:nvSpPr>
        <p:spPr>
          <a:xfrm>
            <a:off x="3269068" y="5124515"/>
            <a:ext cx="6442088" cy="825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আছে গাছপালা, পশুপাখি ঘরবাড়ী, পুকুর এরকম আরও অনেক কিছু।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183F47-18A7-43BB-874D-29A6BCF3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" y="-50800"/>
            <a:ext cx="12192000" cy="6959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B51EF0-35BA-4301-A766-78C6FBD9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16" y="329137"/>
            <a:ext cx="4812211" cy="391884"/>
          </a:xfrm>
        </p:spPr>
        <p:txBody>
          <a:bodyPr/>
          <a:lstStyle/>
          <a:p>
            <a:r>
              <a:rPr lang="bn-IN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6244889-7D65-4F7E-8512-8AAA64928DDD}"/>
              </a:ext>
            </a:extLst>
          </p:cNvPr>
          <p:cNvSpPr/>
          <p:nvPr/>
        </p:nvSpPr>
        <p:spPr>
          <a:xfrm>
            <a:off x="2917371" y="49549"/>
            <a:ext cx="7605484" cy="6959600"/>
          </a:xfrm>
          <a:prstGeom prst="parallelogram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8C685A8-3535-4280-9E94-D71F3785C6A9}"/>
              </a:ext>
            </a:extLst>
          </p:cNvPr>
          <p:cNvSpPr/>
          <p:nvPr/>
        </p:nvSpPr>
        <p:spPr>
          <a:xfrm rot="206665">
            <a:off x="8995592" y="-134252"/>
            <a:ext cx="2564424" cy="7103408"/>
          </a:xfrm>
          <a:prstGeom prst="triangle">
            <a:avLst>
              <a:gd name="adj" fmla="val 51040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D0709ED-B681-4306-9D58-895F336666D1}"/>
              </a:ext>
            </a:extLst>
          </p:cNvPr>
          <p:cNvSpPr/>
          <p:nvPr/>
        </p:nvSpPr>
        <p:spPr>
          <a:xfrm rot="10800000">
            <a:off x="10740570" y="-2"/>
            <a:ext cx="1988457" cy="6959599"/>
          </a:xfrm>
          <a:prstGeom prst="trapezoid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E557CE82-CEB5-4910-ACA5-C31DEF357253}"/>
              </a:ext>
            </a:extLst>
          </p:cNvPr>
          <p:cNvSpPr txBox="1">
            <a:spLocks/>
          </p:cNvSpPr>
          <p:nvPr/>
        </p:nvSpPr>
        <p:spPr>
          <a:xfrm>
            <a:off x="4201887" y="3546428"/>
            <a:ext cx="4812211" cy="391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6B813F-C9B3-4DCA-81E1-C8958C29C0CD}"/>
              </a:ext>
            </a:extLst>
          </p:cNvPr>
          <p:cNvSpPr txBox="1"/>
          <p:nvPr/>
        </p:nvSpPr>
        <p:spPr>
          <a:xfrm>
            <a:off x="2344053" y="4664306"/>
            <a:ext cx="8403772" cy="707886"/>
          </a:xfrm>
          <a:prstGeom prst="rect">
            <a:avLst/>
          </a:prstGeom>
          <a:solidFill>
            <a:srgbClr val="C9EAFF"/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পার্থক্য উল্লেখ করতে পারবে।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23B2B-FE54-45DC-8F3C-F610A471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4444" l="0" r="3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929" b="45197"/>
          <a:stretch/>
        </p:blipFill>
        <p:spPr>
          <a:xfrm>
            <a:off x="116117" y="108859"/>
            <a:ext cx="2306651" cy="2027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3F508A-4156-4F67-B0E3-09B3C4502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75152" y="69986"/>
            <a:ext cx="2027529" cy="19304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B51EF0-35BA-4301-A766-78C6FBD9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029" y="478971"/>
            <a:ext cx="2481942" cy="80684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27412-4AB7-4301-8F2F-942AA58D2274}"/>
              </a:ext>
            </a:extLst>
          </p:cNvPr>
          <p:cNvSpPr txBox="1"/>
          <p:nvPr/>
        </p:nvSpPr>
        <p:spPr>
          <a:xfrm>
            <a:off x="2369456" y="1964357"/>
            <a:ext cx="855254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২.১.১. নিকট পরিবেশ পর্যবেক্ষণের মাধ্যমে জীব            ও জড়ের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E7820-0E0D-4A28-B650-D73F07CFB69E}"/>
              </a:ext>
            </a:extLst>
          </p:cNvPr>
          <p:cNvSpPr txBox="1"/>
          <p:nvPr/>
        </p:nvSpPr>
        <p:spPr>
          <a:xfrm>
            <a:off x="2300514" y="3494541"/>
            <a:ext cx="8098971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২.1.2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4F2C9-2A97-41F6-B9D4-CF2DE8887C04}"/>
              </a:ext>
            </a:extLst>
          </p:cNvPr>
          <p:cNvSpPr/>
          <p:nvPr/>
        </p:nvSpPr>
        <p:spPr>
          <a:xfrm>
            <a:off x="1892995" y="1485808"/>
            <a:ext cx="464457" cy="467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427711-EB96-4CBB-8592-7648D823F1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00" b="100000" l="589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54" t="67349"/>
          <a:stretch/>
        </p:blipFill>
        <p:spPr>
          <a:xfrm>
            <a:off x="9679085" y="4409172"/>
            <a:ext cx="2578228" cy="24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B51EF0-35BA-4301-A766-78C6FBD9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931" y="275772"/>
            <a:ext cx="2243183" cy="537473"/>
          </a:xfrm>
        </p:spPr>
        <p:txBody>
          <a:bodyPr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DD927-CC3B-4537-9E0E-0E1512EED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0" y="1123470"/>
            <a:ext cx="5152570" cy="3393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7B462-7EAD-41F4-BBE1-17F4A6BA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20" y="780770"/>
            <a:ext cx="3362808" cy="44837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325256BC-7833-4F35-A288-7EDDEE442DC4}"/>
              </a:ext>
            </a:extLst>
          </p:cNvPr>
          <p:cNvSpPr txBox="1">
            <a:spLocks/>
          </p:cNvSpPr>
          <p:nvPr/>
        </p:nvSpPr>
        <p:spPr>
          <a:xfrm>
            <a:off x="1936930" y="5366335"/>
            <a:ext cx="5448504" cy="803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কক্ষের ভিতরে ও বাইরে জীব ও জড় বস্তু লক্ষ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A61D978E-C2F5-49C6-8A56-A7E6CEC95AF2}"/>
              </a:ext>
            </a:extLst>
          </p:cNvPr>
          <p:cNvSpPr txBox="1">
            <a:spLocks/>
          </p:cNvSpPr>
          <p:nvPr/>
        </p:nvSpPr>
        <p:spPr>
          <a:xfrm>
            <a:off x="1756145" y="5524340"/>
            <a:ext cx="7010399" cy="785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যা দেখেছ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 দুই ভাগে সাজিয়ে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4C43E7-E7D3-4004-944D-AE26B62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6" y="6357257"/>
            <a:ext cx="1248228" cy="39188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Edwardian Script ITC" panose="030303020407070D0804" pitchFamily="66" charset="0"/>
              </a:rPr>
              <a:t>Margare</a:t>
            </a:r>
            <a:r>
              <a:rPr lang="en-US" sz="1800" dirty="0"/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F7FE2-D0F9-4D25-8873-8993D4D7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69" b="49733" l="76952" r="97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67" t="14506" r="2496" b="50083"/>
          <a:stretch/>
        </p:blipFill>
        <p:spPr>
          <a:xfrm>
            <a:off x="2058477" y="1812584"/>
            <a:ext cx="2545190" cy="288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E0340-B66D-4647-BF44-CC0A2F7DF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63" b="97861" l="40520" r="60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61789" r="40000" b="2861"/>
          <a:stretch/>
        </p:blipFill>
        <p:spPr>
          <a:xfrm>
            <a:off x="7652664" y="226271"/>
            <a:ext cx="1719401" cy="2424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DD75A-8CF9-446D-8012-78BF6BB604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3" b="26738" l="49442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3" t="5449" r="20223" b="71575"/>
          <a:stretch/>
        </p:blipFill>
        <p:spPr>
          <a:xfrm>
            <a:off x="-382251" y="4030603"/>
            <a:ext cx="3147880" cy="18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42D4A-8906-476D-8FA1-B578FECD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66" b="92089" l="68748" r="863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8" t="53701" r="11453" b="3646"/>
          <a:stretch/>
        </p:blipFill>
        <p:spPr>
          <a:xfrm>
            <a:off x="4853729" y="781714"/>
            <a:ext cx="2022009" cy="2725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299E4-D390-41DA-8085-7B0804205A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11" b="93583" l="10409" r="36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0" t="50446" r="64267" b="9322"/>
          <a:stretch/>
        </p:blipFill>
        <p:spPr>
          <a:xfrm>
            <a:off x="9872189" y="-675658"/>
            <a:ext cx="2019174" cy="290477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DB78883-A929-42C7-9633-B72C72DF6BDC}"/>
              </a:ext>
            </a:extLst>
          </p:cNvPr>
          <p:cNvSpPr/>
          <p:nvPr/>
        </p:nvSpPr>
        <p:spPr>
          <a:xfrm rot="20145266">
            <a:off x="1420595" y="3812177"/>
            <a:ext cx="758355" cy="436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694689-B836-4987-8656-2E197B0BD425}"/>
              </a:ext>
            </a:extLst>
          </p:cNvPr>
          <p:cNvSpPr/>
          <p:nvPr/>
        </p:nvSpPr>
        <p:spPr>
          <a:xfrm rot="20145266">
            <a:off x="9036803" y="1171783"/>
            <a:ext cx="758496" cy="5374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00E2E8-9034-41C8-8508-05CA450BED73}"/>
              </a:ext>
            </a:extLst>
          </p:cNvPr>
          <p:cNvSpPr/>
          <p:nvPr/>
        </p:nvSpPr>
        <p:spPr>
          <a:xfrm rot="20145266">
            <a:off x="6864036" y="1847999"/>
            <a:ext cx="668228" cy="4824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CDDB95-062C-4C48-A3EE-EB0C1F73C5A7}"/>
              </a:ext>
            </a:extLst>
          </p:cNvPr>
          <p:cNvSpPr/>
          <p:nvPr/>
        </p:nvSpPr>
        <p:spPr>
          <a:xfrm rot="20145266">
            <a:off x="4244631" y="2600980"/>
            <a:ext cx="749978" cy="4450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072831FB-4447-438F-AA32-9EC56F7EF7B7}"/>
              </a:ext>
            </a:extLst>
          </p:cNvPr>
          <p:cNvSpPr txBox="1">
            <a:spLocks/>
          </p:cNvSpPr>
          <p:nvPr/>
        </p:nvSpPr>
        <p:spPr>
          <a:xfrm>
            <a:off x="4299593" y="4523262"/>
            <a:ext cx="5489603" cy="112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মানুষ,পশুপাখি, এবং গাছপালা জীব। জীবের শরীরের বৃদ্ধি ও পরিবর্তন ঘটে।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0B0D23B9-9D3D-449C-AA23-5B578EA7A905}"/>
              </a:ext>
            </a:extLst>
          </p:cNvPr>
          <p:cNvSpPr txBox="1">
            <a:spLocks/>
          </p:cNvSpPr>
          <p:nvPr/>
        </p:nvSpPr>
        <p:spPr>
          <a:xfrm>
            <a:off x="4556173" y="4464686"/>
            <a:ext cx="4476531" cy="98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 নিজের মত নতুন জীবের জন্ম দেয়।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345F4E1C-CFEB-40B8-A4CE-EAD00F5D0287}"/>
              </a:ext>
            </a:extLst>
          </p:cNvPr>
          <p:cNvSpPr txBox="1">
            <a:spLocks/>
          </p:cNvSpPr>
          <p:nvPr/>
        </p:nvSpPr>
        <p:spPr>
          <a:xfrm>
            <a:off x="333782" y="279748"/>
            <a:ext cx="3583137" cy="78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6" grpId="0"/>
      <p:bldP spid="18" grpId="0"/>
      <p:bldP spid="18" grpId="1"/>
      <p:bldP spid="15" grpId="0"/>
      <p:bldP spid="1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857</TotalTime>
  <Words>423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Edwardian Script ITC</vt:lpstr>
      <vt:lpstr>NikoshBAN</vt:lpstr>
      <vt:lpstr>Rockwell</vt:lpstr>
      <vt:lpstr>Rockwell Condensed</vt:lpstr>
      <vt:lpstr>Wingdings</vt:lpstr>
      <vt:lpstr>Wood Type</vt:lpstr>
      <vt:lpstr>আজকের  পাঠে  সবাইকে শুভেচ্ছা </vt:lpstr>
      <vt:lpstr>  শিক্ষক পরিচিতি মার্গারেট অধিকারী  সহকারি শিক্ষক  বালিগাঁও সরকারি প্রাথমিক বিদ্যালয় কমলগঞ্জ, মৌলভীবাজার  </vt:lpstr>
      <vt:lpstr>বিষয়ঃ প্রাথমিক বিজ্ঞান  শ্রেণীঃ তৃতীয়             পাঠের শিরোনামঃ জীব ও জড়      সময়ঃ ৪০ মিনিট</vt:lpstr>
      <vt:lpstr>ছবিতে কী কী দেখতে পাচ্ছি ?</vt:lpstr>
      <vt:lpstr>চল আরো কিছু ছবি দেখি</vt:lpstr>
      <vt:lpstr>আজকের পাঠ</vt:lpstr>
      <vt:lpstr>শিখনফল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131</cp:revision>
  <dcterms:created xsi:type="dcterms:W3CDTF">2021-01-22T13:28:50Z</dcterms:created>
  <dcterms:modified xsi:type="dcterms:W3CDTF">2021-01-26T14:41:04Z</dcterms:modified>
</cp:coreProperties>
</file>