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content%20pic\videoplayback%20(5)%5b1%5d.mp4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/index.php?title=%E0%A6%95%E0%A6%BE%E0%A6%B0%E0%A7%8D%E0%A6%AC%E0%A6%A8%E0%A6%BF%E0%A6%B2&amp;action=edit&amp;redlink=1" TargetMode="External"/><Relationship Id="rId3" Type="http://schemas.openxmlformats.org/officeDocument/2006/relationships/hyperlink" Target="https://bn.wikipedia.org/wiki/Nitrogen" TargetMode="External"/><Relationship Id="rId7" Type="http://schemas.openxmlformats.org/officeDocument/2006/relationships/hyperlink" Target="https://bn.wikipedia.org/w/index.php?title=%E0%A6%85%E0%A7%8D%E0%A6%AF%E0%A6%BE%E0%A6%AE%E0%A6%BE%E0%A6%87%E0%A6%A8&amp;action=edit&amp;redlink=1" TargetMode="External"/><Relationship Id="rId12" Type="http://schemas.openxmlformats.org/officeDocument/2006/relationships/image" Target="../media/image17.jpeg"/><Relationship Id="rId2" Type="http://schemas.openxmlformats.org/officeDocument/2006/relationships/hyperlink" Target="https://bn.wikipedia.org/wiki/%E0%A6%87%E0%A6%82%E0%A6%B0%E0%A7%87%E0%A6%9C%E0%A6%BF_%E0%A6%AD%E0%A6%BE%E0%A6%B7%E0%A6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Oxygen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bn.wikipedia.org/wiki/Carbon" TargetMode="External"/><Relationship Id="rId10" Type="http://schemas.openxmlformats.org/officeDocument/2006/relationships/hyperlink" Target="https://bn.wikipedia.org/wiki/%E0%A6%9A%E0%A6%BF%E0%A6%A4%E0%A7%8D%E0%A6%B0:Urea_Synthesis_Woehler.png" TargetMode="External"/><Relationship Id="rId4" Type="http://schemas.openxmlformats.org/officeDocument/2006/relationships/hyperlink" Target="https://bn.wikipedia.org/wiki/Hydrogen" TargetMode="External"/><Relationship Id="rId9" Type="http://schemas.openxmlformats.org/officeDocument/2006/relationships/hyperlink" Target="https://bn.wikipedia.org/w/index.php?title=%E0%A6%AB%E0%A6%BE%E0%A6%82%E0%A6%B6%E0%A6%A8%E0%A6%BE%E0%A6%B2_%E0%A6%97%E0%A7%8D%E0%A6%B0%E0%A7%81%E0%A6%AA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04800"/>
            <a:ext cx="73914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আজকের ক্লাসে সবাইকে স্বাগত</a:t>
            </a:r>
            <a:endParaRPr lang="en-US" sz="3600" b="1" spc="50" dirty="0">
              <a:ln w="11430"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 descr="1513092350-1812160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490859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এসো এবার আমরা দানাদার ইউরিয়ার সুবিধা-অসুবিধা নিয়ে আলোচনা করি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676400"/>
          <a:ext cx="73914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সুবিধা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অসুবিধা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প্রয়োগ করা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সহজ।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কয়েক কিস্তিতে প্রয়োগ করতে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হয়।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সময় ও শ্রম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কম লাগে।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পানিতে দ্রুত মিশি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মাটির নিচে শিকড় অঞ্চলের বাইরে চলে যায়।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গাছের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শিকড় ক্ষতিগ্রস্থ হয় না।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বৃষ্টি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বা সেচের পানির সাথে সহজেই ক্ষেতের বাইরে চলে যায়।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বাজারে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সহজ লভ্য।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অপচয় ও খরচ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বেশি হয়।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762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প্রথমে তোমরা কেউ সুবিধা এবং কেউ অসুবিধা বলার চেষ্টা কর আর আমি ছকের সাথে মিলাই। ( মনে কর এটা একটা গেম)</a:t>
            </a:r>
            <a:endParaRPr lang="en-US" sz="2400" b="1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6000" y="1066800"/>
            <a:ext cx="2438400" cy="533400"/>
            <a:chOff x="2514600" y="685800"/>
            <a:chExt cx="2438400" cy="533400"/>
          </a:xfrm>
          <a:solidFill>
            <a:schemeClr val="accent5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" name="Rounded Rectangle 4"/>
            <p:cNvSpPr/>
            <p:nvPr/>
          </p:nvSpPr>
          <p:spPr>
            <a:xfrm>
              <a:off x="2514600" y="685800"/>
              <a:ext cx="1219200" cy="533400"/>
            </a:xfrm>
            <a:prstGeom prst="roundRect">
              <a:avLst>
                <a:gd name="adj" fmla="val 29854"/>
              </a:avLst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SutonnyOMJ" pitchFamily="2" charset="0"/>
                  <a:cs typeface="SutonnyOMJ" pitchFamily="2" charset="0"/>
                </a:rPr>
                <a:t>জোড়ায়</a:t>
              </a:r>
              <a:endParaRPr lang="en-US" sz="3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733800" y="685800"/>
              <a:ext cx="1219200" cy="533400"/>
            </a:xfrm>
            <a:prstGeom prst="roundRect">
              <a:avLst>
                <a:gd name="adj" fmla="val 32491"/>
              </a:avLst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SutonnyOMJ" pitchFamily="2" charset="0"/>
                  <a:cs typeface="SutonnyOMJ" pitchFamily="2" charset="0"/>
                </a:rPr>
                <a:t>কাজ</a:t>
              </a:r>
              <a:endParaRPr lang="en-US" sz="3600" dirty="0">
                <a:latin typeface="SutonnyOMJ" pitchFamily="2" charset="0"/>
                <a:cs typeface="SutonnyOMJ" pitchFamily="2" charset="0"/>
              </a:endParaRPr>
            </a:p>
          </p:txBody>
        </p:sp>
      </p:grpSp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81000"/>
            <a:ext cx="2343150" cy="1952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5475982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দানাদার ইউরিয়ার সুবিধা অসুবিধা লিখ।</a:t>
            </a:r>
          </a:p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             সময়ঃ ৫ মিনিট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 descr="Iuriya.jpg"/>
          <p:cNvPicPr>
            <a:picLocks noChangeAspect="1"/>
          </p:cNvPicPr>
          <p:nvPr/>
        </p:nvPicPr>
        <p:blipFill>
          <a:blip r:embed="rId3"/>
          <a:srcRect l="45388" t="7767"/>
          <a:stretch>
            <a:fillRect/>
          </a:stretch>
        </p:blipFill>
        <p:spPr>
          <a:xfrm>
            <a:off x="838200" y="2158682"/>
            <a:ext cx="4800600" cy="3251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এসো এবার গুটি ইউরিয়ার সুবিধা-অসুবিধা সম্পর্কে পূর্বের মত করে খেলার ছলে আলোচনা করি।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701800"/>
          <a:ext cx="7772400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90932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সুবিধা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অসুবিধা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গুটি ইউরিয়া ফসলের এক মৌসুমে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একবার ব্যবহার করা হয়।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গাছের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শিকড় ক্ষতিগ্রস্থ করে।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২০-৩০ ভাগ নাইট্রোজেনের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সাশ্রয় হয়।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চাহিদা অনুযায়ী গুটির আকার পাওয়া কঠিন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হয়।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গাছকে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ধীরে ধীরে নাইট্রোজেন সরবরাহ করে।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শুকনো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মাটিতে প্রয়োগ করা যায় না।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ফলন ১৫-২০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ভাগ বৃদ্ধি পায়।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সময় ও শ্রম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বেশি লাগে।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এবার তোমরা তোমাদের বইয়ের ১৭ পৃষ্ঠা খুলে-</a:t>
            </a:r>
          </a:p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ধান চাষে গুটি ইউরিয়া প্রয়োগ পদ্ধতি অংশটুকু ২ মিনিট পড়।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 descr="images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6553200" cy="4479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amsung-p2370-monitor-photoshop-recre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92" y="1066800"/>
            <a:ext cx="7265808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চল এবার একটি ভিডিও দেখি।</a:t>
            </a:r>
            <a:endParaRPr lang="en-US" sz="32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videoplayback (5)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9200" y="1447800"/>
            <a:ext cx="64770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0-Point Star 4"/>
          <p:cNvSpPr/>
          <p:nvPr/>
        </p:nvSpPr>
        <p:spPr>
          <a:xfrm>
            <a:off x="1447800" y="381000"/>
            <a:ext cx="1828800" cy="1066800"/>
          </a:xfrm>
          <a:prstGeom prst="star10">
            <a:avLst>
              <a:gd name="adj" fmla="val 50000"/>
              <a:gd name="hf" fmla="val 10514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bn-IN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দলীয় কাজ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685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সময় ৮ মিনিট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62000" y="1600200"/>
          <a:ext cx="7620000" cy="3779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0200"/>
                <a:gridCol w="6019800"/>
              </a:tblGrid>
              <a:tr h="598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0" dirty="0" smtClean="0">
                          <a:latin typeface="SutonnyOMJ" pitchFamily="2" charset="0"/>
                          <a:cs typeface="SutonnyOMJ" pitchFamily="2" charset="0"/>
                        </a:rPr>
                        <a:t>শাপলা দল</a:t>
                      </a:r>
                      <a:endParaRPr lang="en-US" sz="3200" b="0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endParaRPr lang="en-US" sz="2400" b="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latin typeface="SutonnyOMJ" pitchFamily="2" charset="0"/>
                          <a:cs typeface="SutonnyOMJ" pitchFamily="2" charset="0"/>
                        </a:rPr>
                        <a:t>গুটি ইউরিয়া ব্যবহারের প্রয়োজনীয়তা লিখ।</a:t>
                      </a:r>
                      <a:endParaRPr lang="en-US" sz="2800" b="1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endParaRPr lang="en-US" sz="2400" b="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SutonnyOMJ" pitchFamily="2" charset="0"/>
                          <a:cs typeface="SutonnyOMJ" pitchFamily="2" charset="0"/>
                        </a:rPr>
                        <a:t>ইলিশ দল</a:t>
                      </a:r>
                      <a:endParaRPr lang="en-US" sz="3200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latin typeface="SutonnyOMJ" pitchFamily="2" charset="0"/>
                          <a:cs typeface="SutonnyOMJ" pitchFamily="2" charset="0"/>
                        </a:rPr>
                        <a:t>ধান</a:t>
                      </a:r>
                      <a:r>
                        <a:rPr lang="bn-IN" sz="2800" b="1" baseline="0" dirty="0" smtClean="0">
                          <a:latin typeface="SutonnyOMJ" pitchFamily="2" charset="0"/>
                          <a:cs typeface="SutonnyOMJ" pitchFamily="2" charset="0"/>
                        </a:rPr>
                        <a:t> চাষে গুটি ইউরিয়া প্রয়োগ পদ্ধতি ব্যাখ্যা কর।</a:t>
                      </a:r>
                      <a:endParaRPr lang="en-US" sz="28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598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SutonnyOMJ" pitchFamily="2" charset="0"/>
                          <a:cs typeface="SutonnyOMJ" pitchFamily="2" charset="0"/>
                        </a:rPr>
                        <a:t>দোয়েল দল</a:t>
                      </a:r>
                      <a:endParaRPr lang="en-US" sz="3200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latin typeface="SutonnyOMJ" pitchFamily="2" charset="0"/>
                          <a:cs typeface="SutonnyOMJ" pitchFamily="2" charset="0"/>
                        </a:rPr>
                        <a:t>গুটি ইউরিয়া ব্যবহারের প্রয়োজনীয়তা লিখ।</a:t>
                      </a:r>
                      <a:endParaRPr lang="en-US" sz="2800" b="1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endParaRPr lang="en-US" sz="28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598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SutonnyOMJ" pitchFamily="2" charset="0"/>
                          <a:cs typeface="SutonnyOMJ" pitchFamily="2" charset="0"/>
                        </a:rPr>
                        <a:t>কাঁঠাল দল</a:t>
                      </a:r>
                      <a:endParaRPr lang="en-US" sz="3200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latin typeface="SutonnyOMJ" pitchFamily="2" charset="0"/>
                          <a:cs typeface="SutonnyOMJ" pitchFamily="2" charset="0"/>
                        </a:rPr>
                        <a:t>ধান</a:t>
                      </a:r>
                      <a:r>
                        <a:rPr lang="bn-IN" sz="2800" b="1" baseline="0" dirty="0" smtClean="0">
                          <a:latin typeface="SutonnyOMJ" pitchFamily="2" charset="0"/>
                          <a:cs typeface="SutonnyOMJ" pitchFamily="2" charset="0"/>
                        </a:rPr>
                        <a:t> চাষে গুটি ইউরিয়া প্রয়োগ পদ্ধতি ব্যাখ্যা কর।</a:t>
                      </a:r>
                      <a:endParaRPr lang="en-US" sz="2800" b="1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endParaRPr lang="en-US" sz="2800" b="1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62000" y="5638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SutonnyOMJ" pitchFamily="2" charset="0"/>
                <a:cs typeface="SutonnyOMJ" pitchFamily="2" charset="0"/>
              </a:rPr>
              <a:t>লেখা শেষে শাপলা দল ইলিশের সাথে এবং দোয়েল কাঁঠালের সাথে সাথে খাতা পরিবর্তন করে নেবে।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6600" y="381000"/>
            <a:ext cx="2133600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png-clipart-hand-index-finger-fingers-text-photography-thumbnail.png"/>
          <p:cNvPicPr>
            <a:picLocks noChangeAspect="1"/>
          </p:cNvPicPr>
          <p:nvPr/>
        </p:nvPicPr>
        <p:blipFill>
          <a:blip r:embed="rId2" cstate="print"/>
          <a:srcRect l="10920" t="29311" r="6322" b="27011"/>
          <a:stretch>
            <a:fillRect/>
          </a:stretch>
        </p:blipFill>
        <p:spPr>
          <a:xfrm>
            <a:off x="304800" y="1524000"/>
            <a:ext cx="990600" cy="522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447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ইউরিয়া সারে ফসলের কোন পুষ্টি উপাদান থাকে?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67600" y="1371600"/>
            <a:ext cx="1295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SutonnyOMJ" pitchFamily="2" charset="0"/>
                <a:cs typeface="SutonnyOMJ" pitchFamily="2" charset="0"/>
              </a:rPr>
              <a:t>নাইট্রোজেন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 descr="png-clipart-hand-index-finger-fingers-text-photography-thumbnail.png"/>
          <p:cNvPicPr>
            <a:picLocks noChangeAspect="1"/>
          </p:cNvPicPr>
          <p:nvPr/>
        </p:nvPicPr>
        <p:blipFill>
          <a:blip r:embed="rId2" cstate="print"/>
          <a:srcRect l="10920" t="29311" r="6322" b="27011"/>
          <a:stretch>
            <a:fillRect/>
          </a:stretch>
        </p:blipFill>
        <p:spPr>
          <a:xfrm>
            <a:off x="304800" y="2286000"/>
            <a:ext cx="990600" cy="522816"/>
          </a:xfrm>
          <a:prstGeom prst="rect">
            <a:avLst/>
          </a:prstGeom>
        </p:spPr>
      </p:pic>
      <p:pic>
        <p:nvPicPr>
          <p:cNvPr id="10" name="Picture 9" descr="png-clipart-hand-index-finger-fingers-text-photography-thumbnail.png"/>
          <p:cNvPicPr>
            <a:picLocks noChangeAspect="1"/>
          </p:cNvPicPr>
          <p:nvPr/>
        </p:nvPicPr>
        <p:blipFill>
          <a:blip r:embed="rId2" cstate="print"/>
          <a:srcRect l="10920" t="29311" r="6322" b="27011"/>
          <a:stretch>
            <a:fillRect/>
          </a:stretch>
        </p:blipFill>
        <p:spPr>
          <a:xfrm>
            <a:off x="304800" y="3048000"/>
            <a:ext cx="990600" cy="522816"/>
          </a:xfrm>
          <a:prstGeom prst="rect">
            <a:avLst/>
          </a:prstGeom>
        </p:spPr>
      </p:pic>
      <p:pic>
        <p:nvPicPr>
          <p:cNvPr id="11" name="Picture 10" descr="png-clipart-hand-index-finger-fingers-text-photography-thumbnail.png"/>
          <p:cNvPicPr>
            <a:picLocks noChangeAspect="1"/>
          </p:cNvPicPr>
          <p:nvPr/>
        </p:nvPicPr>
        <p:blipFill>
          <a:blip r:embed="rId2" cstate="print"/>
          <a:srcRect l="10920" t="29311" r="6322" b="27011"/>
          <a:stretch>
            <a:fillRect/>
          </a:stretch>
        </p:blipFill>
        <p:spPr>
          <a:xfrm>
            <a:off x="304800" y="3820584"/>
            <a:ext cx="990600" cy="522816"/>
          </a:xfrm>
          <a:prstGeom prst="rect">
            <a:avLst/>
          </a:prstGeom>
        </p:spPr>
      </p:pic>
      <p:pic>
        <p:nvPicPr>
          <p:cNvPr id="12" name="Picture 11" descr="png-clipart-hand-index-finger-fingers-text-photography-thumbnail.png"/>
          <p:cNvPicPr>
            <a:picLocks noChangeAspect="1"/>
          </p:cNvPicPr>
          <p:nvPr/>
        </p:nvPicPr>
        <p:blipFill>
          <a:blip r:embed="rId2" cstate="print"/>
          <a:srcRect l="10920" t="29311" r="6322" b="27011"/>
          <a:stretch>
            <a:fillRect/>
          </a:stretch>
        </p:blipFill>
        <p:spPr>
          <a:xfrm>
            <a:off x="304800" y="4506384"/>
            <a:ext cx="990600" cy="522816"/>
          </a:xfrm>
          <a:prstGeom prst="rect">
            <a:avLst/>
          </a:prstGeom>
        </p:spPr>
      </p:pic>
      <p:pic>
        <p:nvPicPr>
          <p:cNvPr id="13" name="Picture 12" descr="png-clipart-hand-index-finger-fingers-text-photography-thumbnail.png"/>
          <p:cNvPicPr>
            <a:picLocks noChangeAspect="1"/>
          </p:cNvPicPr>
          <p:nvPr/>
        </p:nvPicPr>
        <p:blipFill>
          <a:blip r:embed="rId2" cstate="print"/>
          <a:srcRect l="10920" t="29311" r="6322" b="27011"/>
          <a:stretch>
            <a:fillRect/>
          </a:stretch>
        </p:blipFill>
        <p:spPr>
          <a:xfrm>
            <a:off x="304800" y="5496984"/>
            <a:ext cx="990600" cy="5228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7800" y="2286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দানাদার ইউরিয়া ব্যবহারের একটি অসুবিধা বল।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1600200" cy="609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SutonnyOMJ" pitchFamily="2" charset="0"/>
                <a:cs typeface="SutonnyOMJ" pitchFamily="2" charset="0"/>
              </a:rPr>
              <a:t>অপচয় এবং খরচ বেশি 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3048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গুটি ইউরিয়া ব্যবহারের একটি সুবিধা বল।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62800" y="2971800"/>
            <a:ext cx="1600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SutonnyOMJ" pitchFamily="2" charset="0"/>
                <a:cs typeface="SutonnyOMJ" pitchFamily="2" charset="0"/>
              </a:rPr>
              <a:t>১০-১৫ ভাগ ফলন বৃদ্ধি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3733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কত সে মি গভীরে গুটি পুঁততে হয়?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57440" y="3810000"/>
            <a:ext cx="1305560" cy="533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SutonnyOMJ" pitchFamily="2" charset="0"/>
                <a:cs typeface="SutonnyOMJ" pitchFamily="2" charset="0"/>
              </a:rPr>
              <a:t>১০ সে মি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" y="4419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আউশ-আমন ধানে বিধি অনুসারে ১ গুটি ব্যবহার করতে গুটির ওজন কত হবে?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20000" y="4572000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SutonnyOMJ" pitchFamily="2" charset="0"/>
                <a:cs typeface="SutonnyOMJ" pitchFamily="2" charset="0"/>
              </a:rPr>
              <a:t>১.৮ গ্রাম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5446693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বোরো ধানে বিধি অনুসারে ১.৮ গ্রাম ওজনের গুটি কয়টি লাগবে?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543800" y="55626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SutonnyOMJ" pitchFamily="2" charset="0"/>
                <a:cs typeface="SutonnyOMJ" pitchFamily="2" charset="0"/>
              </a:rPr>
              <a:t>২টি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381000"/>
            <a:ext cx="21336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 smtClean="0">
                <a:ln>
                  <a:solidFill>
                    <a:schemeClr val="tx1"/>
                  </a:solidFill>
                  <a:prstDash val="sysDot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বাড়ির কাজ</a:t>
            </a:r>
            <a:endParaRPr lang="en-US" sz="4000" dirty="0">
              <a:ln>
                <a:solidFill>
                  <a:schemeClr val="tx1"/>
                </a:solidFill>
                <a:prstDash val="sysDot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475982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ধান চাষে কোন ধরনের ইউরিয়া ব্যবহার লাভজনক তা যুক্তিসহারে ব্যাখ্যা করবে।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 descr="after-c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304" y="1219504"/>
            <a:ext cx="4266896" cy="426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83058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সকলকে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আন্তরিক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5410200"/>
            <a:ext cx="2819400" cy="965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IN" sz="32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সমাপ্ত</a:t>
            </a:r>
            <a:endParaRPr lang="en-US" sz="320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1" y="1752600"/>
            <a:ext cx="8413769" cy="3429000"/>
            <a:chOff x="381001" y="1752600"/>
            <a:chExt cx="8413769" cy="3429000"/>
          </a:xfrm>
        </p:grpSpPr>
        <p:pic>
          <p:nvPicPr>
            <p:cNvPr id="8" name="Picture 7" descr="146529239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1" y="1752600"/>
              <a:ext cx="4267199" cy="3428999"/>
            </a:xfrm>
            <a:prstGeom prst="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9" name="Picture 8" descr="385849_136.jpg"/>
            <p:cNvPicPr>
              <a:picLocks noChangeAspect="1"/>
            </p:cNvPicPr>
            <p:nvPr/>
          </p:nvPicPr>
          <p:blipFill>
            <a:blip r:embed="rId3"/>
            <a:srcRect l="5692" t="2000" r="13077"/>
            <a:stretch>
              <a:fillRect/>
            </a:stretch>
          </p:blipFill>
          <p:spPr>
            <a:xfrm>
              <a:off x="4648200" y="1752600"/>
              <a:ext cx="4146570" cy="3429000"/>
            </a:xfrm>
            <a:prstGeom prst="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95600" y="228600"/>
            <a:ext cx="2667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    </a:t>
            </a:r>
            <a:r>
              <a:rPr kumimoji="0" lang="bn-IN" sz="6000" b="0" i="0" u="none" strike="noStrike" kern="1200" cap="none" spc="0" normalizeH="0" baseline="0" noProof="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পরিচিতি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utonnyOMJ" pitchFamily="2" charset="0"/>
              <a:ea typeface="+mj-ea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429000"/>
            <a:ext cx="44958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তন্ময় কুমার মণ্ডল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সহকারী শিক্ষক (কৃষি)</a:t>
            </a:r>
          </a:p>
          <a:p>
            <a:r>
              <a:rPr lang="bn-IN" sz="2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বিদ্যানন্দী হোসেনপুর দাখিল মাদ্রাসা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রাজৈর, মাদারীপুর।</a:t>
            </a:r>
            <a:endParaRPr lang="en-US" sz="32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3429000"/>
            <a:ext cx="40386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অষ্টম শ্রেণি</a:t>
            </a:r>
          </a:p>
          <a:p>
            <a:pPr algn="ctr"/>
            <a:r>
              <a:rPr lang="bn-IN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কৃষিশিক্ষা</a:t>
            </a:r>
          </a:p>
          <a:p>
            <a:pPr algn="ctr"/>
            <a:r>
              <a:rPr lang="bn-IN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দ্বিতীয় অধ্যায়</a:t>
            </a:r>
          </a:p>
          <a:p>
            <a:pPr algn="ctr"/>
            <a:r>
              <a:rPr lang="bn-IN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কৃষি প্রযুক্তি</a:t>
            </a:r>
          </a:p>
          <a:p>
            <a:pPr algn="ctr"/>
            <a:r>
              <a:rPr lang="bn-IN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সময়ঃ ৫০ মিনিট</a:t>
            </a:r>
          </a:p>
        </p:txBody>
      </p:sp>
      <p:pic>
        <p:nvPicPr>
          <p:cNvPr id="10" name="Picture 9" descr="20171203_143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1"/>
            <a:ext cx="2743200" cy="2376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creenshot_20200114_1634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17" y="990600"/>
            <a:ext cx="2441483" cy="239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821057.JPG"/>
          <p:cNvPicPr>
            <a:picLocks noChangeAspect="1"/>
          </p:cNvPicPr>
          <p:nvPr/>
        </p:nvPicPr>
        <p:blipFill>
          <a:blip r:embed="rId4"/>
          <a:srcRect l="16667" t="3125" r="15625" b="7813"/>
          <a:stretch>
            <a:fillRect/>
          </a:stretch>
        </p:blipFill>
        <p:spPr>
          <a:xfrm>
            <a:off x="3271252" y="1143000"/>
            <a:ext cx="2519948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name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24000"/>
            <a:ext cx="3784473" cy="2743200"/>
          </a:xfrm>
          <a:prstGeom prst="rect">
            <a:avLst/>
          </a:prstGeom>
        </p:spPr>
      </p:pic>
      <p:pic>
        <p:nvPicPr>
          <p:cNvPr id="6" name="Picture 5" descr="Iuriya.jpg"/>
          <p:cNvPicPr>
            <a:picLocks noChangeAspect="1"/>
          </p:cNvPicPr>
          <p:nvPr/>
        </p:nvPicPr>
        <p:blipFill>
          <a:blip r:embed="rId3"/>
          <a:srcRect l="6875" r="10625" b="18750"/>
          <a:stretch>
            <a:fillRect/>
          </a:stretch>
        </p:blipFill>
        <p:spPr>
          <a:xfrm>
            <a:off x="533400" y="1752600"/>
            <a:ext cx="4062046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81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ধান গাছে কি প্রয়োগ করছে?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152400" y="838200"/>
            <a:ext cx="4495800" cy="152400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4495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সার প্রয়োগ করছে।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81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কি সার প্রয়োগ করছে?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5206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ইউরিয়া সার প্রয়োগ করছে।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296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প্রয়োগ পদ্ধতি কি একই রকম?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5206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না, ভিন্ন রকম।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4864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অতএব আজ আমরা আলোচনা করব-</a:t>
            </a:r>
          </a:p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পাঠ-১: ধান চাষে গুটি ইউরিয়ার ব্যবহার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Minus 14"/>
          <p:cNvSpPr/>
          <p:nvPr/>
        </p:nvSpPr>
        <p:spPr>
          <a:xfrm>
            <a:off x="-228600" y="5943600"/>
            <a:ext cx="6019800" cy="76200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381000" y="4953000"/>
            <a:ext cx="3581400" cy="228600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627055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b="1" dirty="0" smtClean="0">
                <a:latin typeface="SutonnyOMJ" pitchFamily="2" charset="0"/>
                <a:cs typeface="SutonnyOMJ" pitchFamily="2" charset="0"/>
              </a:rPr>
              <a:t>ইউরিয়া সারের পরিচয় বলতে পারবে।</a:t>
            </a:r>
            <a:endParaRPr lang="bn-IN" sz="3200" b="1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b="1" dirty="0" smtClean="0">
                <a:latin typeface="SutonnyOMJ" pitchFamily="2" charset="0"/>
                <a:cs typeface="SutonnyOMJ" pitchFamily="2" charset="0"/>
              </a:rPr>
              <a:t>ইউরিয়ার শ্রেণিবিভাগ উল্লেখ করতে পারবে।</a:t>
            </a:r>
            <a:endParaRPr lang="bn-IN" sz="3200" b="1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b="1" dirty="0" smtClean="0">
                <a:latin typeface="SutonnyOMJ" pitchFamily="2" charset="0"/>
                <a:cs typeface="SutonnyOMJ" pitchFamily="2" charset="0"/>
              </a:rPr>
              <a:t>দানাদার ইউরিয়ার সুবিধা-অসুবিধা লিখতে পারবে।</a:t>
            </a:r>
            <a:endParaRPr lang="bn-IN" sz="3200" b="1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b="1" dirty="0" smtClean="0">
                <a:latin typeface="SutonnyOMJ" pitchFamily="2" charset="0"/>
                <a:cs typeface="SutonnyOMJ" pitchFamily="2" charset="0"/>
              </a:rPr>
              <a:t>গুটি ইউরিয়ার প্রয়োজনীয়তা লিখতে পারবে।</a:t>
            </a:r>
            <a:endParaRPr lang="bn-IN" sz="3200" b="1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 ধান চাষে গুটি ইউরিয়ার প্রয়োগ পদ্ধতি ব্যাখ্যা করতে পারবে।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219200" y="381000"/>
            <a:ext cx="6096000" cy="1524000"/>
          </a:xfrm>
          <a:prstGeom prst="downArrow">
            <a:avLst>
              <a:gd name="adj1" fmla="val 57296"/>
              <a:gd name="adj2" fmla="val 32901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8800" b="1" spc="5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48768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i="1" u="sng" dirty="0" smtClean="0">
                <a:latin typeface="SutonnyOMJ" pitchFamily="2" charset="0"/>
                <a:cs typeface="SutonnyOMJ" pitchFamily="2" charset="0"/>
              </a:rPr>
              <a:t>বিজ্ঞানের আবিষ্কারকে মানুষের প্রায়োগিক কাজে লাগানোর উপায়কে প্রযুক্তি বলে।</a:t>
            </a:r>
            <a:endParaRPr lang="en-US" sz="3600" b="1" i="1" u="sng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81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এসো আমরা প্রযুক্তির প্রাথমিক ধারণা লাভ করি।</a:t>
            </a:r>
            <a:endParaRPr lang="en-US" sz="3200" b="1" u="sng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 descr="ধান-ক্ষেতে-কীটনাশক-প্রয়োগ-600x337.jpg"/>
          <p:cNvPicPr>
            <a:picLocks noChangeAspect="1"/>
          </p:cNvPicPr>
          <p:nvPr/>
        </p:nvPicPr>
        <p:blipFill>
          <a:blip r:embed="rId2"/>
          <a:srcRect l="2000" t="7270" r="48000" b="25074"/>
          <a:stretch>
            <a:fillRect/>
          </a:stretch>
        </p:blipFill>
        <p:spPr>
          <a:xfrm>
            <a:off x="381000" y="1179576"/>
            <a:ext cx="3733800" cy="2837688"/>
          </a:xfrm>
          <a:prstGeom prst="rect">
            <a:avLst/>
          </a:prstGeom>
        </p:spPr>
      </p:pic>
      <p:pic>
        <p:nvPicPr>
          <p:cNvPr id="9" name="Picture 8" descr="unnamed (6).jpg"/>
          <p:cNvPicPr>
            <a:picLocks noChangeAspect="1"/>
          </p:cNvPicPr>
          <p:nvPr/>
        </p:nvPicPr>
        <p:blipFill>
          <a:blip r:embed="rId3"/>
          <a:srcRect l="4688" r="12500" b="8333"/>
          <a:stretch>
            <a:fillRect/>
          </a:stretch>
        </p:blipFill>
        <p:spPr>
          <a:xfrm>
            <a:off x="4267200" y="1143000"/>
            <a:ext cx="4038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191001"/>
            <a:ext cx="86868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প্রযুক্তি উদ্ভাবন একটি চলমান প্রক্রিয়া। একের পর এক নতুন নতুন ও উন্নত প্রযুক্তি উদ্ভাবন হয়। মানুষ তার প্রয়োজন ও সুবিধা মোতাবেক উন্নত প্রযুক্তি গ্রহণ করে। সার একটি রাসায়নিক প্রযুক্তি।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photo.jpg"/>
          <p:cNvPicPr>
            <a:picLocks noChangeAspect="1"/>
          </p:cNvPicPr>
          <p:nvPr/>
        </p:nvPicPr>
        <p:blipFill>
          <a:blip r:embed="rId2"/>
          <a:srcRect l="11429" t="15714" r="8571" b="8095"/>
          <a:stretch>
            <a:fillRect/>
          </a:stretch>
        </p:blipFill>
        <p:spPr>
          <a:xfrm>
            <a:off x="396239" y="381000"/>
            <a:ext cx="2575561" cy="1828800"/>
          </a:xfrm>
          <a:prstGeom prst="rect">
            <a:avLst/>
          </a:prstGeom>
        </p:spPr>
      </p:pic>
      <p:pic>
        <p:nvPicPr>
          <p:cNvPr id="7" name="Picture 6" descr="FulbariExSejSeitijpg_2015-12-11_21_52_11.jpg"/>
          <p:cNvPicPr>
            <a:picLocks noChangeAspect="1"/>
          </p:cNvPicPr>
          <p:nvPr/>
        </p:nvPicPr>
        <p:blipFill>
          <a:blip r:embed="rId3"/>
          <a:srcRect l="6667" t="654" r="5000" b="25327"/>
          <a:stretch>
            <a:fillRect/>
          </a:stretch>
        </p:blipFill>
        <p:spPr>
          <a:xfrm>
            <a:off x="3048000" y="391026"/>
            <a:ext cx="2819400" cy="1818774"/>
          </a:xfrm>
          <a:prstGeom prst="rect">
            <a:avLst/>
          </a:prstGeom>
        </p:spPr>
      </p:pic>
      <p:pic>
        <p:nvPicPr>
          <p:cNvPr id="8" name="Picture 7" descr="pic-1.jpg"/>
          <p:cNvPicPr>
            <a:picLocks noChangeAspect="1"/>
          </p:cNvPicPr>
          <p:nvPr/>
        </p:nvPicPr>
        <p:blipFill>
          <a:blip r:embed="rId4"/>
          <a:srcRect l="19167" t="3634" r="28333" b="47494"/>
          <a:stretch>
            <a:fillRect/>
          </a:stretch>
        </p:blipFill>
        <p:spPr>
          <a:xfrm>
            <a:off x="5943600" y="381000"/>
            <a:ext cx="2819400" cy="1828800"/>
          </a:xfrm>
          <a:prstGeom prst="rect">
            <a:avLst/>
          </a:prstGeom>
        </p:spPr>
      </p:pic>
      <p:pic>
        <p:nvPicPr>
          <p:cNvPr id="9" name="Picture 8" descr="1481352389.jpg"/>
          <p:cNvPicPr>
            <a:picLocks noChangeAspect="1"/>
          </p:cNvPicPr>
          <p:nvPr/>
        </p:nvPicPr>
        <p:blipFill>
          <a:blip r:embed="rId5"/>
          <a:srcRect l="3333" t="3099" r="24167" b="12755"/>
          <a:stretch>
            <a:fillRect/>
          </a:stretch>
        </p:blipFill>
        <p:spPr>
          <a:xfrm>
            <a:off x="381000" y="2286000"/>
            <a:ext cx="2590800" cy="1767490"/>
          </a:xfrm>
          <a:prstGeom prst="rect">
            <a:avLst/>
          </a:prstGeom>
        </p:spPr>
      </p:pic>
      <p:pic>
        <p:nvPicPr>
          <p:cNvPr id="10" name="Picture 9" descr="mmmh-2010220530.jpg"/>
          <p:cNvPicPr>
            <a:picLocks noChangeAspect="1"/>
          </p:cNvPicPr>
          <p:nvPr/>
        </p:nvPicPr>
        <p:blipFill>
          <a:blip r:embed="rId6"/>
          <a:srcRect r="24857" b="13043"/>
          <a:stretch>
            <a:fillRect/>
          </a:stretch>
        </p:blipFill>
        <p:spPr>
          <a:xfrm>
            <a:off x="3048000" y="2286001"/>
            <a:ext cx="2819400" cy="1752600"/>
          </a:xfrm>
          <a:prstGeom prst="rect">
            <a:avLst/>
          </a:prstGeom>
        </p:spPr>
      </p:pic>
      <p:pic>
        <p:nvPicPr>
          <p:cNvPr id="11" name="Picture 10" descr="maxresdefault (1).jpg"/>
          <p:cNvPicPr>
            <a:picLocks noChangeAspect="1"/>
          </p:cNvPicPr>
          <p:nvPr/>
        </p:nvPicPr>
        <p:blipFill>
          <a:blip r:embed="rId7"/>
          <a:srcRect l="27500" t="7037" r="10834" b="18888"/>
          <a:stretch>
            <a:fillRect/>
          </a:stretch>
        </p:blipFill>
        <p:spPr>
          <a:xfrm>
            <a:off x="5943600" y="2286000"/>
            <a:ext cx="2819400" cy="1752600"/>
          </a:xfrm>
          <a:prstGeom prst="rect">
            <a:avLst/>
          </a:prstGeom>
        </p:spPr>
      </p:pic>
      <p:pic>
        <p:nvPicPr>
          <p:cNvPr id="12" name="Picture 11" descr="image-372969-160763334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5105400"/>
            <a:ext cx="2590800" cy="1459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895882"/>
            <a:ext cx="8534400" cy="32951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ইউরিয়া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 (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  <a:hlinkClick r:id="rId2" tooltip="ইংরেজি ভাষা"/>
              </a:rPr>
              <a:t>ইংরেজি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: Urea) 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একটি জৈব যৌগ যার রাসায়নিক সংকেত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  <a:hlinkClick r:id="rId3" tooltip="Nitrogen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  <a:hlinkClick r:id="rId4" tooltip="Hydrogen"/>
              </a:rPr>
              <a:t>H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)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  <a:hlinkClick r:id="rId5" tooltip="Carbon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  <a:hlinkClick r:id="rId6" tooltip="Oxygen"/>
              </a:rPr>
              <a:t>O</a:t>
            </a:r>
            <a:r>
              <a:rPr kumimoji="0" lang="hi-IN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।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ইউরিয়ার অণুতে দুইটি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 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  <a:hlinkClick r:id="rId7" tooltip="অ্যামাইন (পাতার অস্তিত্ব নেই)"/>
              </a:rPr>
              <a:t>অ্যামাইন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 (-NH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)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অবশেষ একটি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 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  <a:hlinkClick r:id="rId8" tooltip="কার্বনিল (পাতার অস্তিত্ব নেই)"/>
              </a:rPr>
              <a:t>কার্বনিল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 (-CO-) 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  <a:hlinkClick r:id="rId9" tooltip="ফাংশনাল গ্রুপ (পাতার অস্তিত্ব নেই)"/>
              </a:rPr>
              <a:t>ফাংশনাল গ্রুপ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 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</a:rPr>
              <a:t>দ্বারা সংযুক্ত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  <a:hlinkClick r:id="rId10"/>
              </a:rPr>
              <a:t> হয়েছে।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SutonnyOMJ" pitchFamily="2" charset="0"/>
              <a:cs typeface="SutonnyOMJ" pitchFamily="2" charset="0"/>
              <a:hlinkClick r:id="rId1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effectLst/>
                <a:latin typeface="SutonnyOMJ" pitchFamily="2" charset="0"/>
                <a:cs typeface="SutonnyOMJ" pitchFamily="2" charset="0"/>
                <a:hlinkClick r:id="rId10"/>
              </a:rPr>
              <a:t>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SutonnyOMJ" pitchFamily="2" charset="0"/>
              <a:cs typeface="SutonnyO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500" b="0" i="0" u="sng" strike="noStrike" cap="none" normalizeH="0" baseline="0" dirty="0" smtClean="0">
              <a:ln>
                <a:noFill/>
              </a:ln>
              <a:effectLst/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4339" name="Picture 3" descr="Urea Synthesis Woehler.pn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" y="2133599"/>
            <a:ext cx="3619500" cy="762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95400" y="59684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ইউরিয়া সার গোলাকার ও সাদা রঙের দেখতে হয়।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 descr="Granular-urea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8400" y="3055508"/>
            <a:ext cx="4186237" cy="2888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381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SutonnyOMJ" pitchFamily="2" charset="0"/>
                <a:cs typeface="SutonnyOMJ" pitchFamily="2" charset="0"/>
              </a:rPr>
              <a:t>এসো ইউরিয়ার পরিচয় জানি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304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ইউরিয়া সারের প্রকারভেদ।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download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24000"/>
            <a:ext cx="3091721" cy="2057400"/>
          </a:xfrm>
          <a:prstGeom prst="rect">
            <a:avLst/>
          </a:prstGeom>
        </p:spPr>
      </p:pic>
      <p:pic>
        <p:nvPicPr>
          <p:cNvPr id="7" name="Picture 6" descr="Granular-ur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00200"/>
            <a:ext cx="2982164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3733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দানাদার ইউরিয়া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733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গুটি ইউরিয়া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24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তাত্ত্বিকভাবে তোমাদের পুস্তকে ইউরিয়ার শ্রেণিবিন্যাস দেখানো না হলেও, আমরা সাধারনত বাহ্যিকভাবে অর্থাৎ ব্যবহারিকভাবে উপর্যুক্ত দুই ধরনের ইউরিয়া দেখে থাকি।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795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0-Point Star 4"/>
          <p:cNvSpPr/>
          <p:nvPr/>
        </p:nvSpPr>
        <p:spPr>
          <a:xfrm>
            <a:off x="3581400" y="304800"/>
            <a:ext cx="1752600" cy="1600200"/>
          </a:xfrm>
          <a:prstGeom prst="star10">
            <a:avLst/>
          </a:prstGeom>
          <a:ln w="57150">
            <a:solidFill>
              <a:schemeClr val="tx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একক কাজ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Granular-ur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027369"/>
            <a:ext cx="4572000" cy="3154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3340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ইউরিয়া সারের পরিচয়সহ শ্রেণিবিভাগ লিখ।</a:t>
            </a:r>
          </a:p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                                             সময়ঃ ৩ মিনিট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563</Words>
  <Application>Microsoft Office PowerPoint</Application>
  <PresentationFormat>On-screen Show (4:3)</PresentationFormat>
  <Paragraphs>97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62</cp:revision>
  <dcterms:created xsi:type="dcterms:W3CDTF">2006-08-16T00:00:00Z</dcterms:created>
  <dcterms:modified xsi:type="dcterms:W3CDTF">2021-01-25T15:11:44Z</dcterms:modified>
</cp:coreProperties>
</file>