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39" autoAdjust="0"/>
    <p:restoredTop sz="94660"/>
  </p:normalViewPr>
  <p:slideViewPr>
    <p:cSldViewPr>
      <p:cViewPr>
        <p:scale>
          <a:sx n="73" d="100"/>
          <a:sy n="73" d="100"/>
        </p:scale>
        <p:origin x="-100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133600" y="6626268"/>
            <a:ext cx="44958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dirty="0" err="1" smtClean="0"/>
              <a:t>আব্দুল</a:t>
            </a:r>
            <a:r>
              <a:rPr lang="en-US" sz="1050" dirty="0" smtClean="0"/>
              <a:t> </a:t>
            </a:r>
            <a:r>
              <a:rPr lang="en-US" sz="1050" dirty="0" err="1" smtClean="0"/>
              <a:t>আলীম</a:t>
            </a:r>
            <a:r>
              <a:rPr lang="en-US" sz="1050" dirty="0" smtClean="0"/>
              <a:t> </a:t>
            </a:r>
            <a:r>
              <a:rPr lang="en-US" sz="1050" dirty="0" err="1" smtClean="0"/>
              <a:t>সহকারী</a:t>
            </a:r>
            <a:r>
              <a:rPr lang="en-US" sz="1050" dirty="0" smtClean="0"/>
              <a:t> </a:t>
            </a:r>
            <a:r>
              <a:rPr lang="en-US" sz="1050" dirty="0" err="1" smtClean="0"/>
              <a:t>শিক্ষক</a:t>
            </a:r>
            <a:r>
              <a:rPr lang="en-US" sz="1050" dirty="0" smtClean="0"/>
              <a:t> </a:t>
            </a:r>
            <a:r>
              <a:rPr lang="en-US" sz="1050" dirty="0" err="1" smtClean="0"/>
              <a:t>আমিনা</a:t>
            </a:r>
            <a:r>
              <a:rPr lang="en-US" sz="1050" dirty="0" smtClean="0"/>
              <a:t> </a:t>
            </a:r>
            <a:r>
              <a:rPr lang="en-US" sz="1050" dirty="0" err="1" smtClean="0"/>
              <a:t>ময়েন</a:t>
            </a:r>
            <a:r>
              <a:rPr lang="en-US" sz="1050" dirty="0" smtClean="0"/>
              <a:t> </a:t>
            </a:r>
            <a:r>
              <a:rPr lang="en-US" sz="1050" dirty="0" err="1" smtClean="0"/>
              <a:t>অলোয়া</a:t>
            </a:r>
            <a:r>
              <a:rPr lang="en-US" sz="1050" dirty="0" smtClean="0"/>
              <a:t> </a:t>
            </a:r>
            <a:r>
              <a:rPr lang="en-US" sz="1050" dirty="0" err="1" smtClean="0"/>
              <a:t>মথুরাপুর</a:t>
            </a:r>
            <a:r>
              <a:rPr lang="en-US" sz="1050" dirty="0" smtClean="0"/>
              <a:t> </a:t>
            </a:r>
            <a:r>
              <a:rPr lang="en-US" sz="1050" dirty="0" err="1" smtClean="0"/>
              <a:t>আলীম</a:t>
            </a:r>
            <a:r>
              <a:rPr lang="en-US" sz="1050" dirty="0" smtClean="0"/>
              <a:t> </a:t>
            </a:r>
            <a:r>
              <a:rPr lang="en-US" sz="1050" dirty="0" err="1" smtClean="0"/>
              <a:t>মাদ্রাসা</a:t>
            </a:r>
            <a:r>
              <a:rPr lang="en-US" sz="1050" dirty="0" smtClean="0"/>
              <a:t> </a:t>
            </a:r>
            <a:r>
              <a:rPr lang="en-US" sz="1050" dirty="0" err="1" smtClean="0"/>
              <a:t>ধনট</a:t>
            </a:r>
            <a:r>
              <a:rPr lang="en-US" sz="1050" dirty="0" smtClean="0"/>
              <a:t> </a:t>
            </a:r>
            <a:r>
              <a:rPr lang="en-US" sz="1050" dirty="0" err="1" smtClean="0"/>
              <a:t>বগড়া</a:t>
            </a:r>
            <a:endParaRPr lang="en-US" sz="1050" dirty="0" smtClean="0"/>
          </a:p>
          <a:p>
            <a:endParaRPr lang="en-US" sz="105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80000"/>
                <a:satMod val="400000"/>
              </a:schemeClr>
            </a:gs>
            <a:gs pos="25000">
              <a:srgbClr val="FFFF00"/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C8F0161-65A5-4A30-BE77-052DFE80423C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794414E-C14A-46DF-A7D7-112B968040EC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209800"/>
            <a:ext cx="6191250" cy="36004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2656970" y="152400"/>
            <a:ext cx="3575018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500" b="1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15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77507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100" y="948779"/>
            <a:ext cx="8382000" cy="954107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দুইটি অক্ষর দিয়ে প্রকাশিত প্রতীকের ক্ষেত্রে প্রথমটি বড় হাতের অক্ষর এবং পরেরটি ছোট হাতের অক্ষর হয়।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9100" y="2625179"/>
            <a:ext cx="327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Helium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266700" y="3844378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/>
              <a:t>Beryllium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266700" y="4929424"/>
            <a:ext cx="2667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Ferrum</a:t>
            </a:r>
            <a:endParaRPr 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43800" y="2472779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He</a:t>
            </a:r>
            <a:endParaRPr lang="en-US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7543800" y="3844379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/>
              <a:t>Be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7391400" y="4956720"/>
            <a:ext cx="990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 smtClean="0"/>
              <a:t>Fe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06775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456984"/>
            <a:ext cx="4666982" cy="646331"/>
          </a:xfrm>
          <a:prstGeom prst="rect">
            <a:avLst/>
          </a:prstGeo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0" indent="-685800">
              <a:buFont typeface="Wingdings" panose="05000000000000000000" pitchFamily="2" charset="2"/>
              <a:buChar char="Ø"/>
            </a:pPr>
            <a:r>
              <a:rPr lang="bn-BD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প্রতীক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ular Callout 2"/>
          <p:cNvSpPr/>
          <p:nvPr/>
        </p:nvSpPr>
        <p:spPr>
          <a:xfrm>
            <a:off x="2590800" y="376552"/>
            <a:ext cx="3771363" cy="762000"/>
          </a:xfrm>
          <a:prstGeom prst="wedge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66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6600" b="1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609600" y="3392782"/>
            <a:ext cx="4971782" cy="830997"/>
          </a:xfrm>
          <a:prstGeom prst="rect">
            <a:avLst/>
          </a:prstGeo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0" indent="-685800">
              <a:buFont typeface="Wingdings" panose="05000000000000000000" pitchFamily="2" charset="2"/>
              <a:buChar char="Ø"/>
            </a:pPr>
            <a:r>
              <a:rPr lang="bn-BD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সংকেত </a:t>
            </a:r>
            <a:r>
              <a:rPr lang="en-US" sz="48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06775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41183" y="1752600"/>
            <a:ext cx="1502217" cy="543060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সংকেত</a:t>
            </a:r>
            <a:endParaRPr lang="bn-BD" sz="2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0268" y="1752599"/>
            <a:ext cx="2456732" cy="651101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যৌগের</a:t>
            </a:r>
            <a:r>
              <a:rPr lang="en-US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নামের</a:t>
            </a:r>
            <a:r>
              <a:rPr lang="en-US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বৈশিষ্ট্য</a:t>
            </a:r>
            <a:endParaRPr lang="bn-BD" sz="2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48464" y="1752600"/>
            <a:ext cx="1828536" cy="543060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নাম</a:t>
            </a:r>
            <a:endParaRPr lang="bn-BD" sz="2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052567" y="1733279"/>
            <a:ext cx="1921973" cy="957330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মৌলের</a:t>
            </a:r>
            <a:r>
              <a:rPr lang="en-US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পরমাণূ</a:t>
            </a:r>
            <a:r>
              <a:rPr lang="en-US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পরমাণূগুচ্ছ</a:t>
            </a:r>
            <a:r>
              <a:rPr lang="en-US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তৈরী</a:t>
            </a:r>
            <a:endParaRPr lang="bn-BD" sz="2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41183" y="2486696"/>
            <a:ext cx="1502217" cy="543060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NaCl</a:t>
            </a:r>
            <a:endParaRPr lang="bn-BD" sz="20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0268" y="2677731"/>
            <a:ext cx="2456732" cy="1302193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ধাতুর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অধাতু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যুক্ত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যৌগের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নামের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আইড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যুক্ত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হয়</a:t>
            </a:r>
            <a:endParaRPr lang="bn-BD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48464" y="2486696"/>
            <a:ext cx="1828536" cy="543060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সোডিয়াম</a:t>
            </a:r>
            <a:r>
              <a:rPr lang="en-US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ক্লোরাইড</a:t>
            </a:r>
            <a:endParaRPr lang="bn-BD" sz="2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069627" y="2819400"/>
            <a:ext cx="1921973" cy="543060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সোডিয়াম</a:t>
            </a:r>
            <a:r>
              <a:rPr lang="en-US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ক্লোরিন</a:t>
            </a:r>
            <a:endParaRPr lang="bn-BD" sz="2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41183" y="4052635"/>
            <a:ext cx="1502217" cy="820947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CaSO</a:t>
            </a:r>
            <a:r>
              <a:rPr lang="en-US" sz="2000" baseline="-250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bn-BD" sz="2000" baseline="-25000" dirty="0">
              <a:solidFill>
                <a:srgbClr val="00B0F0"/>
              </a:solidFill>
              <a:latin typeface="Times New Roman" panose="02020603050405020304" pitchFamily="18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0268" y="4327456"/>
            <a:ext cx="2456732" cy="1920944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অধাতু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কয়েকটি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অক্সিজেন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মিলে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পমাণূগুচ্ছ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তৈরী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যা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পরমাণূর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ন্যায়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 ঐ </a:t>
            </a:r>
            <a:r>
              <a:rPr lang="en-US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পমাণূগুচ্ছ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ধাতুর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যুক্ত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যৌগ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নামের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আইট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হা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এট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648464" y="4191000"/>
            <a:ext cx="1828536" cy="410474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ক্যালসিয়াম</a:t>
            </a:r>
            <a:r>
              <a:rPr lang="en-US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সালফেট</a:t>
            </a:r>
            <a:endParaRPr lang="bn-BD" sz="2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069627" y="4191000"/>
            <a:ext cx="1921973" cy="696531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ক্যালসিয়াম</a:t>
            </a:r>
            <a:r>
              <a:rPr lang="en-US" sz="2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en-US" sz="2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সালফেট</a:t>
            </a:r>
            <a:endParaRPr lang="bn-BD" sz="2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841183" y="3220792"/>
            <a:ext cx="1502217" cy="543060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KI</a:t>
            </a:r>
            <a:endParaRPr lang="bn-BD" sz="20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648464" y="3220792"/>
            <a:ext cx="1828536" cy="543060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পটাশিয়াম</a:t>
            </a:r>
            <a:r>
              <a:rPr lang="en-US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আয়োডইড</a:t>
            </a:r>
            <a:endParaRPr lang="bn-BD" sz="2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069627" y="3505200"/>
            <a:ext cx="1921973" cy="543060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পটাশিয়াম</a:t>
            </a:r>
            <a:r>
              <a:rPr lang="en-US" sz="2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en-US" sz="2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আয়োডিন</a:t>
            </a:r>
            <a:endParaRPr lang="bn-BD" sz="2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841183" y="5148407"/>
            <a:ext cx="1502217" cy="781244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000" baseline="-250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sz="2000" baseline="-250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bn-BD" sz="20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648464" y="4953000"/>
            <a:ext cx="1828536" cy="638033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সোডিয়াম</a:t>
            </a:r>
            <a:r>
              <a:rPr lang="en-US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কার্বনেট</a:t>
            </a:r>
            <a:endParaRPr lang="bn-BD" sz="2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069627" y="5029200"/>
            <a:ext cx="1921973" cy="561833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সোডিয়াম</a:t>
            </a:r>
            <a:r>
              <a:rPr lang="en-US" sz="2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en-US" sz="2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কার্বনেট</a:t>
            </a:r>
            <a:endParaRPr lang="bn-BD" sz="2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24"/>
          <p:cNvSpPr txBox="1"/>
          <p:nvPr/>
        </p:nvSpPr>
        <p:spPr>
          <a:xfrm>
            <a:off x="705296" y="152400"/>
            <a:ext cx="8347655" cy="52322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ছক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যৌগটি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মৌল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গঠিত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775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84550" y="1949539"/>
            <a:ext cx="1436942" cy="734096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সংকেত</a:t>
            </a:r>
            <a:endParaRPr lang="bn-BD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4617" y="1949539"/>
            <a:ext cx="2349983" cy="734096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যৌগের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নামের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বৈশিষ্ট্য</a:t>
            </a:r>
            <a:endParaRPr lang="bn-BD" sz="2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27620" y="1949539"/>
            <a:ext cx="1749081" cy="734096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নাম</a:t>
            </a:r>
            <a:endParaRPr lang="bn-BD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57941" y="1949539"/>
            <a:ext cx="1838459" cy="734096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1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1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মৌলের</a:t>
            </a:r>
            <a:r>
              <a:rPr lang="en-US" sz="1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পরমাণূ</a:t>
            </a:r>
            <a:r>
              <a:rPr lang="en-US" sz="1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1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পরমাণূগুচ্ছ</a:t>
            </a:r>
            <a:r>
              <a:rPr lang="en-US" sz="1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1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তৈরী</a:t>
            </a:r>
            <a:endParaRPr lang="bn-BD" sz="1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84550" y="2683635"/>
            <a:ext cx="1436942" cy="734096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NaCl</a:t>
            </a:r>
            <a:endParaRPr lang="bn-BD" sz="28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4617" y="2683634"/>
            <a:ext cx="2349983" cy="1468185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ধাতুর</a:t>
            </a:r>
            <a:r>
              <a:rPr lang="en-US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অধাতু</a:t>
            </a:r>
            <a:r>
              <a:rPr lang="en-US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যুক্ত</a:t>
            </a:r>
            <a:r>
              <a:rPr lang="en-US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যৌগের</a:t>
            </a:r>
            <a:r>
              <a:rPr lang="en-US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নামের</a:t>
            </a:r>
            <a:r>
              <a:rPr lang="en-US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আইড</a:t>
            </a:r>
            <a:r>
              <a:rPr lang="en-US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যুক্ত</a:t>
            </a:r>
            <a:r>
              <a:rPr lang="en-US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হয়</a:t>
            </a:r>
            <a:endParaRPr lang="bn-BD" sz="2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27620" y="2683635"/>
            <a:ext cx="1749081" cy="734096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সোডিয়াম</a:t>
            </a:r>
            <a:r>
              <a:rPr lang="en-US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ক্লোরাইড</a:t>
            </a:r>
            <a:endParaRPr lang="bn-BD" sz="2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457941" y="2683635"/>
            <a:ext cx="1838459" cy="734096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সোডিয়াম</a:t>
            </a:r>
            <a:r>
              <a:rPr lang="en-US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ক্লোরিন</a:t>
            </a:r>
            <a:endParaRPr lang="bn-BD" sz="2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84550" y="4151820"/>
            <a:ext cx="1436942" cy="1109738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CaSO</a:t>
            </a:r>
            <a:r>
              <a:rPr lang="en-US" sz="2800" baseline="-250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bn-BD" sz="2800" baseline="-25000" dirty="0">
              <a:solidFill>
                <a:srgbClr val="00B0F0"/>
              </a:solidFill>
              <a:latin typeface="Times New Roman" panose="02020603050405020304" pitchFamily="18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4617" y="4151819"/>
            <a:ext cx="2349983" cy="2165803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অধাতু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কয়েকটি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অক্সিজেন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মিলে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পমাণূগুচ্ছ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তৈরী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যা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পরমাণূর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ন্যায়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 ঐ </a:t>
            </a:r>
            <a:r>
              <a:rPr lang="en-US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পমাণূগুচ্ছ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ধাতুর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যুক্ত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যৌগ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নামের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আইট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হা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এট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727620" y="4151820"/>
            <a:ext cx="1749081" cy="1109738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ক্যালসিয়াম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সালফেট</a:t>
            </a:r>
            <a:endParaRPr lang="bn-BD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457941" y="4151820"/>
            <a:ext cx="1838459" cy="1109738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ক্যালসিয়াম</a:t>
            </a:r>
            <a:r>
              <a:rPr lang="en-US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সালফেট</a:t>
            </a:r>
            <a:endParaRPr lang="bn-BD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484550" y="3417731"/>
            <a:ext cx="1436942" cy="734096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KI</a:t>
            </a:r>
            <a:endParaRPr lang="bn-BD" sz="28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727620" y="3417731"/>
            <a:ext cx="1749081" cy="734096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পটাশিয়াম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আয়োডইড</a:t>
            </a:r>
            <a:endParaRPr lang="bn-BD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457941" y="3417731"/>
            <a:ext cx="1838459" cy="734096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পটাশিয়াম</a:t>
            </a:r>
            <a:r>
              <a:rPr lang="en-US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আয়োডিন</a:t>
            </a:r>
            <a:endParaRPr lang="bn-BD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484550" y="5261558"/>
            <a:ext cx="1436942" cy="1056068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800" baseline="-250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sz="2800" baseline="-250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bn-BD" sz="28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727620" y="5261558"/>
            <a:ext cx="1749081" cy="1056068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সোডিয়াম</a:t>
            </a:r>
            <a:r>
              <a:rPr lang="en-US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কার্বনেট</a:t>
            </a:r>
            <a:endParaRPr lang="bn-BD" sz="2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457941" y="5261558"/>
            <a:ext cx="1838459" cy="1056068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সোডিয়াম</a:t>
            </a:r>
            <a:r>
              <a:rPr lang="en-US" sz="2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en-US" sz="2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কার্বনেট</a:t>
            </a:r>
            <a:endParaRPr lang="bn-BD" sz="2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24"/>
          <p:cNvSpPr txBox="1"/>
          <p:nvPr/>
        </p:nvSpPr>
        <p:spPr>
          <a:xfrm>
            <a:off x="357374" y="228600"/>
            <a:ext cx="8056807" cy="52322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ছক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যৌগটি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মৌল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গঠিত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775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173" y="2785102"/>
            <a:ext cx="8330244" cy="83099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1.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অক্ষর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প্রকাশিত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প্রতিক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অক্ষর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58" y="3733799"/>
            <a:ext cx="4953000" cy="76944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প্রতীক ও সংকেতের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পার্থক্য লিখ</a:t>
            </a:r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93" y="4419600"/>
            <a:ext cx="4823930" cy="76944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পানির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অণুতে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মৌল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4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53440" y="533400"/>
            <a:ext cx="3757129" cy="1323439"/>
          </a:xfrm>
          <a:prstGeom prst="rect">
            <a:avLst/>
          </a:prstGeom>
          <a:noFill/>
          <a:ln w="38100"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54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8000" b="1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775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ular Callout 1"/>
          <p:cNvSpPr/>
          <p:nvPr/>
        </p:nvSpPr>
        <p:spPr>
          <a:xfrm>
            <a:off x="2611315" y="349216"/>
            <a:ext cx="4378570" cy="1350498"/>
          </a:xfrm>
          <a:prstGeom prst="wedgeRectCallout">
            <a:avLst>
              <a:gd name="adj1" fmla="val -20833"/>
              <a:gd name="adj2" fmla="val 39613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</a:t>
            </a:r>
            <a:r>
              <a:rPr lang="en-US" sz="7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72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01839" y="5181600"/>
            <a:ext cx="6540321" cy="5847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গ্যাসীয়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মৌল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সমূহের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সংকেত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লেখার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736849"/>
            <a:ext cx="5825067" cy="3276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706775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152400"/>
            <a:ext cx="296267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500554"/>
            <a:ext cx="5867400" cy="451338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706775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8">
            <a:extLst>
              <a:ext uri="{FF2B5EF4-FFF2-40B4-BE49-F238E27FC236}">
                <a16:creationId xmlns:a16="http://schemas.microsoft.com/office/drawing/2014/main" xmlns="" xmlns:lc="http://schemas.openxmlformats.org/drawingml/2006/lockedCanvas" id="{0E05ABFA-925E-441B-9516-AC33CF98BB06}"/>
              </a:ext>
            </a:extLst>
          </p:cNvPr>
          <p:cNvSpPr txBox="1"/>
          <p:nvPr/>
        </p:nvSpPr>
        <p:spPr>
          <a:xfrm>
            <a:off x="5519634" y="1042032"/>
            <a:ext cx="399522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bn-BD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81600" y="3243705"/>
            <a:ext cx="3638370" cy="2702130"/>
          </a:xfrm>
          <a:prstGeom prst="rect">
            <a:avLst/>
          </a:prstGeom>
          <a:solidFill>
            <a:schemeClr val="accent5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s-IN" sz="3600" baseline="-25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</a:t>
            </a:r>
            <a:r>
              <a:rPr lang="as-IN" sz="3600" baseline="-25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আব্দুল আলীম</a:t>
            </a:r>
          </a:p>
          <a:p>
            <a:pPr algn="ctr"/>
            <a:r>
              <a:rPr lang="as-IN" sz="3600" baseline="-25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শিক্ষক, আমিনা ময়েন অলোয়া</a:t>
            </a:r>
            <a:endParaRPr lang="en-US" sz="3600" baseline="-25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as-IN" sz="3600" baseline="-25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মথুরাপুর আলিম মাদ্রাসা</a:t>
            </a:r>
          </a:p>
          <a:p>
            <a:pPr algn="ctr"/>
            <a:r>
              <a:rPr lang="as-IN" sz="3600" baseline="-25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ধুনট, বগুড়া </a:t>
            </a:r>
            <a:r>
              <a:rPr lang="as-IN" sz="3600" baseline="-25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3600" baseline="-25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600" baseline="-25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4586687" y="2057400"/>
            <a:ext cx="97" cy="4365297"/>
          </a:xfrm>
          <a:prstGeom prst="line">
            <a:avLst/>
          </a:prstGeom>
          <a:ln w="57150">
            <a:solidFill>
              <a:srgbClr val="FF000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4439396" y="2680574"/>
            <a:ext cx="82" cy="3216029"/>
          </a:xfrm>
          <a:prstGeom prst="line">
            <a:avLst/>
          </a:prstGeom>
          <a:ln w="57150">
            <a:solidFill>
              <a:schemeClr val="accent2">
                <a:lumMod val="7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4735488" y="2680110"/>
            <a:ext cx="108" cy="3216493"/>
          </a:xfrm>
          <a:prstGeom prst="line">
            <a:avLst/>
          </a:prstGeom>
          <a:ln w="57150">
            <a:solidFill>
              <a:schemeClr val="accent2">
                <a:lumMod val="50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lowchart: Terminator 9"/>
          <p:cNvSpPr/>
          <p:nvPr/>
        </p:nvSpPr>
        <p:spPr>
          <a:xfrm>
            <a:off x="3025671" y="446058"/>
            <a:ext cx="3122227" cy="1002449"/>
          </a:xfrm>
          <a:prstGeom prst="flowChartTerminator">
            <a:avLst/>
          </a:prstGeom>
          <a:solidFill>
            <a:srgbClr val="FF0000"/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600" b="1" cap="all" dirty="0" smtClean="0">
              <a:ln/>
              <a:solidFill>
                <a:srgbClr val="7030A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6600" b="1" cap="all" dirty="0" err="1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600" b="1" cap="all" dirty="0">
              <a:ln/>
              <a:solidFill>
                <a:srgbClr val="7030A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5"/>
          <p:cNvSpPr txBox="1"/>
          <p:nvPr/>
        </p:nvSpPr>
        <p:spPr>
          <a:xfrm>
            <a:off x="266131" y="1808411"/>
            <a:ext cx="4066906" cy="1114399"/>
          </a:xfrm>
          <a:custGeom>
            <a:avLst/>
            <a:gdLst>
              <a:gd name="connsiteX0" fmla="*/ 0 w 3739360"/>
              <a:gd name="connsiteY0" fmla="*/ 0 h 923330"/>
              <a:gd name="connsiteX1" fmla="*/ 3739360 w 3739360"/>
              <a:gd name="connsiteY1" fmla="*/ 0 h 923330"/>
              <a:gd name="connsiteX2" fmla="*/ 3739360 w 3739360"/>
              <a:gd name="connsiteY2" fmla="*/ 923330 h 923330"/>
              <a:gd name="connsiteX3" fmla="*/ 0 w 3739360"/>
              <a:gd name="connsiteY3" fmla="*/ 923330 h 923330"/>
              <a:gd name="connsiteX4" fmla="*/ 0 w 3739360"/>
              <a:gd name="connsiteY4" fmla="*/ 0 h 923330"/>
              <a:gd name="connsiteX0" fmla="*/ 0 w 3875837"/>
              <a:gd name="connsiteY0" fmla="*/ 177421 h 1100751"/>
              <a:gd name="connsiteX1" fmla="*/ 3875837 w 3875837"/>
              <a:gd name="connsiteY1" fmla="*/ 0 h 1100751"/>
              <a:gd name="connsiteX2" fmla="*/ 3739360 w 3875837"/>
              <a:gd name="connsiteY2" fmla="*/ 1100751 h 1100751"/>
              <a:gd name="connsiteX3" fmla="*/ 0 w 3875837"/>
              <a:gd name="connsiteY3" fmla="*/ 1100751 h 1100751"/>
              <a:gd name="connsiteX4" fmla="*/ 0 w 3875837"/>
              <a:gd name="connsiteY4" fmla="*/ 177421 h 1100751"/>
              <a:gd name="connsiteX0" fmla="*/ 0 w 4066906"/>
              <a:gd name="connsiteY0" fmla="*/ 0 h 1114399"/>
              <a:gd name="connsiteX1" fmla="*/ 4066906 w 4066906"/>
              <a:gd name="connsiteY1" fmla="*/ 13648 h 1114399"/>
              <a:gd name="connsiteX2" fmla="*/ 3930429 w 4066906"/>
              <a:gd name="connsiteY2" fmla="*/ 1114399 h 1114399"/>
              <a:gd name="connsiteX3" fmla="*/ 191069 w 4066906"/>
              <a:gd name="connsiteY3" fmla="*/ 1114399 h 1114399"/>
              <a:gd name="connsiteX4" fmla="*/ 0 w 4066906"/>
              <a:gd name="connsiteY4" fmla="*/ 0 h 1114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66906" h="1114399">
                <a:moveTo>
                  <a:pt x="0" y="0"/>
                </a:moveTo>
                <a:lnTo>
                  <a:pt x="4066906" y="13648"/>
                </a:lnTo>
                <a:lnTo>
                  <a:pt x="3930429" y="1114399"/>
                </a:lnTo>
                <a:lnTo>
                  <a:pt x="191069" y="1114399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পাঠ</a:t>
            </a:r>
            <a:r>
              <a:rPr lang="en-US" sz="5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5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পরিচিতি</a:t>
            </a:r>
            <a:endParaRPr lang="en-US" sz="5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TextBox 3"/>
          <p:cNvSpPr txBox="1"/>
          <p:nvPr/>
        </p:nvSpPr>
        <p:spPr>
          <a:xfrm>
            <a:off x="5181600" y="1935654"/>
            <a:ext cx="3740212" cy="76944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 err="1" smtClean="0">
                <a:solidFill>
                  <a:schemeClr val="tx2">
                    <a:lumMod val="40000"/>
                    <a:lumOff val="60000"/>
                  </a:schemeClr>
                </a:solidFill>
                <a:latin typeface="NikoshBAN"/>
              </a:rPr>
              <a:t>শিক্ষক</a:t>
            </a:r>
            <a:r>
              <a:rPr lang="en-US" sz="44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NikoshBAN"/>
              </a:rPr>
              <a:t> </a:t>
            </a:r>
            <a:r>
              <a:rPr lang="en-US" sz="4400" dirty="0" err="1" smtClean="0">
                <a:solidFill>
                  <a:schemeClr val="tx2">
                    <a:lumMod val="40000"/>
                    <a:lumOff val="60000"/>
                  </a:schemeClr>
                </a:solidFill>
                <a:latin typeface="NikoshBAN"/>
              </a:rPr>
              <a:t>পরিচিতি</a:t>
            </a:r>
            <a:endParaRPr lang="en-US" sz="4400" dirty="0">
              <a:solidFill>
                <a:schemeClr val="tx2">
                  <a:lumMod val="40000"/>
                  <a:lumOff val="60000"/>
                </a:schemeClr>
              </a:solidFill>
              <a:latin typeface="NikoshBAN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7038" y="3871495"/>
            <a:ext cx="37050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বিজ্ঞান</a:t>
            </a:r>
            <a:endParaRPr lang="en-US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সপ্তম</a:t>
            </a:r>
            <a:r>
              <a:rPr lang="en-US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ষষ্ঠ</a:t>
            </a:r>
            <a:r>
              <a:rPr lang="en-US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58101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  <p:bldP spid="12" grpId="0" animBg="1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ghj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132" y="1376418"/>
            <a:ext cx="4071435" cy="234276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" name="Picture 2" descr="gg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1919" y="1376418"/>
            <a:ext cx="3496854" cy="226267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749"/>
          <a:stretch/>
        </p:blipFill>
        <p:spPr>
          <a:xfrm>
            <a:off x="5291918" y="4191000"/>
            <a:ext cx="3462735" cy="220748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215" y="4190411"/>
            <a:ext cx="4116704" cy="216538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TextBox 8"/>
          <p:cNvSpPr txBox="1"/>
          <p:nvPr/>
        </p:nvSpPr>
        <p:spPr>
          <a:xfrm>
            <a:off x="1142999" y="238780"/>
            <a:ext cx="6705601" cy="523220"/>
          </a:xfrm>
          <a:prstGeom prst="rect">
            <a:avLst/>
          </a:prstGeom>
          <a:noFill/>
          <a:ln w="38100">
            <a:solidFill>
              <a:schemeClr val="accent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গুলো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লক্ষ্য কর এবং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এগুলো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বুঝানো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হয়েছে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?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775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809630" y="914400"/>
            <a:ext cx="5524735" cy="9233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762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5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5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5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672988" y="3048000"/>
            <a:ext cx="6210535" cy="1754326"/>
          </a:xfrm>
          <a:prstGeom prst="rect">
            <a:avLst/>
          </a:prstGeom>
          <a:noFill/>
          <a:ln w="38100"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পরমাণু </a:t>
            </a:r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ও </a:t>
            </a:r>
            <a:r>
              <a:rPr lang="bn-BD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bn-BD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bn-BD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অণু ও </a:t>
            </a:r>
            <a:r>
              <a:rPr lang="bn-BD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সংকেত</a:t>
            </a:r>
            <a:endParaRPr lang="en-US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775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335793" y="452251"/>
            <a:ext cx="3182369" cy="935299"/>
          </a:xfrm>
          <a:prstGeom prst="roundRect">
            <a:avLst>
              <a:gd name="adj" fmla="val 0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600" dirty="0" err="1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</a:t>
            </a:r>
            <a:r>
              <a:rPr lang="en-US" sz="6600" dirty="0" err="1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endParaRPr lang="en-US" sz="6600" dirty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28600" y="1981200"/>
            <a:ext cx="7772400" cy="4267200"/>
          </a:xfrm>
          <a:prstGeom prst="roundRect">
            <a:avLst>
              <a:gd name="adj" fmla="val 213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এই </a:t>
            </a:r>
            <a:r>
              <a:rPr lang="bn-BD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পাঠ শেষে শিক্ষার্থীরা-</a:t>
            </a:r>
            <a:r>
              <a:rPr lang="en-US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--</a:t>
            </a:r>
            <a:endParaRPr lang="bn-BD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marL="1028700" lvl="1" indent="-5715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প্রতীক </a:t>
            </a:r>
            <a:r>
              <a:rPr lang="bn-BD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কী তা বলতে </a:t>
            </a:r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bn-BD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marL="1028700" lvl="1" indent="-5715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সংকেতের সংজ্ঞা বলতে পারবে</a:t>
            </a:r>
          </a:p>
          <a:p>
            <a:pPr marL="1028700" lvl="1" indent="-5715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প্রতীক লেখার নিয়মগুলো ব্যাখ্যা করতে পারবে</a:t>
            </a:r>
            <a:endParaRPr lang="en-US" sz="32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marL="1028700" lvl="1" indent="-5715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প্রতীক </a:t>
            </a:r>
            <a:r>
              <a:rPr lang="bn-BD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ও সংকেত ব্যবহার করে নির্বাচিত মৌলিক ও যৌগিক </a:t>
            </a:r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পদার্থ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endParaRPr lang="bn-BD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775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420" y="1447800"/>
            <a:ext cx="4204927" cy="31579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1447800"/>
            <a:ext cx="4057092" cy="3157900"/>
          </a:xfrm>
          <a:prstGeom prst="rect">
            <a:avLst/>
          </a:prstGeom>
        </p:spPr>
      </p:pic>
      <p:sp>
        <p:nvSpPr>
          <p:cNvPr id="5" name="TextBox 3"/>
          <p:cNvSpPr txBox="1"/>
          <p:nvPr/>
        </p:nvSpPr>
        <p:spPr>
          <a:xfrm>
            <a:off x="1524000" y="152400"/>
            <a:ext cx="6160740" cy="646331"/>
          </a:xfrm>
          <a:prstGeom prst="rect">
            <a:avLst/>
          </a:prstGeo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36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এ পর্যন্ত আবি</a:t>
            </a:r>
            <a:r>
              <a:rPr lang="en-US" sz="3600" b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ষ্কৃত</a:t>
            </a:r>
            <a:r>
              <a:rPr lang="bn-BD" sz="36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মৌলের সংখ্যা ১১৮ টি</a:t>
            </a:r>
            <a:endParaRPr lang="en-US" sz="3600" b="1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8420" y="4960461"/>
            <a:ext cx="3221188" cy="40011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2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প্রকৃতিতে পাওয়া যায় ৯৮ টি</a:t>
            </a:r>
            <a:endParaRPr lang="en-US" sz="2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26031" y="4991238"/>
            <a:ext cx="4038600" cy="461665"/>
          </a:xfrm>
          <a:prstGeom prst="rect">
            <a:avLst/>
          </a:prstGeom>
          <a:noFill/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2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ল্যাবরেটরীতে কৃত্রিমভাবে তৈরি হয় ২০ টি</a:t>
            </a:r>
            <a:endParaRPr lang="en-US" sz="24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775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1660" y="67017"/>
            <a:ext cx="9221273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28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তোমরা কি </a:t>
            </a:r>
            <a:r>
              <a:rPr lang="en-US" sz="2800" b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bn-BD" sz="28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নামগুলোর সংক্ষিপ্ত রুপ  বলতে পারবে?</a:t>
            </a:r>
            <a:endParaRPr lang="en-US" sz="2800" b="1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30794" y="1738771"/>
            <a:ext cx="1510049" cy="52322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 err="1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টিভি</a:t>
            </a:r>
            <a:endParaRPr lang="en-US" sz="2800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7016842" y="4114800"/>
            <a:ext cx="1524000" cy="52322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2800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আ</a:t>
            </a:r>
            <a:r>
              <a:rPr lang="en-US" sz="280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: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7060846" y="5050775"/>
            <a:ext cx="1524000" cy="52322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2800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ডা</a:t>
            </a:r>
            <a:r>
              <a:rPr lang="en-US" sz="280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: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7030793" y="2483760"/>
            <a:ext cx="1510049" cy="52322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2800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মো</a:t>
            </a:r>
            <a:r>
              <a:rPr lang="en-US" sz="280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: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7060846" y="3319830"/>
            <a:ext cx="1479997" cy="52322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2800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মোসা</a:t>
            </a:r>
            <a:r>
              <a:rPr lang="en-US" sz="2800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:</a:t>
            </a:r>
            <a:endParaRPr lang="en-US" sz="2800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12"/>
          <p:cNvSpPr txBox="1"/>
          <p:nvPr/>
        </p:nvSpPr>
        <p:spPr>
          <a:xfrm>
            <a:off x="152400" y="4114800"/>
            <a:ext cx="1981200" cy="523220"/>
          </a:xfrm>
          <a:prstGeom prst="rect">
            <a:avLst/>
          </a:prstGeom>
          <a:blipFill>
            <a:blip r:embed="rId3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আব্দুল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13"/>
          <p:cNvSpPr txBox="1"/>
          <p:nvPr/>
        </p:nvSpPr>
        <p:spPr>
          <a:xfrm>
            <a:off x="152400" y="5050775"/>
            <a:ext cx="1981200" cy="523220"/>
          </a:xfrm>
          <a:prstGeom prst="rect">
            <a:avLst/>
          </a:prstGeom>
          <a:blipFill>
            <a:blip r:embed="rId3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ডাক্তার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14"/>
          <p:cNvSpPr txBox="1"/>
          <p:nvPr/>
        </p:nvSpPr>
        <p:spPr>
          <a:xfrm>
            <a:off x="7074797" y="5978856"/>
            <a:ext cx="1510049" cy="52322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  <a:endParaRPr lang="en-US" sz="2800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TextBox 17"/>
          <p:cNvSpPr txBox="1"/>
          <p:nvPr/>
        </p:nvSpPr>
        <p:spPr>
          <a:xfrm>
            <a:off x="152400" y="2483760"/>
            <a:ext cx="1981200" cy="523220"/>
          </a:xfrm>
          <a:prstGeom prst="rect">
            <a:avLst/>
          </a:prstGeom>
          <a:blipFill>
            <a:blip r:embed="rId3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মোসাম্মৎ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8"/>
          <p:cNvSpPr txBox="1"/>
          <p:nvPr/>
        </p:nvSpPr>
        <p:spPr>
          <a:xfrm>
            <a:off x="152400" y="3319830"/>
            <a:ext cx="1981200" cy="523220"/>
          </a:xfrm>
          <a:prstGeom prst="rect">
            <a:avLst/>
          </a:prstGeom>
          <a:blipFill>
            <a:blip r:embed="rId3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মোহাম্মদ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9"/>
          <p:cNvSpPr txBox="1"/>
          <p:nvPr/>
        </p:nvSpPr>
        <p:spPr>
          <a:xfrm>
            <a:off x="152400" y="1738771"/>
            <a:ext cx="1981200" cy="523220"/>
          </a:xfrm>
          <a:prstGeom prst="rect">
            <a:avLst/>
          </a:prstGeom>
          <a:blipFill>
            <a:blip r:embed="rId3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টেলিভিশন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20"/>
          <p:cNvSpPr txBox="1"/>
          <p:nvPr/>
        </p:nvSpPr>
        <p:spPr>
          <a:xfrm>
            <a:off x="152400" y="5978856"/>
            <a:ext cx="1981200" cy="523220"/>
          </a:xfrm>
          <a:prstGeom prst="rect">
            <a:avLst/>
          </a:prstGeom>
          <a:blipFill>
            <a:blip r:embed="rId3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/>
              <a:t>Hydrogen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21"/>
          <p:cNvSpPr txBox="1"/>
          <p:nvPr/>
        </p:nvSpPr>
        <p:spPr>
          <a:xfrm>
            <a:off x="18243" y="823664"/>
            <a:ext cx="1853489" cy="523220"/>
          </a:xfrm>
          <a:prstGeom prst="rect">
            <a:avLst/>
          </a:prstGeom>
          <a:noFill/>
          <a:ln w="38100"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28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পুরো নাম</a:t>
            </a:r>
            <a:endParaRPr lang="en-US" sz="28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22"/>
          <p:cNvSpPr txBox="1"/>
          <p:nvPr/>
        </p:nvSpPr>
        <p:spPr>
          <a:xfrm>
            <a:off x="6642819" y="823664"/>
            <a:ext cx="2286000" cy="523220"/>
          </a:xfrm>
          <a:prstGeom prst="rect">
            <a:avLst/>
          </a:prstGeom>
          <a:noFill/>
          <a:ln w="38100"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28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সংক্ষিপ্ত নাম</a:t>
            </a:r>
            <a:endParaRPr lang="en-US" sz="28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775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7223" y="1101524"/>
            <a:ext cx="5666166" cy="95410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2800" b="1" dirty="0" smtClean="0">
                <a:ln w="9525">
                  <a:noFill/>
                  <a:prstDash val="solid"/>
                </a:ln>
                <a:solidFill>
                  <a:srgbClr val="FFC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প্রতীক সাধারণত মৌলের ল্যাটিন বা ইংরেজি  নামের একটি বা দুটি আদ্যক্ষর দ্বারা প্রকাশ করা হয়</a:t>
            </a:r>
            <a:r>
              <a:rPr lang="bn-BD" sz="1600" b="1" dirty="0" smtClean="0">
                <a:ln w="9525">
                  <a:noFill/>
                  <a:prstDash val="solid"/>
                </a:ln>
                <a:solidFill>
                  <a:srgbClr val="FFC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1600" b="1" dirty="0">
              <a:ln w="9525">
                <a:noFill/>
                <a:prstDash val="solid"/>
              </a:ln>
              <a:solidFill>
                <a:srgbClr val="FFC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6"/>
          <p:cNvSpPr txBox="1"/>
          <p:nvPr/>
        </p:nvSpPr>
        <p:spPr>
          <a:xfrm>
            <a:off x="236009" y="4708267"/>
            <a:ext cx="327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dirty="0" smtClean="0"/>
              <a:t>Lithium</a:t>
            </a:r>
            <a:endParaRPr lang="en-US" sz="5400" dirty="0"/>
          </a:p>
        </p:txBody>
      </p:sp>
      <p:sp>
        <p:nvSpPr>
          <p:cNvPr id="5" name="TextBox 8"/>
          <p:cNvSpPr txBox="1"/>
          <p:nvPr/>
        </p:nvSpPr>
        <p:spPr>
          <a:xfrm>
            <a:off x="7696200" y="4800600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dirty="0" smtClean="0"/>
              <a:t>Li</a:t>
            </a:r>
            <a:endParaRPr lang="en-US" sz="4800" dirty="0"/>
          </a:p>
        </p:txBody>
      </p:sp>
      <p:sp>
        <p:nvSpPr>
          <p:cNvPr id="6" name="TextBox 9"/>
          <p:cNvSpPr txBox="1"/>
          <p:nvPr/>
        </p:nvSpPr>
        <p:spPr>
          <a:xfrm>
            <a:off x="328844" y="2819399"/>
            <a:ext cx="30909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dirty="0" smtClean="0"/>
              <a:t>Hydrogen</a:t>
            </a:r>
            <a:endParaRPr lang="en-US" sz="4800" dirty="0"/>
          </a:p>
        </p:txBody>
      </p:sp>
      <p:sp>
        <p:nvSpPr>
          <p:cNvPr id="8" name="TextBox 11"/>
          <p:cNvSpPr txBox="1"/>
          <p:nvPr/>
        </p:nvSpPr>
        <p:spPr>
          <a:xfrm>
            <a:off x="7772400" y="2819400"/>
            <a:ext cx="76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dirty="0" smtClean="0"/>
              <a:t>H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706775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4050" y="204891"/>
            <a:ext cx="8305800" cy="52322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28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একটি অক্ষর দিয়ে প্রকাশিত প্রতীকের ক্ষেত্রে সর্বদাই বড় হাতের অক্ষর  হয়।</a:t>
            </a:r>
            <a:endParaRPr lang="en-US" sz="2800" b="1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901279"/>
            <a:ext cx="350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 smtClean="0"/>
              <a:t>Oxygenium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7620000" y="2057400"/>
            <a:ext cx="53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 smtClean="0"/>
              <a:t>O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896693" y="3276599"/>
            <a:ext cx="3276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 smtClean="0"/>
              <a:t>Fluorium</a:t>
            </a:r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7620000" y="3276600"/>
            <a:ext cx="53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 smtClean="0"/>
              <a:t>F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762000" y="48006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/>
              <a:t>Corboneum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7620000" y="4800599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/>
              <a:t>C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06775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8" grpId="0"/>
      <p:bldP spid="9" grpId="0"/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73</TotalTime>
  <Words>446</Words>
  <Application>Microsoft Office PowerPoint</Application>
  <PresentationFormat>On-screen Show (4:3)</PresentationFormat>
  <Paragraphs>108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tasnim</dc:creator>
  <cp:lastModifiedBy>tasnim</cp:lastModifiedBy>
  <cp:revision>16</cp:revision>
  <dcterms:created xsi:type="dcterms:W3CDTF">2021-01-27T08:23:32Z</dcterms:created>
  <dcterms:modified xsi:type="dcterms:W3CDTF">2021-01-27T09:41:26Z</dcterms:modified>
</cp:coreProperties>
</file>