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60" r:id="rId6"/>
    <p:sldId id="261" r:id="rId7"/>
    <p:sldId id="262" r:id="rId8"/>
    <p:sldId id="271" r:id="rId9"/>
    <p:sldId id="264" r:id="rId10"/>
    <p:sldId id="265" r:id="rId11"/>
    <p:sldId id="263" r:id="rId12"/>
    <p:sldId id="270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23E0-07DA-475F-8359-E346F51E42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20EAE-C879-4498-BDA2-19D3CADA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EAE-C879-4498-BDA2-19D3CADAFA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98A123-F121-4AA8-91E6-3863EE1418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8542" y="573207"/>
            <a:ext cx="9799092" cy="707886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88" y="1838324"/>
            <a:ext cx="6919415" cy="35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Wave 2"/>
          <p:cNvSpPr/>
          <p:nvPr/>
        </p:nvSpPr>
        <p:spPr>
          <a:xfrm>
            <a:off x="2852381" y="414814"/>
            <a:ext cx="4836305" cy="1255594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7224" y="591467"/>
            <a:ext cx="3971498" cy="76944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95546"/>
            <a:ext cx="5125792" cy="2171147"/>
          </a:xfrm>
          <a:prstGeom prst="rect">
            <a:avLst/>
          </a:prstGeom>
          <a:ln w="22225">
            <a:solidFill>
              <a:srgbClr val="0099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62885" y="4211391"/>
            <a:ext cx="10985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নিচে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৩০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জন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ছাত্রীর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পরীক্ষায়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সমাজবিজ্ঞানে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প্রাপ্ত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দেওয়া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।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উপাত্তগুলোর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প্রচুরক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নির্ণয়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। 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৭৫, ৩৫, ৪০, ৮০, ৬৫, ৮০, ৮০, ৯০, ৯৫, ৮০, ৬৫, ৬০, ৭৫, ৮০, ৪০, ৬৭, ৭০, ৭২, ৬৯, ৭৮, ৮০, ৮০, ৬৫, ৭৫, ৭৫, ৮৮, ৯৩, ৮০, ৭৫, ৬৫ ।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5647" y="489397"/>
            <a:ext cx="4584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মধ্যকঃ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915" y="1468192"/>
            <a:ext cx="10740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উপাত্তগুলোকে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সাজালে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উপাত্তগুলোকে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দুইভাগে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37127" y="3181082"/>
                <a:ext cx="10869769" cy="1907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মধ্যক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তম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" pitchFamily="2" charset="0"/>
                    <a:cs typeface="Nikosh" pitchFamily="2" charset="0"/>
                  </a:rPr>
                  <a:t>পদের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600" i="1" dirty="0" err="1"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 ; </m:t>
                    </m:r>
                    <m:r>
                      <a:rPr lang="en-US" sz="3600" dirty="0" err="1">
                        <a:latin typeface="Cambria Math"/>
                        <a:cs typeface="NikoshBAN" pitchFamily="2" charset="0"/>
                      </a:rPr>
                      <m:t>যখন</m:t>
                    </m:r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𝓃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3600" i="1" dirty="0" err="1">
                        <a:latin typeface="Cambria Math"/>
                        <a:cs typeface="NikoshBAN" pitchFamily="2" charset="0"/>
                      </a:rPr>
                      <m:t>বিজোড়</m:t>
                    </m:r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600" i="1" dirty="0" err="1">
                        <a:latin typeface="Cambria Math"/>
                        <a:cs typeface="NikoshBAN" pitchFamily="2" charset="0"/>
                      </a:rPr>
                      <m:t>সংখ্যা</m:t>
                    </m:r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600" dirty="0">
                  <a:latin typeface="Nikosh" pitchFamily="2" charset="0"/>
                  <a:cs typeface="Nikosh" pitchFamily="2" charset="0"/>
                </a:endParaRPr>
              </a:p>
              <a:p>
                <a:r>
                  <a:rPr lang="en-US" sz="3600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dirty="0">
                        <a:latin typeface="Cambria Math"/>
                        <a:cs typeface="NikoshBAN" pitchFamily="2" charset="0"/>
                      </a:rPr>
                      <m:t>এবং</m:t>
                    </m:r>
                    <m:r>
                      <a:rPr lang="en-US" sz="36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600" dirty="0" err="1">
                        <a:latin typeface="Cambria Math"/>
                        <a:cs typeface="NikoshBAN" pitchFamily="2" charset="0"/>
                      </a:rPr>
                      <m:t>মধ্যক</m:t>
                    </m:r>
                    <m:r>
                      <a:rPr lang="en-US" sz="36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NikoshBAN" pitchFamily="2" charset="0"/>
                            <a:cs typeface="NikoshBAN" pitchFamily="2" charset="0"/>
                          </a:rPr>
                          <m:t>তম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ও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d>
                          <m:dPr>
                            <m:ctrlP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e>
                        </m:d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তম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পদের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যোগফল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;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যখন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𝓃</m:t>
                    </m:r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জোড়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27" y="3181082"/>
                <a:ext cx="10869769" cy="1907253"/>
              </a:xfrm>
              <a:prstGeom prst="rect">
                <a:avLst/>
              </a:prstGeom>
              <a:blipFill rotWithShape="1">
                <a:blip r:embed="rId2"/>
                <a:stretch>
                  <a:fillRect l="-1683" r="-2243" b="-6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2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2732" y="643944"/>
            <a:ext cx="10934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53037" y="643944"/>
                <a:ext cx="10753859" cy="6000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এসো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নিচের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সংখ্যাগুলোর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মধ্যক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নির্ণয়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করিঃ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২৩, ১১, ২৫, ১৫, ২১, ১২, ১৭, ১৮, ২২, ২৭, ২৯, ৩০, ১৬, ১৯ । </a:t>
                </a:r>
              </a:p>
              <a:p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উপরোক্ত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সংখ্যাগুলোকে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মানের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উর্ধবক্রমে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সাজিয়ে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পাইঃ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১১, ১২, ১৫, ১৬, ১৭, ১৮, ১৯, ২১, ২২, ২৩, ২৫, ২৭, ২৯, ৩০ </a:t>
                </a:r>
              </a:p>
              <a:p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এখানে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cs typeface="Nikosh" pitchFamily="2" charset="0"/>
                      </a:rPr>
                      <m:t>𝑛</m:t>
                    </m:r>
                    <m:r>
                      <a:rPr lang="en-US" sz="3600" b="0" i="1" smtClean="0">
                        <a:latin typeface="Cambria Math"/>
                        <a:cs typeface="Nikosh" pitchFamily="2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১৪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যাহা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জোড়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সংখ্যা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 </a:t>
                </a:r>
              </a:p>
              <a:p>
                <a:r>
                  <a:rPr lang="en-US" sz="3600" dirty="0" smtClean="0">
                    <a:ea typeface="Cambria Math"/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  <a:cs typeface="Nikosh" pitchFamily="2" charset="0"/>
                      </a:rPr>
                      <m:t>∴</m:t>
                    </m:r>
                  </m:oMath>
                </a14:m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err="1" smtClean="0">
                    <a:latin typeface="Nikosh" pitchFamily="2" charset="0"/>
                    <a:cs typeface="Nikosh" pitchFamily="2" charset="0"/>
                  </a:rPr>
                  <a:t>মধ্যক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১৪</m:t>
                            </m:r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২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NikoshBAN" pitchFamily="2" charset="0"/>
                            <a:cs typeface="NikoshBAN" pitchFamily="2" charset="0"/>
                          </a:rPr>
                          <m:t>তম 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ও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d>
                          <m:dPr>
                            <m:ctrlP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১৪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২</m:t>
                                </m:r>
                              </m:den>
                            </m:f>
                            <m:r>
                              <a:rPr lang="en-US" sz="3600" i="1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১</m:t>
                            </m:r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 </m:t>
                            </m:r>
                          </m:e>
                        </m:d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তম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পদের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যোগফল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  <m:r>
                      <a:rPr lang="en-US" sz="36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 </a:t>
                </a:r>
              </a:p>
              <a:p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smtClean="0">
                            <a:latin typeface="Cambria Math"/>
                            <a:cs typeface="NikoshBAN" pitchFamily="2" charset="0"/>
                          </a:rPr>
                          <m:t>৭</m:t>
                        </m:r>
                        <m:r>
                          <m:rPr>
                            <m:nor/>
                          </m:rP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NikoshBAN" pitchFamily="2" charset="0"/>
                            <a:cs typeface="NikoshBAN" pitchFamily="2" charset="0"/>
                          </a:rPr>
                          <m:t>তম 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ও</m:t>
                        </m:r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b="0" i="0" dirty="0" smtClean="0">
                            <a:latin typeface="Cambria Math"/>
                            <a:cs typeface="NikoshBAN" pitchFamily="2" charset="0"/>
                          </a:rPr>
                          <m:t>৮</m:t>
                        </m:r>
                        <m:r>
                          <a:rPr lang="en-US" sz="3600" b="0" i="0" dirty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তম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পদের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যোগফল</m:t>
                        </m:r>
                        <m:r>
                          <a:rPr lang="en-US" sz="360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 </a:t>
                </a:r>
              </a:p>
              <a:p>
                <a:r>
                  <a:rPr lang="en-US" sz="3600" dirty="0">
                    <a:latin typeface="Nikosh" pitchFamily="2" charset="0"/>
                    <a:cs typeface="Nikosh" pitchFamily="2" charset="0"/>
                  </a:rPr>
                  <a:t> </a:t>
                </a:r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১৯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২১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endParaRPr lang="en-US" sz="36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037" y="643944"/>
                <a:ext cx="10753859" cy="6000040"/>
              </a:xfrm>
              <a:prstGeom prst="rect">
                <a:avLst/>
              </a:prstGeom>
              <a:blipFill rotWithShape="1">
                <a:blip r:embed="rId2"/>
                <a:stretch>
                  <a:fillRect l="-1701" t="-152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78822" y="5473519"/>
                <a:ext cx="1493949" cy="952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=</a:t>
                </a:r>
                <a:r>
                  <a:rPr lang="en-US" sz="3600" dirty="0">
                    <a:cs typeface="Nikosh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Nikosh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cs typeface="Nikosh" pitchFamily="2" charset="0"/>
                          </a:rPr>
                          <m:t>৪০</m:t>
                        </m:r>
                        <m:r>
                          <a:rPr lang="en-US" sz="3600" i="1">
                            <a:latin typeface="Cambria Math"/>
                            <a:cs typeface="Nikosh" pitchFamily="2" charset="0"/>
                          </a:rPr>
                          <m:t> 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  <a:cs typeface="Nikosh" pitchFamily="2" charset="0"/>
                          </a:rPr>
                          <m:t>২</m:t>
                        </m:r>
                        <m:r>
                          <a:rPr lang="en-US" sz="3600" i="1">
                            <a:latin typeface="Cambria Math"/>
                            <a:cs typeface="Nikosh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ikosh" pitchFamily="2" charset="0"/>
                    <a:cs typeface="Nikosh" pitchFamily="2" charset="0"/>
                  </a:rPr>
                  <a:t> </a:t>
                </a:r>
                <a:endParaRPr lang="en-US" sz="36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822" y="5473519"/>
                <a:ext cx="1493949" cy="952633"/>
              </a:xfrm>
              <a:prstGeom prst="rect">
                <a:avLst/>
              </a:prstGeom>
              <a:blipFill rotWithShape="1">
                <a:blip r:embed="rId3"/>
                <a:stretch>
                  <a:fillRect l="-12245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00534" y="5653825"/>
            <a:ext cx="160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= ২০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4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2593075" y="661244"/>
            <a:ext cx="7779224" cy="1023582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4012" y="837895"/>
            <a:ext cx="3357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363" y="1746960"/>
            <a:ext cx="3825025" cy="2014402"/>
          </a:xfrm>
          <a:prstGeom prst="rect">
            <a:avLst/>
          </a:prstGeom>
          <a:ln w="15875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5" name="TextBox 4"/>
          <p:cNvSpPr txBox="1"/>
          <p:nvPr/>
        </p:nvSpPr>
        <p:spPr>
          <a:xfrm>
            <a:off x="656823" y="3825025"/>
            <a:ext cx="11307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নিচে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৪০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জন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গৃহিণীর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সাপ্তাহিক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সঞ্চয়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টাকায়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দেওয়া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হলোঃ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১৫৫, ১৭৩, ১৬৬, ১৪৩, ১৬৮, ১৬০, ১৫৬, ১৪৬, ১৬২, ১৫৮, ১৫৯, ১৪৮, ১৫০, ১৪৭, ১৩২, ১৩৬, ১৫৬, ১৪০, ১৫৫, ১৪৫, ১৩৫, ১৫১, ১৪১, ১৬৯, ১৪০, ১২৫,১২২, ১৪০, ১৩৭, ১৭৫, ১৪৫, ১৫০, ১৬৪, ১৪২, ১৫৬, ১৫২, ১৪৬, ১৪৮, ১৫৭, ১৬৭। 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মধ্যক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নির্ণয়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।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179934" y="480282"/>
            <a:ext cx="3862311" cy="968991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64417" y="553790"/>
            <a:ext cx="3387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" pitchFamily="2" charset="0"/>
                <a:cs typeface="Nikosh" pitchFamily="2" charset="0"/>
              </a:rPr>
              <a:t>    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611" y="1854558"/>
            <a:ext cx="109856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১)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কেন্দ্রীয়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প্রবণতার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পরিমাপ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কতটি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ক)   ১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খ)   ২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গ)   ৩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ঘ)   ৪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২)  ২, ৩, ১, ৪, ৬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সংখ্যাগুলোর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মধ্যক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? 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  ক)   ৩     খ)   ৪     গ)    ৫       ঘ)    ৬</a:t>
            </a:r>
          </a:p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৩)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উপাত্তগুলোর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প্রচুরক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কোনটি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?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১২, ৩, ৫, ৪, ৬, ৭, ৮, ১০, ৯, ১১, ১৫, ১২, ১৩, ৪, ৮, ১২,  ১৫ </a:t>
            </a:r>
          </a:p>
          <a:p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ক)   ৬      খ)   ৮     গ)     ১২       ঘ)    ১৫     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66749" y="5235946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6818" y="5249396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5571" y="5275155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33668" y="3634223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48205" y="3612537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13939" y="2508670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72766" y="3599659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85690" y="2483483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41178" y="2507093"/>
            <a:ext cx="360608" cy="4109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13939" y="3612539"/>
            <a:ext cx="360608" cy="4109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28509" y="5310419"/>
            <a:ext cx="360608" cy="4109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67279" y="2526407"/>
            <a:ext cx="360608" cy="4109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152633" y="614149"/>
            <a:ext cx="3827716" cy="125559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62066" y="805216"/>
            <a:ext cx="3624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823" y="2292439"/>
            <a:ext cx="110243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২৫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জন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শিক্ষার্থীর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পরীক্ষায়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প্রাপ্ত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নিচে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দেওয়া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হলোঃ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৭২, ৮৫, ৭৮, ৮৪, ৭৮, ৭৫, ৬৯, ৬৭, ৮৮, ৮০, ৭৪, ৭৭, ৭৯, ৬৯, ৭৪, ৭৩, ৮৩, ৬৫, ৭৫, ৬৯, ৬৩, ৭৫, ৮৬, ৬৬, ৭১ । </a:t>
            </a:r>
          </a:p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ক)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প্রাপ্ত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নম্বরের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প্রচুরক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নির্ণয়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। </a:t>
            </a:r>
          </a:p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খ)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প্রদত্ত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উপাত্তগুলোর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মধ্যক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নির্ণয়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।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2878" y="1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Down Ribbon 2"/>
          <p:cNvSpPr/>
          <p:nvPr/>
        </p:nvSpPr>
        <p:spPr>
          <a:xfrm>
            <a:off x="2784143" y="887104"/>
            <a:ext cx="6496335" cy="1214651"/>
          </a:xfrm>
          <a:prstGeom prst="ellipseRibb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44955" y="1160058"/>
            <a:ext cx="3384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726" y="2476500"/>
            <a:ext cx="3622720" cy="36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6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8179" y="559555"/>
            <a:ext cx="634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933" y="2129051"/>
            <a:ext cx="70422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ফারুক হোসেন</a:t>
            </a:r>
          </a:p>
          <a:p>
            <a:r>
              <a:rPr lang="bn-IN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শিক্ষক(এম.এস.সি) গণিত</a:t>
            </a:r>
          </a:p>
          <a:p>
            <a:r>
              <a:rPr lang="bn-IN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নবিগঞ্জ ইসলামিয়া দাখিল মাদ্রাসা</a:t>
            </a:r>
          </a:p>
          <a:p>
            <a:r>
              <a:rPr lang="bn-IN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সদর , লক্ষীপুর ।</a:t>
            </a:r>
          </a:p>
          <a:p>
            <a:r>
              <a:rPr lang="bn-IN" sz="40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০১৮৩৭৬২৩৫০৫ </a:t>
            </a:r>
            <a:endParaRPr lang="en-US" sz="40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760" y="2193879"/>
            <a:ext cx="3110366" cy="39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8213" y="696036"/>
            <a:ext cx="6018662" cy="70788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9301" y="2047164"/>
            <a:ext cx="79702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1"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4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60" y="1390924"/>
            <a:ext cx="110371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সংখ্যাভিত্তিক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নির্দেশক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সংখ্যাগুলোকে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8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2507" y="791569"/>
            <a:ext cx="454470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251" y="2086377"/>
            <a:ext cx="10238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৩১,      ৪৫,      ৭৬,     ৭৫,     ২৬,     ৯০,     ৬৭,     ৫৪,     ৮৭,      ৫৬,      ৪৫,      ৩৪,     ৫৪,     ২৩,     ৬৪,     ৩৫,     ৮৭,     ৬৭,      ৪৫,      ৮৪,       ৫৪,     ৩৪,     ৭৬,     ৫৩,     ৭৬,     ৫৪,     ৩৪,     ৮৭,      ৫৩,      ৭৫,      ৪৬,     ৮৩,     ৪৭,     ৫০,     ৪০,     ৩৫,     ৭৬,      ৩০,      ৫৬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4556" y="2910626"/>
            <a:ext cx="5885640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1564" y="736982"/>
            <a:ext cx="4476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279" y="2446987"/>
            <a:ext cx="10496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742950" indent="-742950">
              <a:buFontTx/>
              <a:buAutoNum type="arabicParenR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।  </a:t>
            </a: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28923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1082" y="721217"/>
            <a:ext cx="4237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732" y="1764404"/>
            <a:ext cx="108955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পরিসংখ্যানের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উপাত্তসমূহ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উপাত্তসমূহ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মাঝামাঝি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কাছাকাছি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পুঞ্জিভূত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২)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৩)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4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9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0631" y="463639"/>
            <a:ext cx="3773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069" y="1983346"/>
            <a:ext cx="104834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১১, ৯ , ১০ ,১২ ,১১ , ১২ , ১৪ , ১১ , ১০ , ২০ , ২১ , ১১ , ৯ , ১৮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সর্বাধিক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১১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5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312" y="927283"/>
            <a:ext cx="105091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উপাত্তসমুহ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 ,৬ , ৯ , ১০ , ২০ , ৮ , ১৮ , ১৯ , ২১ , ২৪ , ২৩ , ৩০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উপাত্তসমূহকে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উর্ধবক্রমে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 , ৬ , ৮ , ৯ , ১০ , ১৮ , ১৯ , ২০ , ২১ , ২৩ , ২৪ , ৩০ ।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একাধিকবার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6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2929</TotalTime>
  <Words>891</Words>
  <Application>Microsoft Office PowerPoint</Application>
  <PresentationFormat>Custom</PresentationFormat>
  <Paragraphs>70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 C</cp:lastModifiedBy>
  <cp:revision>287</cp:revision>
  <dcterms:created xsi:type="dcterms:W3CDTF">2020-04-29T14:10:10Z</dcterms:created>
  <dcterms:modified xsi:type="dcterms:W3CDTF">2021-01-26T13:54:06Z</dcterms:modified>
</cp:coreProperties>
</file>