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63" r:id="rId2"/>
    <p:sldId id="299" r:id="rId3"/>
    <p:sldId id="284" r:id="rId4"/>
    <p:sldId id="272" r:id="rId5"/>
    <p:sldId id="277" r:id="rId6"/>
    <p:sldId id="294" r:id="rId7"/>
    <p:sldId id="261" r:id="rId8"/>
    <p:sldId id="262" r:id="rId9"/>
    <p:sldId id="295" r:id="rId10"/>
    <p:sldId id="286" r:id="rId11"/>
    <p:sldId id="289" r:id="rId12"/>
    <p:sldId id="290" r:id="rId13"/>
    <p:sldId id="291" r:id="rId14"/>
    <p:sldId id="292" r:id="rId15"/>
    <p:sldId id="293" r:id="rId16"/>
    <p:sldId id="287" r:id="rId17"/>
    <p:sldId id="297" r:id="rId18"/>
    <p:sldId id="280" r:id="rId19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8815" autoAdjust="0"/>
  </p:normalViewPr>
  <p:slideViewPr>
    <p:cSldViewPr>
      <p:cViewPr varScale="1">
        <p:scale>
          <a:sx n="57" d="100"/>
          <a:sy n="57" d="100"/>
        </p:scale>
        <p:origin x="-17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24334-39D1-4FED-9ECC-61BF1F2EAD02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5B7E5-BAF7-4218-B0B0-25FC89915B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7985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can greet any other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5B7E5-BAF7-4218-B0B0-25FC89915BD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6086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 first pictures will be</a:t>
            </a:r>
            <a:r>
              <a:rPr lang="en-US" baseline="0" dirty="0" smtClean="0"/>
              <a:t> shown. </a:t>
            </a:r>
            <a:r>
              <a:rPr lang="en-US" dirty="0" smtClean="0"/>
              <a:t>Teacher can try to elicit the answer from the students.</a:t>
            </a:r>
            <a:r>
              <a:rPr lang="en-US" baseline="0" dirty="0" smtClean="0"/>
              <a:t> Then he/she can give feedback by clicking.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5B7E5-BAF7-4218-B0B0-25FC89915BD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0064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 first pictures will be</a:t>
            </a:r>
            <a:r>
              <a:rPr lang="en-US" baseline="0" dirty="0" smtClean="0"/>
              <a:t> shown. </a:t>
            </a:r>
            <a:r>
              <a:rPr lang="en-US" dirty="0" smtClean="0"/>
              <a:t>Teacher can try to elicit the answer from the students.</a:t>
            </a:r>
            <a:r>
              <a:rPr lang="en-US" baseline="0" dirty="0" smtClean="0"/>
              <a:t> Then he/she can give feedback by clicking.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5B7E5-BAF7-4218-B0B0-25FC89915BD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8990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 first pictures will be</a:t>
            </a:r>
            <a:r>
              <a:rPr lang="en-US" baseline="0" dirty="0" smtClean="0"/>
              <a:t> shown. </a:t>
            </a:r>
            <a:r>
              <a:rPr lang="en-US" dirty="0" smtClean="0"/>
              <a:t>Teacher can try to elicit the answer from the students.</a:t>
            </a:r>
            <a:r>
              <a:rPr lang="en-US" baseline="0" dirty="0" smtClean="0"/>
              <a:t> Then he/she can give feedback by clicking.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5B7E5-BAF7-4218-B0B0-25FC89915BD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5053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can give</a:t>
            </a:r>
            <a:r>
              <a:rPr lang="en-US" baseline="0" dirty="0" smtClean="0"/>
              <a:t> some instructions to do the home task.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5B7E5-BAF7-4218-B0B0-25FC89915BD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03031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can use </a:t>
            </a:r>
            <a:r>
              <a:rPr lang="en-US" smtClean="0"/>
              <a:t>another language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5B7E5-BAF7-4218-B0B0-25FC89915BD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5394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can hide this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5B7E5-BAF7-4218-B0B0-25FC89915BD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4618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first pictures will be</a:t>
            </a:r>
            <a:r>
              <a:rPr lang="en-US" baseline="0" dirty="0" smtClean="0"/>
              <a:t> shown. </a:t>
            </a:r>
            <a:r>
              <a:rPr lang="en-US" dirty="0" smtClean="0"/>
              <a:t>Teacher can try to elicit the answer from the students.</a:t>
            </a:r>
            <a:r>
              <a:rPr lang="en-US" baseline="0" dirty="0" smtClean="0"/>
              <a:t> Then he/she can give feedback by clicking.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5B7E5-BAF7-4218-B0B0-25FC89915BD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0245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can try to elicit the answer from the students.</a:t>
            </a:r>
            <a:r>
              <a:rPr lang="en-US" baseline="0" dirty="0" smtClean="0"/>
              <a:t> Then he/she can give feedback by clicking.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5B7E5-BAF7-4218-B0B0-25FC89915BD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1663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 first pictures will be</a:t>
            </a:r>
            <a:r>
              <a:rPr lang="en-US" baseline="0" dirty="0" smtClean="0"/>
              <a:t> shown. </a:t>
            </a:r>
            <a:r>
              <a:rPr lang="en-US" dirty="0" smtClean="0"/>
              <a:t>Teacher can try to elicit the answer from the students.</a:t>
            </a:r>
            <a:r>
              <a:rPr lang="en-US" baseline="0" dirty="0" smtClean="0"/>
              <a:t> Then he/she can give feedback by clicking.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5B7E5-BAF7-4218-B0B0-25FC89915BD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6119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 first pictures will be</a:t>
            </a:r>
            <a:r>
              <a:rPr lang="en-US" baseline="0" dirty="0" smtClean="0"/>
              <a:t> shown. </a:t>
            </a:r>
            <a:r>
              <a:rPr lang="en-US" dirty="0" smtClean="0"/>
              <a:t>Teacher can try to elicit the answer from the students.</a:t>
            </a:r>
            <a:r>
              <a:rPr lang="en-US" baseline="0" dirty="0" smtClean="0"/>
              <a:t> Then he/she can give feedback by clicking.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5B7E5-BAF7-4218-B0B0-25FC89915BD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510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 first pictures will be</a:t>
            </a:r>
            <a:r>
              <a:rPr lang="en-US" baseline="0" dirty="0" smtClean="0"/>
              <a:t> shown. </a:t>
            </a:r>
            <a:r>
              <a:rPr lang="en-US" dirty="0" smtClean="0"/>
              <a:t>Teacher can try to elicit the answer from the students.</a:t>
            </a:r>
            <a:r>
              <a:rPr lang="en-US" baseline="0" dirty="0" smtClean="0"/>
              <a:t> Then he/she can give feedback by clicking.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5B7E5-BAF7-4218-B0B0-25FC89915BD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894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 first pictures will be</a:t>
            </a:r>
            <a:r>
              <a:rPr lang="en-US" baseline="0" dirty="0" smtClean="0"/>
              <a:t> shown. </a:t>
            </a:r>
            <a:r>
              <a:rPr lang="en-US" dirty="0" smtClean="0"/>
              <a:t>Teacher can try to elicit the answer from the students.</a:t>
            </a:r>
            <a:r>
              <a:rPr lang="en-US" baseline="0" dirty="0" smtClean="0"/>
              <a:t> Then he/she can give feedback by clicking.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5B7E5-BAF7-4218-B0B0-25FC89915BD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7530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 first pictures will be</a:t>
            </a:r>
            <a:r>
              <a:rPr lang="en-US" baseline="0" dirty="0" smtClean="0"/>
              <a:t> shown. </a:t>
            </a:r>
            <a:r>
              <a:rPr lang="en-US" dirty="0" smtClean="0"/>
              <a:t>Teacher can try to elicit the answer from the students.</a:t>
            </a:r>
            <a:r>
              <a:rPr lang="en-US" baseline="0" dirty="0" smtClean="0"/>
              <a:t> Then he/she can give feedback by clicking.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5B7E5-BAF7-4218-B0B0-25FC89915BD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7734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56C9C-8D5F-4210-8FD3-30CC448A4891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43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56C9C-8D5F-4210-8FD3-30CC448A4891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0217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56C9C-8D5F-4210-8FD3-30CC448A4891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8652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56C9C-8D5F-4210-8FD3-30CC448A4891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8298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56C9C-8D5F-4210-8FD3-30CC448A4891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880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56C9C-8D5F-4210-8FD3-30CC448A4891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4841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56C9C-8D5F-4210-8FD3-30CC448A4891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164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56C9C-8D5F-4210-8FD3-30CC448A4891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857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56C9C-8D5F-4210-8FD3-30CC448A4891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0173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56C9C-8D5F-4210-8FD3-30CC448A4891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895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56C9C-8D5F-4210-8FD3-30CC448A4891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5D609D-4776-460D-8825-D8B4AA2C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914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87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GOOD  MORNING 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STUDENTS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HOW  ARE  YOU ?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tenor (1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95400"/>
            <a:ext cx="6858000" cy="43529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46120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457200"/>
            <a:ext cx="6096000" cy="6858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Affirmative Sentence.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1600200"/>
          <a:ext cx="7848600" cy="4171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32"/>
                <a:gridCol w="2981028"/>
                <a:gridCol w="3139440"/>
              </a:tblGrid>
              <a:tr h="97155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Person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Singular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Plural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97155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1st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I have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eaten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rice.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We have eaten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rice.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97155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3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nd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You have eaten rice.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You have eaten rice.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97155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3rd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He/She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has eaten  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rice.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They have eaten rice.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457200"/>
            <a:ext cx="6096000" cy="685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Negative Sentence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1600200"/>
          <a:ext cx="8001000" cy="4171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2890838"/>
                <a:gridCol w="3357562"/>
              </a:tblGrid>
              <a:tr h="97155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Person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Singular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Plural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97155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1st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I have not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eaten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rice.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We have not eaten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rice.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97155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3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nd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You have not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eaten rice.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You have not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eaten rice.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97155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3rd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He/She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has not eat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en rice.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They have not eaten rice.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33400"/>
            <a:ext cx="6096000" cy="762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Interrogative Sentence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981200"/>
          <a:ext cx="81534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3048000"/>
                <a:gridCol w="3276600"/>
              </a:tblGrid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Person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Singular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Plural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97155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1st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Have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I eaten 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rice ?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Have w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e eaten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rice ?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97155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3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nd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Have y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ou eaten rice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Have you eaten rice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97155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3rd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Has he/she eat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en rice ?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Have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hey eaten rice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304800"/>
            <a:ext cx="6096000" cy="685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INDEVETUAL WORK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3581400"/>
            <a:ext cx="8305800" cy="28956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rgbClr val="7030A0"/>
              </a:solidFill>
            </a:endParaRPr>
          </a:p>
          <a:p>
            <a:r>
              <a:rPr lang="en-US" sz="2800" dirty="0" smtClean="0">
                <a:solidFill>
                  <a:srgbClr val="7030A0"/>
                </a:solidFill>
              </a:rPr>
              <a:t>We (a) -------------- a box.       He has </a:t>
            </a:r>
            <a:r>
              <a:rPr lang="en-US" sz="2800" i="1" dirty="0" smtClean="0">
                <a:solidFill>
                  <a:srgbClr val="7030A0"/>
                </a:solidFill>
              </a:rPr>
              <a:t>(</a:t>
            </a:r>
            <a:r>
              <a:rPr lang="en-US" sz="2800" dirty="0" smtClean="0">
                <a:solidFill>
                  <a:srgbClr val="7030A0"/>
                </a:solidFill>
              </a:rPr>
              <a:t>b) ------------- a bird. </a:t>
            </a:r>
          </a:p>
          <a:p>
            <a:endParaRPr lang="en-US" sz="2800" dirty="0" smtClean="0">
              <a:solidFill>
                <a:srgbClr val="7030A0"/>
              </a:solidFill>
            </a:endParaRPr>
          </a:p>
          <a:p>
            <a:r>
              <a:rPr lang="en-US" sz="2800" dirty="0" smtClean="0">
                <a:solidFill>
                  <a:srgbClr val="7030A0"/>
                </a:solidFill>
              </a:rPr>
              <a:t>Have you (c) ---------------- the work ? They (d) --------------</a:t>
            </a:r>
          </a:p>
          <a:p>
            <a:endParaRPr lang="en-US" sz="2800" dirty="0" smtClean="0">
              <a:solidFill>
                <a:srgbClr val="7030A0"/>
              </a:solidFill>
            </a:endParaRPr>
          </a:p>
          <a:p>
            <a:r>
              <a:rPr lang="en-US" sz="2800" dirty="0" smtClean="0">
                <a:solidFill>
                  <a:srgbClr val="7030A0"/>
                </a:solidFill>
              </a:rPr>
              <a:t> not gone to school. </a:t>
            </a:r>
            <a:r>
              <a:rPr lang="en-US" sz="2800" dirty="0" err="1" smtClean="0">
                <a:solidFill>
                  <a:srgbClr val="7030A0"/>
                </a:solidFill>
              </a:rPr>
              <a:t>Saad</a:t>
            </a:r>
            <a:r>
              <a:rPr lang="en-US" sz="2800" dirty="0" smtClean="0">
                <a:solidFill>
                  <a:srgbClr val="7030A0"/>
                </a:solidFill>
              </a:rPr>
              <a:t> has not (e) ------------- football.</a:t>
            </a:r>
          </a:p>
          <a:p>
            <a:endParaRPr lang="en-US" sz="2800" dirty="0" smtClean="0">
              <a:solidFill>
                <a:srgbClr val="7030A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914400" y="2133600"/>
          <a:ext cx="7239000" cy="1284279"/>
        </p:xfrm>
        <a:graphic>
          <a:graphicData uri="http://schemas.openxmlformats.org/drawingml/2006/table">
            <a:tbl>
              <a:tblPr/>
              <a:tblGrid>
                <a:gridCol w="2293808"/>
                <a:gridCol w="2348966"/>
                <a:gridCol w="2596226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Play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Make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Have/has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6746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Catch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go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04800" y="1143000"/>
            <a:ext cx="83820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Fill in the gaps with the right form of verbs (according to Present Perfect Tense) that given in the box.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0" y="38100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made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2133600" y="41910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172200" y="3733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caught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2667000" y="45720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done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7162800" y="4572000"/>
            <a:ext cx="137160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have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5867400" y="54102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played</a:t>
            </a:r>
            <a:endParaRPr lang="en-US" sz="2800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609600"/>
            <a:ext cx="6096000" cy="762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Pair Works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572000"/>
            <a:ext cx="9144000" cy="22860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Write three sentences (affirmative, negative and Interrogative) about the above picture according to the rules of Present Perfect Tense.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download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600200"/>
            <a:ext cx="5105400" cy="2895600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04800"/>
            <a:ext cx="52578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GROUP WORKS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5473005"/>
            <a:ext cx="8001000" cy="138499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	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Sayeed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is reading English. He likes English very much . He is thinking. He went to school. He is writing a paragraph. 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1430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Read the passage and rewrite it in the Present Perfect Tense.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img-1244-copy-1527105676018-15540368684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752600"/>
            <a:ext cx="6477000" cy="3505200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66800" y="5562600"/>
            <a:ext cx="7010400" cy="1295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Write down five sentences that you and your sister do at your house.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66800" y="0"/>
            <a:ext cx="7010400" cy="1295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Home Work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images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95400"/>
            <a:ext cx="7238999" cy="42672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8600"/>
            <a:ext cx="6248400" cy="1600200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MonooMJ" pitchFamily="2" charset="0"/>
              </a:rPr>
              <a:t>Acknowledgement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  <a:cs typeface="Mono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028735"/>
            <a:ext cx="7924800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We would like to express our cordial gratitude to the  Ministry of Education, Directorate of Secondary &amp; Higher Education, NCTB, a2i</a:t>
            </a:r>
            <a:endParaRPr lang="en-US" sz="2400" b="1" dirty="0">
              <a:solidFill>
                <a:srgbClr val="003399"/>
              </a:solidFill>
              <a:latin typeface="Book Antiqua" pitchFamily="18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695700" y="3387520"/>
            <a:ext cx="1905000" cy="75256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Book Antiqua" pitchFamily="18" charset="0"/>
                <a:cs typeface="Nikosh" pitchFamily="2" charset="0"/>
              </a:rPr>
              <a:t>and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4298541"/>
            <a:ext cx="7772400" cy="2129555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the panel of honorable editors ( Md. Jahangir </a:t>
            </a:r>
            <a:r>
              <a:rPr lang="en-US" sz="2400" b="1" dirty="0" err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Hasan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Associate 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Professor (English) TTC, </a:t>
            </a:r>
            <a:r>
              <a:rPr lang="en-US" sz="2400" b="1" dirty="0" err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Rangpur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</a:t>
            </a:r>
            <a:r>
              <a:rPr lang="en-US" sz="2400" b="1" dirty="0" err="1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Ranjit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Poddar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Associate 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Professor (English) TTC, Dhaka, and </a:t>
            </a:r>
            <a:r>
              <a:rPr lang="en-US" sz="2400" b="1" dirty="0" err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Urmila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 Ahmed, 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Associate 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Professor (English) TTC, Dhaka, to enrich the contents.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28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4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iph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914400" y="5029200"/>
            <a:ext cx="7162800" cy="12954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END.</a:t>
            </a:r>
            <a:endParaRPr lang="en-US" sz="7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8581806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 to Ass 1_Mo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0" y="0"/>
            <a:ext cx="9144000" cy="838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FF00"/>
                </a:solidFill>
              </a:rPr>
              <a:t>  </a:t>
            </a:r>
            <a:r>
              <a:rPr lang="en-US" sz="8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IDENTITY</a:t>
            </a:r>
            <a:endParaRPr lang="en-US" sz="8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33600" y="914400"/>
            <a:ext cx="7010400" cy="419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/>
              <a:t>Md. </a:t>
            </a:r>
            <a:r>
              <a:rPr lang="en-US" sz="3200" b="1" dirty="0" err="1" smtClean="0"/>
              <a:t>Moksed</a:t>
            </a:r>
            <a:r>
              <a:rPr lang="en-US" sz="3200" b="1" dirty="0" smtClean="0"/>
              <a:t> Ali, </a:t>
            </a:r>
            <a:endParaRPr lang="en-US" sz="3200" dirty="0" smtClean="0"/>
          </a:p>
          <a:p>
            <a:r>
              <a:rPr lang="en-US" sz="3200" b="1" dirty="0" smtClean="0"/>
              <a:t>Assistant Teacher (English),</a:t>
            </a:r>
            <a:endParaRPr lang="en-US" sz="3200" dirty="0" smtClean="0"/>
          </a:p>
          <a:p>
            <a:r>
              <a:rPr lang="en-US" sz="3200" b="1" dirty="0" err="1" smtClean="0"/>
              <a:t>Bhabanipur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Sefatia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Kamil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Madrasah</a:t>
            </a:r>
            <a:r>
              <a:rPr lang="en-US" sz="3200" b="1" dirty="0" smtClean="0"/>
              <a:t> Online Class</a:t>
            </a:r>
            <a:endParaRPr lang="en-US" sz="3200" dirty="0" smtClean="0"/>
          </a:p>
          <a:p>
            <a:r>
              <a:rPr lang="en-US" sz="3200" b="1" dirty="0" err="1" smtClean="0"/>
              <a:t>Hatibandha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Lalmanirhat</a:t>
            </a:r>
            <a:r>
              <a:rPr lang="en-US" sz="3200" b="1" dirty="0" smtClean="0"/>
              <a:t>.</a:t>
            </a:r>
            <a:r>
              <a:rPr lang="en-US" sz="3200" dirty="0" smtClean="0"/>
              <a:t> </a:t>
            </a:r>
          </a:p>
          <a:p>
            <a:r>
              <a:rPr lang="en-US" sz="3200" b="1" dirty="0" smtClean="0"/>
              <a:t>Mobile: 01717292475</a:t>
            </a:r>
            <a:endParaRPr lang="en-US" sz="3200" dirty="0" smtClean="0"/>
          </a:p>
          <a:p>
            <a:r>
              <a:rPr lang="en-US" sz="3200" b="1" dirty="0" smtClean="0"/>
              <a:t>Email:mmali2023782@gmail.com</a:t>
            </a:r>
            <a:endParaRPr lang="en-US" sz="2400" dirty="0"/>
          </a:p>
        </p:txBody>
      </p:sp>
      <p:pic>
        <p:nvPicPr>
          <p:cNvPr id="14" name="Picture 13" descr="h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00600"/>
            <a:ext cx="18288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2057400" y="5181600"/>
            <a:ext cx="6934200" cy="1600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English 2nd Paper </a:t>
            </a:r>
          </a:p>
          <a:p>
            <a:pPr algn="ctr"/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Class : 6 – 10. </a:t>
            </a:r>
            <a:endParaRPr lang="en-US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IMG202012291504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90600"/>
            <a:ext cx="1981200" cy="297180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Look at the pictures</a:t>
            </a:r>
            <a:endParaRPr lang="en-US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 descr="s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19200"/>
            <a:ext cx="2628900" cy="1743075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3429000" y="1371600"/>
            <a:ext cx="5105400" cy="685800"/>
          </a:xfrm>
          <a:prstGeom prst="wedgeRoundRectCallout">
            <a:avLst>
              <a:gd name="adj1" fmla="val -54608"/>
              <a:gd name="adj2" fmla="val 9942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have written a letter.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3276600" y="2819400"/>
            <a:ext cx="1828800" cy="1905000"/>
          </a:xfrm>
          <a:prstGeom prst="wedgeRoundRectCallout">
            <a:avLst>
              <a:gd name="adj1" fmla="val -67473"/>
              <a:gd name="adj2" fmla="val 18192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He has gone to School.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3733800" y="5562600"/>
            <a:ext cx="5105400" cy="685800"/>
          </a:xfrm>
          <a:prstGeom prst="wedgeRoundRectCallout">
            <a:avLst>
              <a:gd name="adj1" fmla="val -54608"/>
              <a:gd name="adj2" fmla="val 9942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have eaten rice.</a:t>
            </a:r>
            <a:endParaRPr lang="en-US" sz="5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images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953000"/>
            <a:ext cx="2667000" cy="1628775"/>
          </a:xfrm>
          <a:prstGeom prst="rect">
            <a:avLst/>
          </a:prstGeom>
        </p:spPr>
      </p:pic>
      <p:pic>
        <p:nvPicPr>
          <p:cNvPr id="24" name="Content Placeholder 14" descr="2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181600" y="2057400"/>
            <a:ext cx="3581400" cy="3181350"/>
          </a:xfrm>
        </p:spPr>
      </p:pic>
      <p:pic>
        <p:nvPicPr>
          <p:cNvPr id="25" name="Picture 24" descr="s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48000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7488540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762000"/>
            <a:ext cx="5943600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LESSON  DICLARATION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895600"/>
            <a:ext cx="9144000" cy="212365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PRESENT  PERFECT TENSE</a:t>
            </a:r>
            <a:endParaRPr lang="en-US" sz="6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18612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609600"/>
            <a:ext cx="6705600" cy="70788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LEARNING OUTCONES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905000"/>
            <a:ext cx="7696200" cy="41910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After completing this lesson students will be able to –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say what is Present Perfect Tense.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write the structure of Present Perfect Tense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make  correct sentence according to Present Perfect Tense.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re-write in Present Perfect Tense. 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Present Perfect Tense</a:t>
            </a:r>
            <a:endParaRPr lang="en-US" sz="5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971800"/>
            <a:ext cx="9144000" cy="3886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sz="3600" u="sng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চিনিবার উপায়ঃ-</a:t>
            </a:r>
          </a:p>
          <a:p>
            <a:pPr marL="0" indent="0">
              <a:buNone/>
            </a:pPr>
            <a:r>
              <a:rPr lang="bn-BD" sz="36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         </a:t>
            </a:r>
            <a:r>
              <a:rPr lang="bn-BD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বাংলায় ক্রিয়ার শেষে য়াছি, য়াছ, য়াছেন চিহ্ন থাকিবে।</a:t>
            </a:r>
          </a:p>
          <a:p>
            <a:pPr marL="0" indent="0">
              <a:buNone/>
            </a:pPr>
            <a:r>
              <a:rPr lang="bn-BD" sz="36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   </a:t>
            </a:r>
            <a:r>
              <a:rPr lang="bn-BD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যেমনঃ  সে স্কুলে গিয়াছে।</a:t>
            </a:r>
          </a:p>
          <a:p>
            <a:pPr marL="0" indent="0">
              <a:buNone/>
            </a:pPr>
            <a:r>
              <a:rPr lang="bn-BD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	      </a:t>
            </a:r>
            <a:r>
              <a:rPr lang="bn-BD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আমি একটি পাখি দেখিয়াছি।</a:t>
            </a:r>
          </a:p>
          <a:p>
            <a:pPr marL="0" indent="0">
              <a:buNone/>
            </a:pPr>
            <a:r>
              <a:rPr lang="bn-BD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	      </a:t>
            </a:r>
            <a:r>
              <a:rPr lang="bn-BD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আমরা কাজটি করিয়াছি।</a:t>
            </a:r>
            <a:endParaRPr lang="en-US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0" y="1143000"/>
            <a:ext cx="9144000" cy="1752600"/>
          </a:xfrm>
          <a:prstGeom prst="round2Diag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Present Perfect Tense is used when the work has been done but its effect lasts.</a:t>
            </a:r>
          </a:p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কোন কাজ শেষ হয়েছে অথচ তার ফল  বর্তমান আছে বোঝালে </a:t>
            </a:r>
            <a:r>
              <a:rPr lang="en-US" sz="3200" dirty="0" smtClean="0">
                <a:solidFill>
                  <a:schemeClr val="bg1"/>
                </a:solidFill>
              </a:rPr>
              <a:t>Present Perfect Tense </a:t>
            </a:r>
            <a:r>
              <a:rPr lang="bn-BD" sz="32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হয়।</a:t>
            </a:r>
            <a:endParaRPr lang="en-US" sz="32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6" descr="hb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4495800"/>
            <a:ext cx="2114550" cy="1828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444767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6324600" cy="1066800"/>
          </a:xfr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Present Perfect Tense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305800" cy="5029200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sz="4000" u="sng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গঠন প্রণালী</a:t>
            </a:r>
            <a:endParaRPr lang="en-US" sz="4000" u="sng" dirty="0" smtClean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  <a:p>
            <a:pPr marL="0" indent="0">
              <a:buNone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Aff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:   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Sub + have/has +V3 + obj.</a:t>
            </a:r>
          </a:p>
          <a:p>
            <a:pPr marL="0" indent="0">
              <a:buNone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Neg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Sub + have not/ has not + V3 + obj.</a:t>
            </a:r>
          </a:p>
          <a:p>
            <a:pPr marL="0" indent="0">
              <a:buNone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Intre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Have/ Has + Sub + V3 + </a:t>
            </a:r>
            <a:r>
              <a:rPr lang="en-US" sz="36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obj</a:t>
            </a: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Subject </a:t>
            </a:r>
            <a:r>
              <a:rPr lang="bn-BD" sz="36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বা  কর্তা  যদি </a:t>
            </a:r>
            <a:r>
              <a:rPr lang="en-US" sz="36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3</a:t>
            </a:r>
            <a:r>
              <a:rPr lang="en-US" sz="3600" baseline="300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rd</a:t>
            </a:r>
            <a:r>
              <a:rPr lang="en-US" sz="36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person singular number </a:t>
            </a:r>
            <a:r>
              <a:rPr lang="bn-BD" sz="36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হলে </a:t>
            </a:r>
            <a:r>
              <a:rPr lang="en-US" sz="36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has </a:t>
            </a:r>
            <a:r>
              <a:rPr lang="bn-BD" sz="36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অন্য ক্ষেত্রে </a:t>
            </a:r>
            <a:r>
              <a:rPr lang="en-US" sz="36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have </a:t>
            </a:r>
            <a:r>
              <a:rPr lang="bn-BD" sz="36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বসে।</a:t>
            </a:r>
            <a:endParaRPr lang="en-US" sz="3600" dirty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9245410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533400"/>
            <a:ext cx="5029200" cy="9906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Use of have/has</a:t>
            </a:r>
            <a:endParaRPr lang="en-US" sz="4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2133599"/>
          <a:ext cx="8153400" cy="3554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3048000"/>
                <a:gridCol w="3276600"/>
              </a:tblGrid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Person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Singular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Plural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97155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1st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I have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e have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97155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3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nd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ou have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You have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97155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3rd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He/She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has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They have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1279</TotalTime>
  <Words>877</Words>
  <Application>Microsoft Office PowerPoint</Application>
  <PresentationFormat>On-screen Show (4:3)</PresentationFormat>
  <Paragraphs>148</Paragraphs>
  <Slides>18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Present Perfect Tense</vt:lpstr>
      <vt:lpstr>Present Perfect Tense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Moksed</cp:lastModifiedBy>
  <cp:revision>208</cp:revision>
  <cp:lastPrinted>2013-04-24T06:22:17Z</cp:lastPrinted>
  <dcterms:created xsi:type="dcterms:W3CDTF">2013-04-21T06:16:47Z</dcterms:created>
  <dcterms:modified xsi:type="dcterms:W3CDTF">2021-01-27T04:08:48Z</dcterms:modified>
</cp:coreProperties>
</file>