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21"/>
  </p:notesMasterIdLst>
  <p:sldIdLst>
    <p:sldId id="283" r:id="rId2"/>
    <p:sldId id="275" r:id="rId3"/>
    <p:sldId id="290" r:id="rId4"/>
    <p:sldId id="258" r:id="rId5"/>
    <p:sldId id="273" r:id="rId6"/>
    <p:sldId id="262" r:id="rId7"/>
    <p:sldId id="281" r:id="rId8"/>
    <p:sldId id="285" r:id="rId9"/>
    <p:sldId id="286" r:id="rId10"/>
    <p:sldId id="287" r:id="rId11"/>
    <p:sldId id="288" r:id="rId12"/>
    <p:sldId id="289" r:id="rId13"/>
    <p:sldId id="292" r:id="rId14"/>
    <p:sldId id="293" r:id="rId15"/>
    <p:sldId id="276" r:id="rId16"/>
    <p:sldId id="266" r:id="rId17"/>
    <p:sldId id="291" r:id="rId18"/>
    <p:sldId id="277"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CB9ED-C387-429D-A1D1-27422FEC5483}"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C9C28-F527-43A4-804D-B67F130F275B}" type="slidenum">
              <a:rPr lang="en-US" smtClean="0"/>
              <a:t>‹#›</a:t>
            </a:fld>
            <a:endParaRPr lang="en-US"/>
          </a:p>
        </p:txBody>
      </p:sp>
    </p:spTree>
    <p:extLst>
      <p:ext uri="{BB962C8B-B14F-4D97-AF65-F5344CB8AC3E}">
        <p14:creationId xmlns:p14="http://schemas.microsoft.com/office/powerpoint/2010/main" val="416392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119C1-C5DC-40AD-A657-E0BFECB5C040}" type="slidenum">
              <a:rPr lang="en-US" smtClean="0"/>
              <a:t>1</a:t>
            </a:fld>
            <a:endParaRPr lang="en-US"/>
          </a:p>
        </p:txBody>
      </p:sp>
    </p:spTree>
    <p:extLst>
      <p:ext uri="{BB962C8B-B14F-4D97-AF65-F5344CB8AC3E}">
        <p14:creationId xmlns:p14="http://schemas.microsoft.com/office/powerpoint/2010/main" val="378552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A71F21-B1D6-4D87-B5CF-D78D7A4CC183}"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254429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71F21-B1D6-4D87-B5CF-D78D7A4CC183}"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51917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71F21-B1D6-4D87-B5CF-D78D7A4CC183}"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58203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71F21-B1D6-4D87-B5CF-D78D7A4CC183}"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197338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71F21-B1D6-4D87-B5CF-D78D7A4CC183}"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317248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A71F21-B1D6-4D87-B5CF-D78D7A4CC183}"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252518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A71F21-B1D6-4D87-B5CF-D78D7A4CC183}"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411687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A71F21-B1D6-4D87-B5CF-D78D7A4CC183}"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303215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71F21-B1D6-4D87-B5CF-D78D7A4CC183}"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397115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71F21-B1D6-4D87-B5CF-D78D7A4CC183}"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207663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71F21-B1D6-4D87-B5CF-D78D7A4CC183}"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B8B94-D045-47D9-8BC8-08BD1098E8ED}" type="slidenum">
              <a:rPr lang="en-US" smtClean="0"/>
              <a:t>‹#›</a:t>
            </a:fld>
            <a:endParaRPr lang="en-US"/>
          </a:p>
        </p:txBody>
      </p:sp>
    </p:spTree>
    <p:extLst>
      <p:ext uri="{BB962C8B-B14F-4D97-AF65-F5344CB8AC3E}">
        <p14:creationId xmlns:p14="http://schemas.microsoft.com/office/powerpoint/2010/main" val="291173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71F21-B1D6-4D87-B5CF-D78D7A4CC183}" type="datetimeFigureOut">
              <a:rPr lang="en-US" smtClean="0"/>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B8B94-D045-47D9-8BC8-08BD1098E8ED}" type="slidenum">
              <a:rPr lang="en-US" smtClean="0"/>
              <a:t>‹#›</a:t>
            </a:fld>
            <a:endParaRPr lang="en-US"/>
          </a:p>
        </p:txBody>
      </p:sp>
    </p:spTree>
    <p:extLst>
      <p:ext uri="{BB962C8B-B14F-4D97-AF65-F5344CB8AC3E}">
        <p14:creationId xmlns:p14="http://schemas.microsoft.com/office/powerpoint/2010/main" val="249316978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3" name="Rectangle 2"/>
          <p:cNvSpPr/>
          <p:nvPr/>
        </p:nvSpPr>
        <p:spPr>
          <a:xfrm>
            <a:off x="40494" y="101888"/>
            <a:ext cx="12111009" cy="1200329"/>
          </a:xfrm>
          <a:prstGeom prst="rect">
            <a:avLst/>
          </a:prstGeom>
        </p:spPr>
        <p:txBody>
          <a:bodyPr wrap="none">
            <a:spAutoFit/>
          </a:bodyPr>
          <a:lstStyle/>
          <a:p>
            <a:pPr algn="ctr"/>
            <a:r>
              <a:rPr lang="en-US" sz="7200" b="1" dirty="0">
                <a:solidFill>
                  <a:schemeClr val="accent2">
                    <a:lumMod val="75000"/>
                  </a:schemeClr>
                </a:solidFill>
                <a:latin typeface="Book Antiqua" pitchFamily="18" charset="0"/>
              </a:rPr>
              <a:t>Welcome to our online class</a:t>
            </a:r>
            <a:r>
              <a:rPr lang="en-US" sz="4400" b="1" dirty="0">
                <a:solidFill>
                  <a:schemeClr val="accent2">
                    <a:lumMod val="75000"/>
                  </a:schemeClr>
                </a:solidFill>
                <a:latin typeface="Book Antiqua" pitchFamily="18" charset="0"/>
              </a:rPr>
              <a:t>.</a:t>
            </a:r>
          </a:p>
        </p:txBody>
      </p:sp>
    </p:spTree>
    <p:extLst>
      <p:ext uri="{BB962C8B-B14F-4D97-AF65-F5344CB8AC3E}">
        <p14:creationId xmlns:p14="http://schemas.microsoft.com/office/powerpoint/2010/main" val="230221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r>
              <a:rPr lang="en-US" sz="4800" dirty="0">
                <a:solidFill>
                  <a:srgbClr val="050505"/>
                </a:solidFill>
                <a:latin typeface="inherit"/>
              </a:rPr>
              <a:t>Fruit and vegetables are in the next level of the Pyramid. These are also very important for us. They have vitamins. They help our eyes and our </a:t>
            </a:r>
            <a:r>
              <a:rPr lang="en-US" sz="4800" dirty="0" smtClean="0">
                <a:solidFill>
                  <a:srgbClr val="050505"/>
                </a:solidFill>
                <a:latin typeface="inherit"/>
              </a:rPr>
              <a:t>health.</a:t>
            </a:r>
          </a:p>
          <a:p>
            <a:endParaRPr lang="en-US" sz="4800" dirty="0">
              <a:solidFill>
                <a:srgbClr val="050505"/>
              </a:solidFill>
              <a:latin typeface="inherit"/>
            </a:endParaRPr>
          </a:p>
          <a:p>
            <a:r>
              <a:rPr lang="en-US" sz="4800" dirty="0" smtClean="0">
                <a:solidFill>
                  <a:srgbClr val="050505"/>
                </a:solidFill>
                <a:latin typeface="inherit"/>
              </a:rPr>
              <a:t>On </a:t>
            </a:r>
            <a:r>
              <a:rPr lang="en-US" sz="4800" dirty="0">
                <a:solidFill>
                  <a:srgbClr val="050505"/>
                </a:solidFill>
                <a:latin typeface="inherit"/>
              </a:rPr>
              <a:t>the next level, there are fish, meat, dairy products, beans and lentils. Meat, fish and chicken have protein. Beans and lentils do, too!</a:t>
            </a:r>
          </a:p>
        </p:txBody>
      </p:sp>
    </p:spTree>
    <p:extLst>
      <p:ext uri="{BB962C8B-B14F-4D97-AF65-F5344CB8AC3E}">
        <p14:creationId xmlns:p14="http://schemas.microsoft.com/office/powerpoint/2010/main" val="3178638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r>
              <a:rPr lang="en-US" sz="5400" dirty="0">
                <a:solidFill>
                  <a:srgbClr val="050505"/>
                </a:solidFill>
                <a:latin typeface="inherit"/>
              </a:rPr>
              <a:t>Dairy products are things like milk and eggs. They help our teeth and bones. Protein and dairy make us strong</a:t>
            </a:r>
            <a:r>
              <a:rPr lang="en-US" sz="5400" dirty="0" smtClean="0">
                <a:solidFill>
                  <a:srgbClr val="050505"/>
                </a:solidFill>
                <a:latin typeface="inherit"/>
              </a:rPr>
              <a:t>.</a:t>
            </a:r>
          </a:p>
          <a:p>
            <a:endParaRPr lang="en-US" sz="5400" dirty="0">
              <a:solidFill>
                <a:srgbClr val="050505"/>
              </a:solidFill>
              <a:latin typeface="inherit"/>
            </a:endParaRPr>
          </a:p>
          <a:p>
            <a:r>
              <a:rPr lang="en-US" sz="5400" dirty="0">
                <a:solidFill>
                  <a:srgbClr val="050505"/>
                </a:solidFill>
                <a:latin typeface="inherit"/>
              </a:rPr>
              <a:t>Fat and oil are at the top of the Food Pyramid. These make food delicious, but our body does not need very much of them.</a:t>
            </a:r>
          </a:p>
        </p:txBody>
      </p:sp>
    </p:spTree>
    <p:extLst>
      <p:ext uri="{BB962C8B-B14F-4D97-AF65-F5344CB8AC3E}">
        <p14:creationId xmlns:p14="http://schemas.microsoft.com/office/powerpoint/2010/main" val="125784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2580"/>
            <a:ext cx="12192000" cy="5632311"/>
          </a:xfrm>
          <a:prstGeom prst="rect">
            <a:avLst/>
          </a:prstGeom>
        </p:spPr>
        <p:txBody>
          <a:bodyPr wrap="square">
            <a:spAutoFit/>
          </a:bodyPr>
          <a:lstStyle/>
          <a:p>
            <a:r>
              <a:rPr lang="en-US" sz="7200" dirty="0">
                <a:solidFill>
                  <a:srgbClr val="050505"/>
                </a:solidFill>
                <a:latin typeface="inherit"/>
              </a:rPr>
              <a:t>Sometimes we can’t get food from all the different food groups. But when we have choice about food, we need to make good choices.</a:t>
            </a:r>
          </a:p>
        </p:txBody>
      </p:sp>
    </p:spTree>
    <p:extLst>
      <p:ext uri="{BB962C8B-B14F-4D97-AF65-F5344CB8AC3E}">
        <p14:creationId xmlns:p14="http://schemas.microsoft.com/office/powerpoint/2010/main" val="332110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95021"/>
            <a:ext cx="12192000" cy="5262979"/>
          </a:xfrm>
          <a:prstGeom prst="rect">
            <a:avLst/>
          </a:prstGeom>
          <a:noFill/>
        </p:spPr>
        <p:txBody>
          <a:bodyPr wrap="square" lIns="91440" tIns="45720" rIns="91440" bIns="45720">
            <a:spAutoFit/>
          </a:bodyPr>
          <a:lstStyle/>
          <a:p>
            <a:r>
              <a:rPr lang="en-US" sz="4800" dirty="0" smtClean="0">
                <a:ln w="0"/>
                <a:effectLst>
                  <a:outerShdw blurRad="38100" dist="19050" dir="2700000" algn="tl" rotWithShape="0">
                    <a:schemeClr val="dk1">
                      <a:alpha val="40000"/>
                    </a:schemeClr>
                  </a:outerShdw>
                </a:effectLst>
              </a:rPr>
              <a:t>A. Grains give us energy.</a:t>
            </a:r>
          </a:p>
          <a:p>
            <a:r>
              <a:rPr lang="en-US" sz="4800" dirty="0" smtClean="0">
                <a:ln w="0"/>
                <a:effectLst>
                  <a:outerShdw blurRad="38100" dist="19050" dir="2700000" algn="tl" rotWithShape="0">
                    <a:schemeClr val="dk1">
                      <a:alpha val="40000"/>
                    </a:schemeClr>
                  </a:outerShdw>
                </a:effectLst>
              </a:rPr>
              <a:t>B. A food </a:t>
            </a:r>
            <a:r>
              <a:rPr lang="en-US" sz="4800" dirty="0">
                <a:ln w="0"/>
                <a:effectLst>
                  <a:outerShdw blurRad="38100" dist="19050" dir="2700000" algn="tl" rotWithShape="0">
                    <a:schemeClr val="dk1">
                      <a:alpha val="40000"/>
                    </a:schemeClr>
                  </a:outerShdw>
                </a:effectLst>
              </a:rPr>
              <a:t>pyramid</a:t>
            </a:r>
            <a:r>
              <a:rPr lang="en-US" sz="4800" dirty="0" smtClean="0">
                <a:ln w="0"/>
                <a:effectLst>
                  <a:outerShdw blurRad="38100" dist="19050" dir="2700000" algn="tl" rotWithShape="0">
                    <a:schemeClr val="dk1">
                      <a:alpha val="40000"/>
                    </a:schemeClr>
                  </a:outerShdw>
                </a:effectLst>
              </a:rPr>
              <a:t> is a chart to </a:t>
            </a:r>
            <a:r>
              <a:rPr lang="en-US" sz="4800" dirty="0" err="1" smtClean="0">
                <a:ln w="0"/>
                <a:effectLst>
                  <a:outerShdw blurRad="38100" dist="19050" dir="2700000" algn="tl" rotWithShape="0">
                    <a:schemeClr val="dk1">
                      <a:alpha val="40000"/>
                    </a:schemeClr>
                  </a:outerShdw>
                </a:effectLst>
              </a:rPr>
              <a:t>shw</a:t>
            </a:r>
            <a:r>
              <a:rPr lang="en-US" sz="4800" dirty="0" smtClean="0">
                <a:ln w="0"/>
                <a:effectLst>
                  <a:outerShdw blurRad="38100" dist="19050" dir="2700000" algn="tl" rotWithShape="0">
                    <a:schemeClr val="dk1">
                      <a:alpha val="40000"/>
                    </a:schemeClr>
                  </a:outerShdw>
                </a:effectLst>
              </a:rPr>
              <a:t> the nine </a:t>
            </a:r>
            <a:r>
              <a:rPr lang="en-US" sz="4800" dirty="0" err="1" smtClean="0">
                <a:ln w="0"/>
                <a:effectLst>
                  <a:outerShdw blurRad="38100" dist="19050" dir="2700000" algn="tl" rotWithShape="0">
                    <a:schemeClr val="dk1">
                      <a:alpha val="40000"/>
                    </a:schemeClr>
                  </a:outerShdw>
                </a:effectLst>
              </a:rPr>
              <a:t>graups</a:t>
            </a:r>
            <a:r>
              <a:rPr lang="en-US" sz="4800" dirty="0" smtClean="0">
                <a:ln w="0"/>
                <a:effectLst>
                  <a:outerShdw blurRad="38100" dist="19050" dir="2700000" algn="tl" rotWithShape="0">
                    <a:schemeClr val="dk1">
                      <a:alpha val="40000"/>
                    </a:schemeClr>
                  </a:outerShdw>
                </a:effectLst>
              </a:rPr>
              <a:t> of food.</a:t>
            </a:r>
          </a:p>
          <a:p>
            <a:r>
              <a:rPr lang="en-US" sz="4800" dirty="0" smtClean="0">
                <a:ln w="0"/>
                <a:effectLst>
                  <a:outerShdw blurRad="38100" dist="19050" dir="2700000" algn="tl" rotWithShape="0">
                    <a:schemeClr val="dk1">
                      <a:alpha val="40000"/>
                    </a:schemeClr>
                  </a:outerShdw>
                </a:effectLst>
              </a:rPr>
              <a:t>C. The food pyramid helps us giving idea about food habit.</a:t>
            </a:r>
          </a:p>
          <a:p>
            <a:r>
              <a:rPr lang="en-US" sz="4800" dirty="0" smtClean="0">
                <a:ln w="0"/>
                <a:effectLst>
                  <a:outerShdw blurRad="38100" dist="19050" dir="2700000" algn="tl" rotWithShape="0">
                    <a:schemeClr val="dk1">
                      <a:alpha val="40000"/>
                    </a:schemeClr>
                  </a:outerShdw>
                </a:effectLst>
              </a:rPr>
              <a:t>D. Our body </a:t>
            </a:r>
            <a:r>
              <a:rPr lang="en-US" sz="4800" dirty="0" err="1" smtClean="0">
                <a:ln w="0"/>
                <a:effectLst>
                  <a:outerShdw blurRad="38100" dist="19050" dir="2700000" algn="tl" rotWithShape="0">
                    <a:schemeClr val="dk1">
                      <a:alpha val="40000"/>
                    </a:schemeClr>
                  </a:outerShdw>
                </a:effectLst>
              </a:rPr>
              <a:t>meeds</a:t>
            </a:r>
            <a:r>
              <a:rPr lang="en-US" sz="4800" dirty="0" smtClean="0">
                <a:ln w="0"/>
                <a:effectLst>
                  <a:outerShdw blurRad="38100" dist="19050" dir="2700000" algn="tl" rotWithShape="0">
                    <a:schemeClr val="dk1">
                      <a:alpha val="40000"/>
                    </a:schemeClr>
                  </a:outerShdw>
                </a:effectLst>
              </a:rPr>
              <a:t> a good mix of food.</a:t>
            </a:r>
          </a:p>
          <a:p>
            <a:r>
              <a:rPr lang="en-US" sz="4800" dirty="0" smtClean="0">
                <a:ln w="0"/>
                <a:effectLst>
                  <a:outerShdw blurRad="38100" dist="19050" dir="2700000" algn="tl" rotWithShape="0">
                    <a:schemeClr val="dk1">
                      <a:alpha val="40000"/>
                    </a:schemeClr>
                  </a:outerShdw>
                </a:effectLst>
              </a:rPr>
              <a:t>E. Dairy products help our teeth and bones.   </a:t>
            </a:r>
          </a:p>
        </p:txBody>
      </p:sp>
      <p:sp>
        <p:nvSpPr>
          <p:cNvPr id="3" name="TextBox 2"/>
          <p:cNvSpPr txBox="1"/>
          <p:nvPr/>
        </p:nvSpPr>
        <p:spPr>
          <a:xfrm>
            <a:off x="0" y="251792"/>
            <a:ext cx="12192000" cy="923330"/>
          </a:xfrm>
          <a:prstGeom prst="rect">
            <a:avLst/>
          </a:prstGeom>
          <a:noFill/>
        </p:spPr>
        <p:txBody>
          <a:bodyPr wrap="square" rtlCol="0">
            <a:spAutoFit/>
          </a:bodyPr>
          <a:lstStyle/>
          <a:p>
            <a:r>
              <a:rPr lang="en-US" sz="5400" b="1" i="1" u="sng" dirty="0" smtClean="0"/>
              <a:t>True or false and give the correct answer.</a:t>
            </a:r>
            <a:endParaRPr lang="en-US" sz="5400" b="1" i="1" u="sng" dirty="0"/>
          </a:p>
        </p:txBody>
      </p:sp>
    </p:spTree>
    <p:extLst>
      <p:ext uri="{BB962C8B-B14F-4D97-AF65-F5344CB8AC3E}">
        <p14:creationId xmlns:p14="http://schemas.microsoft.com/office/powerpoint/2010/main" val="38006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1589" y="0"/>
            <a:ext cx="9367373" cy="1200329"/>
          </a:xfrm>
          <a:prstGeom prst="rect">
            <a:avLst/>
          </a:prstGeom>
          <a:noFill/>
        </p:spPr>
        <p:txBody>
          <a:bodyPr wrap="none" lIns="91440" tIns="45720" rIns="91440" bIns="45720">
            <a:spAutoFit/>
          </a:bodyPr>
          <a:lstStyle/>
          <a:p>
            <a:pPr algn="ctr"/>
            <a:r>
              <a:rPr lang="en-US" sz="7200" b="1" i="1" u="sng"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Answer the true or false</a:t>
            </a:r>
            <a:endParaRPr lang="en-US" sz="7200" b="1" i="1" u="sng"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TextBox 2"/>
          <p:cNvSpPr txBox="1"/>
          <p:nvPr/>
        </p:nvSpPr>
        <p:spPr>
          <a:xfrm>
            <a:off x="92765" y="914511"/>
            <a:ext cx="5947427" cy="1015663"/>
          </a:xfrm>
          <a:prstGeom prst="rect">
            <a:avLst/>
          </a:prstGeom>
          <a:noFill/>
        </p:spPr>
        <p:txBody>
          <a:bodyPr wrap="square" rtlCol="0">
            <a:spAutoFit/>
          </a:bodyPr>
          <a:lstStyle/>
          <a:p>
            <a:r>
              <a:rPr lang="en-US" sz="6000" b="1" dirty="0" smtClean="0"/>
              <a:t>A. True.</a:t>
            </a:r>
            <a:endParaRPr lang="en-US" sz="6000" b="1" dirty="0"/>
          </a:p>
        </p:txBody>
      </p:sp>
      <p:sp>
        <p:nvSpPr>
          <p:cNvPr id="4" name="TextBox 3"/>
          <p:cNvSpPr txBox="1"/>
          <p:nvPr/>
        </p:nvSpPr>
        <p:spPr>
          <a:xfrm>
            <a:off x="92765" y="1814835"/>
            <a:ext cx="12099235" cy="2677656"/>
          </a:xfrm>
          <a:prstGeom prst="rect">
            <a:avLst/>
          </a:prstGeom>
          <a:noFill/>
        </p:spPr>
        <p:txBody>
          <a:bodyPr wrap="square" rtlCol="0">
            <a:spAutoFit/>
          </a:bodyPr>
          <a:lstStyle/>
          <a:p>
            <a:r>
              <a:rPr lang="en-US" sz="6000" b="1" dirty="0" smtClean="0"/>
              <a:t>B</a:t>
            </a:r>
            <a:r>
              <a:rPr lang="en-US" sz="5400" b="1" dirty="0" smtClean="0"/>
              <a:t>. False.</a:t>
            </a:r>
          </a:p>
          <a:p>
            <a:r>
              <a:rPr lang="en-US" sz="5400" b="1" dirty="0" smtClean="0"/>
              <a:t> </a:t>
            </a:r>
            <a:r>
              <a:rPr lang="en-US" sz="5400" b="1" dirty="0"/>
              <a:t>correct </a:t>
            </a:r>
            <a:r>
              <a:rPr lang="en-US" sz="5400" b="1" dirty="0" smtClean="0"/>
              <a:t>answer- A </a:t>
            </a:r>
            <a:r>
              <a:rPr lang="en-US" sz="5400" b="1" dirty="0"/>
              <a:t>food pyramid is a chart </a:t>
            </a:r>
            <a:r>
              <a:rPr lang="en-US" sz="5400" b="1" dirty="0" smtClean="0"/>
              <a:t>    to </a:t>
            </a:r>
            <a:r>
              <a:rPr lang="en-US" sz="5400" b="1" dirty="0" smtClean="0"/>
              <a:t>show the four groups of </a:t>
            </a:r>
            <a:r>
              <a:rPr lang="en-US" sz="5400" b="1" dirty="0"/>
              <a:t>foods</a:t>
            </a:r>
            <a:r>
              <a:rPr lang="en-US" sz="5400" b="1" dirty="0" smtClean="0"/>
              <a:t>.</a:t>
            </a:r>
            <a:endParaRPr lang="en-US" sz="5400" b="1" dirty="0"/>
          </a:p>
        </p:txBody>
      </p:sp>
      <p:sp>
        <p:nvSpPr>
          <p:cNvPr id="5" name="TextBox 4"/>
          <p:cNvSpPr txBox="1"/>
          <p:nvPr/>
        </p:nvSpPr>
        <p:spPr>
          <a:xfrm>
            <a:off x="16798" y="4137345"/>
            <a:ext cx="2962141" cy="1015663"/>
          </a:xfrm>
          <a:prstGeom prst="rect">
            <a:avLst/>
          </a:prstGeom>
          <a:noFill/>
        </p:spPr>
        <p:txBody>
          <a:bodyPr wrap="square" rtlCol="0">
            <a:spAutoFit/>
          </a:bodyPr>
          <a:lstStyle/>
          <a:p>
            <a:r>
              <a:rPr lang="en-US" sz="6000" b="1" dirty="0" smtClean="0"/>
              <a:t>C. True.</a:t>
            </a:r>
            <a:endParaRPr lang="en-US" sz="6000" b="1" dirty="0"/>
          </a:p>
        </p:txBody>
      </p:sp>
      <p:sp>
        <p:nvSpPr>
          <p:cNvPr id="6" name="TextBox 5"/>
          <p:cNvSpPr txBox="1"/>
          <p:nvPr/>
        </p:nvSpPr>
        <p:spPr>
          <a:xfrm>
            <a:off x="16798" y="4919007"/>
            <a:ext cx="3271234" cy="1015663"/>
          </a:xfrm>
          <a:prstGeom prst="rect">
            <a:avLst/>
          </a:prstGeom>
          <a:noFill/>
        </p:spPr>
        <p:txBody>
          <a:bodyPr wrap="square" rtlCol="0">
            <a:spAutoFit/>
          </a:bodyPr>
          <a:lstStyle/>
          <a:p>
            <a:r>
              <a:rPr lang="en-US" sz="6000" b="1" dirty="0" smtClean="0"/>
              <a:t>D. True.</a:t>
            </a:r>
            <a:endParaRPr lang="en-US" sz="6000" b="1" dirty="0"/>
          </a:p>
        </p:txBody>
      </p:sp>
      <p:sp>
        <p:nvSpPr>
          <p:cNvPr id="7" name="TextBox 6"/>
          <p:cNvSpPr txBox="1"/>
          <p:nvPr/>
        </p:nvSpPr>
        <p:spPr>
          <a:xfrm>
            <a:off x="16798" y="5842337"/>
            <a:ext cx="3129566" cy="1015663"/>
          </a:xfrm>
          <a:prstGeom prst="rect">
            <a:avLst/>
          </a:prstGeom>
          <a:noFill/>
        </p:spPr>
        <p:txBody>
          <a:bodyPr wrap="square" rtlCol="0">
            <a:spAutoFit/>
          </a:bodyPr>
          <a:lstStyle/>
          <a:p>
            <a:r>
              <a:rPr lang="en-US" sz="6000" b="1" dirty="0" smtClean="0"/>
              <a:t>E. True</a:t>
            </a:r>
            <a:r>
              <a:rPr lang="en-US" sz="6000" b="1" dirty="0"/>
              <a:t>.</a:t>
            </a:r>
          </a:p>
        </p:txBody>
      </p:sp>
    </p:spTree>
    <p:extLst>
      <p:ext uri="{BB962C8B-B14F-4D97-AF65-F5344CB8AC3E}">
        <p14:creationId xmlns:p14="http://schemas.microsoft.com/office/powerpoint/2010/main" val="221503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275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rPr>
              <a:t>Answering the following questions…</a:t>
            </a:r>
            <a:r>
              <a:rPr lang="en-US" sz="6000" b="1" dirty="0" smtClean="0">
                <a:solidFill>
                  <a:srgbClr val="FF0000"/>
                </a:solidFill>
              </a:rPr>
              <a:t> </a:t>
            </a:r>
            <a:endParaRPr lang="en-US" sz="6000" b="1" dirty="0">
              <a:solidFill>
                <a:srgbClr val="FF0000"/>
              </a:solidFill>
            </a:endParaRPr>
          </a:p>
        </p:txBody>
      </p:sp>
      <p:sp>
        <p:nvSpPr>
          <p:cNvPr id="3" name="TextBox 2"/>
          <p:cNvSpPr txBox="1"/>
          <p:nvPr/>
        </p:nvSpPr>
        <p:spPr>
          <a:xfrm>
            <a:off x="21466" y="794802"/>
            <a:ext cx="12170534" cy="6063198"/>
          </a:xfrm>
          <a:prstGeom prst="rect">
            <a:avLst/>
          </a:prstGeom>
          <a:noFill/>
        </p:spPr>
        <p:txBody>
          <a:bodyPr wrap="square" rtlCol="0">
            <a:spAutoFit/>
          </a:bodyPr>
          <a:lstStyle/>
          <a:p>
            <a:endParaRPr lang="en-US" sz="2800" dirty="0" smtClean="0"/>
          </a:p>
          <a:p>
            <a:r>
              <a:rPr lang="en-US" sz="4800" dirty="0"/>
              <a:t>A</a:t>
            </a:r>
            <a:r>
              <a:rPr lang="en-US" sz="4800" dirty="0" smtClean="0"/>
              <a:t>. Which are the most important for teeth and bones?</a:t>
            </a:r>
          </a:p>
          <a:p>
            <a:r>
              <a:rPr lang="en-US" sz="4800" dirty="0" smtClean="0"/>
              <a:t>B. What is a food </a:t>
            </a:r>
            <a:r>
              <a:rPr lang="en-US" sz="4800" dirty="0"/>
              <a:t>pyramid? </a:t>
            </a:r>
            <a:endParaRPr lang="en-US" sz="4800" dirty="0" smtClean="0"/>
          </a:p>
          <a:p>
            <a:r>
              <a:rPr lang="en-US" sz="4800" dirty="0" smtClean="0"/>
              <a:t>C.</a:t>
            </a:r>
            <a:r>
              <a:rPr lang="en-US" sz="7200" dirty="0" smtClean="0"/>
              <a:t> </a:t>
            </a:r>
            <a:r>
              <a:rPr lang="en-US" sz="4800" dirty="0" smtClean="0"/>
              <a:t>What foods should be taken moderately?</a:t>
            </a:r>
          </a:p>
          <a:p>
            <a:r>
              <a:rPr lang="en-US" sz="4800" dirty="0" smtClean="0"/>
              <a:t>D. </a:t>
            </a:r>
            <a:r>
              <a:rPr lang="en-US" sz="4800" dirty="0"/>
              <a:t>What is the benefit of eating a healthy breakfast of food pyramid</a:t>
            </a:r>
            <a:r>
              <a:rPr lang="en-US" sz="4800" dirty="0" smtClean="0"/>
              <a:t>?</a:t>
            </a:r>
          </a:p>
          <a:p>
            <a:r>
              <a:rPr lang="en-US" sz="4800" dirty="0" smtClean="0"/>
              <a:t>E</a:t>
            </a:r>
            <a:r>
              <a:rPr lang="en-US" sz="4800" dirty="0"/>
              <a:t>. A food pyramid is----- </a:t>
            </a:r>
            <a:r>
              <a:rPr lang="en-US" sz="4800" dirty="0" smtClean="0"/>
              <a:t>?</a:t>
            </a:r>
          </a:p>
        </p:txBody>
      </p:sp>
    </p:spTree>
    <p:extLst>
      <p:ext uri="{BB962C8B-B14F-4D97-AF65-F5344CB8AC3E}">
        <p14:creationId xmlns:p14="http://schemas.microsoft.com/office/powerpoint/2010/main" val="209218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68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bg1"/>
                </a:solidFill>
              </a:rPr>
              <a:t>Answering questions</a:t>
            </a:r>
            <a:r>
              <a:rPr lang="en-US" sz="2800" dirty="0" smtClean="0">
                <a:solidFill>
                  <a:schemeClr val="bg1"/>
                </a:solidFill>
              </a:rPr>
              <a:t>……..</a:t>
            </a:r>
            <a:endParaRPr lang="en-US" sz="2800" dirty="0">
              <a:solidFill>
                <a:schemeClr val="bg1"/>
              </a:solidFill>
            </a:endParaRPr>
          </a:p>
        </p:txBody>
      </p:sp>
      <p:sp>
        <p:nvSpPr>
          <p:cNvPr id="7" name="Rectangle 6"/>
          <p:cNvSpPr/>
          <p:nvPr/>
        </p:nvSpPr>
        <p:spPr>
          <a:xfrm>
            <a:off x="0" y="656824"/>
            <a:ext cx="12192000" cy="6201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800" dirty="0" smtClean="0">
                <a:solidFill>
                  <a:schemeClr val="tx1"/>
                </a:solidFill>
              </a:rPr>
              <a:t>Ans.(a)Dairy products are the most </a:t>
            </a:r>
            <a:r>
              <a:rPr lang="en-US" sz="4800" dirty="0">
                <a:solidFill>
                  <a:schemeClr val="tx1"/>
                </a:solidFill>
              </a:rPr>
              <a:t>important for teeth and </a:t>
            </a:r>
            <a:r>
              <a:rPr lang="en-US" sz="4800" dirty="0" smtClean="0">
                <a:solidFill>
                  <a:schemeClr val="tx1"/>
                </a:solidFill>
              </a:rPr>
              <a:t>bones.</a:t>
            </a:r>
            <a:endParaRPr lang="en-US" sz="4800" dirty="0" smtClean="0">
              <a:solidFill>
                <a:schemeClr val="tx1"/>
              </a:solidFill>
            </a:endParaRPr>
          </a:p>
          <a:p>
            <a:pPr>
              <a:lnSpc>
                <a:spcPct val="150000"/>
              </a:lnSpc>
            </a:pPr>
            <a:r>
              <a:rPr lang="en-US" sz="4800" dirty="0" smtClean="0">
                <a:solidFill>
                  <a:schemeClr val="tx1"/>
                </a:solidFill>
              </a:rPr>
              <a:t>Ans.(b)</a:t>
            </a:r>
            <a:r>
              <a:rPr lang="en-US" sz="4800" dirty="0">
                <a:solidFill>
                  <a:schemeClr val="tx1"/>
                </a:solidFill>
              </a:rPr>
              <a:t> </a:t>
            </a:r>
            <a:r>
              <a:rPr lang="en-US" sz="4800" dirty="0" smtClean="0">
                <a:solidFill>
                  <a:schemeClr val="tx1"/>
                </a:solidFill>
              </a:rPr>
              <a:t>A </a:t>
            </a:r>
            <a:r>
              <a:rPr lang="en-US" sz="4800" dirty="0">
                <a:solidFill>
                  <a:schemeClr val="tx1"/>
                </a:solidFill>
              </a:rPr>
              <a:t>food </a:t>
            </a:r>
            <a:r>
              <a:rPr lang="en-US" sz="4800" dirty="0" smtClean="0">
                <a:solidFill>
                  <a:schemeClr val="tx1"/>
                </a:solidFill>
              </a:rPr>
              <a:t>pyramid is a chart to show the five groups of foods .</a:t>
            </a:r>
          </a:p>
          <a:p>
            <a:pPr>
              <a:lnSpc>
                <a:spcPct val="150000"/>
              </a:lnSpc>
            </a:pPr>
            <a:r>
              <a:rPr lang="en-US" sz="4800" dirty="0" smtClean="0">
                <a:solidFill>
                  <a:schemeClr val="tx1"/>
                </a:solidFill>
              </a:rPr>
              <a:t>Ans.(c)We should eat the dairy products as well meat, fish, bean and nuts moderately. </a:t>
            </a:r>
            <a:endParaRPr lang="en-US" sz="4800" dirty="0">
              <a:solidFill>
                <a:schemeClr val="tx1"/>
              </a:solidFill>
            </a:endParaRPr>
          </a:p>
        </p:txBody>
      </p:sp>
    </p:spTree>
    <p:extLst>
      <p:ext uri="{BB962C8B-B14F-4D97-AF65-F5344CB8AC3E}">
        <p14:creationId xmlns:p14="http://schemas.microsoft.com/office/powerpoint/2010/main" val="315218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3183"/>
            <a:ext cx="12192000" cy="6186309"/>
          </a:xfrm>
          <a:prstGeom prst="rect">
            <a:avLst/>
          </a:prstGeom>
        </p:spPr>
        <p:txBody>
          <a:bodyPr wrap="square">
            <a:spAutoFit/>
          </a:bodyPr>
          <a:lstStyle/>
          <a:p>
            <a:r>
              <a:rPr lang="en-US" dirty="0" smtClean="0"/>
              <a:t> </a:t>
            </a:r>
            <a:r>
              <a:rPr lang="en-US" sz="6600" dirty="0" smtClean="0"/>
              <a:t>Ans.(d)If we</a:t>
            </a:r>
            <a:r>
              <a:rPr lang="en-US" sz="6600" dirty="0"/>
              <a:t> </a:t>
            </a:r>
            <a:r>
              <a:rPr lang="en-US" sz="6600" dirty="0" smtClean="0"/>
              <a:t>eat a healthy breakfast before leaving the madrasah we will feel strong and active the whole day</a:t>
            </a:r>
          </a:p>
          <a:p>
            <a:r>
              <a:rPr lang="en-US" sz="6600" dirty="0" smtClean="0"/>
              <a:t> </a:t>
            </a:r>
            <a:r>
              <a:rPr lang="en-US" sz="6600" dirty="0"/>
              <a:t>Ans</a:t>
            </a:r>
            <a:r>
              <a:rPr lang="en-US" sz="6600" dirty="0" smtClean="0"/>
              <a:t>.(e)</a:t>
            </a:r>
            <a:r>
              <a:rPr lang="en-US" sz="6600" dirty="0"/>
              <a:t> A food pyramid </a:t>
            </a:r>
            <a:r>
              <a:rPr lang="en-US" sz="6600" dirty="0" smtClean="0"/>
              <a:t>is a chart of foods.</a:t>
            </a:r>
            <a:endParaRPr lang="en-US" sz="6600" dirty="0"/>
          </a:p>
        </p:txBody>
      </p:sp>
    </p:spTree>
    <p:extLst>
      <p:ext uri="{BB962C8B-B14F-4D97-AF65-F5344CB8AC3E}">
        <p14:creationId xmlns:p14="http://schemas.microsoft.com/office/powerpoint/2010/main" val="3688641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0" y="29229"/>
            <a:ext cx="12192000" cy="6828771"/>
          </a:xfrm>
          <a:prstGeom prst="flowChartProcess">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4734342"/>
            <a:ext cx="12192000" cy="212365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6600" i="1" dirty="0"/>
              <a:t>Write 5 sentence </a:t>
            </a:r>
            <a:r>
              <a:rPr lang="en-US" sz="6600" i="1" dirty="0" smtClean="0"/>
              <a:t>to the food pyramid.</a:t>
            </a:r>
            <a:endParaRPr lang="en-US" sz="6600" i="1" dirty="0"/>
          </a:p>
        </p:txBody>
      </p:sp>
      <p:sp>
        <p:nvSpPr>
          <p:cNvPr id="6" name="TextBox 5"/>
          <p:cNvSpPr txBox="1"/>
          <p:nvPr/>
        </p:nvSpPr>
        <p:spPr>
          <a:xfrm>
            <a:off x="287628" y="843407"/>
            <a:ext cx="11616744" cy="2215991"/>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13800" b="1" dirty="0" smtClean="0">
                <a:ln w="76200">
                  <a:solidFill>
                    <a:srgbClr val="FFC000"/>
                  </a:solidFill>
                </a:ln>
                <a:solidFill>
                  <a:schemeClr val="accent6">
                    <a:lumMod val="60000"/>
                    <a:lumOff val="40000"/>
                  </a:schemeClr>
                </a:solidFill>
              </a:rPr>
              <a:t>HOME WORK</a:t>
            </a:r>
            <a:endParaRPr lang="en-US" sz="13800" b="1" dirty="0">
              <a:ln w="76200">
                <a:solidFill>
                  <a:srgbClr val="FFC000"/>
                </a:solidFill>
              </a:ln>
              <a:solidFill>
                <a:schemeClr val="accent6">
                  <a:lumMod val="60000"/>
                  <a:lumOff val="40000"/>
                </a:schemeClr>
              </a:solidFill>
            </a:endParaRPr>
          </a:p>
        </p:txBody>
      </p:sp>
    </p:spTree>
    <p:extLst>
      <p:ext uri="{BB962C8B-B14F-4D97-AF65-F5344CB8AC3E}">
        <p14:creationId xmlns:p14="http://schemas.microsoft.com/office/powerpoint/2010/main" val="87134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txBox="1">
            <a:spLocks/>
          </p:cNvSpPr>
          <p:nvPr/>
        </p:nvSpPr>
        <p:spPr>
          <a:xfrm>
            <a:off x="0" y="0"/>
            <a:ext cx="12192000" cy="1215024"/>
          </a:xfrm>
          <a:prstGeom prst="rect">
            <a:avLst/>
          </a:prstGeom>
          <a:solidFill>
            <a:schemeClr val="tx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b="1" u="sng" smtClean="0">
                <a:solidFill>
                  <a:schemeClr val="bg1"/>
                </a:solidFill>
              </a:rPr>
              <a:t>Thank you everyone</a:t>
            </a:r>
            <a:endParaRPr lang="en-US" sz="11500" b="1" u="sng" dirty="0">
              <a:solidFill>
                <a:schemeClr val="bg1"/>
              </a:solidFill>
            </a:endParaRPr>
          </a:p>
        </p:txBody>
      </p:sp>
    </p:spTree>
    <p:extLst>
      <p:ext uri="{BB962C8B-B14F-4D97-AF65-F5344CB8AC3E}">
        <p14:creationId xmlns:p14="http://schemas.microsoft.com/office/powerpoint/2010/main" val="465186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34824"/>
            <a:ext cx="5754880" cy="4616648"/>
          </a:xfrm>
          <a:prstGeom prst="rect">
            <a:avLst/>
          </a:prstGeom>
          <a:solidFill>
            <a:schemeClr val="tx1"/>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5400" b="1" dirty="0" err="1" smtClean="0">
                <a:ln/>
                <a:solidFill>
                  <a:schemeClr val="bg1"/>
                </a:solidFill>
              </a:rPr>
              <a:t>Runa</a:t>
            </a:r>
            <a:r>
              <a:rPr lang="en-US" sz="5400" b="1" dirty="0" smtClean="0">
                <a:ln/>
                <a:solidFill>
                  <a:schemeClr val="bg1"/>
                </a:solidFill>
              </a:rPr>
              <a:t> Begum</a:t>
            </a:r>
          </a:p>
          <a:p>
            <a:r>
              <a:rPr lang="en-US" sz="4000" b="1" dirty="0" smtClean="0">
                <a:ln/>
                <a:solidFill>
                  <a:schemeClr val="bg1"/>
                </a:solidFill>
              </a:rPr>
              <a:t>(Assistant Teacher)</a:t>
            </a:r>
          </a:p>
          <a:p>
            <a:r>
              <a:rPr lang="en-US" sz="4000" b="1" dirty="0" err="1" smtClean="0">
                <a:ln/>
                <a:solidFill>
                  <a:schemeClr val="bg1"/>
                </a:solidFill>
              </a:rPr>
              <a:t>Nandia</a:t>
            </a:r>
            <a:r>
              <a:rPr lang="en-US" sz="4000" b="1" dirty="0" smtClean="0">
                <a:ln/>
                <a:solidFill>
                  <a:schemeClr val="bg1"/>
                </a:solidFill>
              </a:rPr>
              <a:t> </a:t>
            </a:r>
            <a:r>
              <a:rPr lang="en-US" sz="4000" b="1" dirty="0" err="1">
                <a:ln/>
                <a:solidFill>
                  <a:schemeClr val="bg1"/>
                </a:solidFill>
              </a:rPr>
              <a:t>S</a:t>
            </a:r>
            <a:r>
              <a:rPr lang="en-US" sz="4000" b="1" dirty="0" err="1" smtClean="0">
                <a:ln/>
                <a:solidFill>
                  <a:schemeClr val="bg1"/>
                </a:solidFill>
              </a:rPr>
              <a:t>angun</a:t>
            </a:r>
            <a:r>
              <a:rPr lang="en-US" sz="4000" b="1" dirty="0" smtClean="0">
                <a:ln/>
                <a:solidFill>
                  <a:schemeClr val="bg1"/>
                </a:solidFill>
              </a:rPr>
              <a:t> Ideal </a:t>
            </a:r>
            <a:r>
              <a:rPr lang="en-US" sz="4000" b="1" dirty="0" err="1" smtClean="0">
                <a:ln/>
                <a:solidFill>
                  <a:schemeClr val="bg1"/>
                </a:solidFill>
              </a:rPr>
              <a:t>Dakhil</a:t>
            </a:r>
            <a:r>
              <a:rPr lang="en-US" sz="4000" b="1" dirty="0" smtClean="0">
                <a:ln/>
                <a:solidFill>
                  <a:schemeClr val="bg1"/>
                </a:solidFill>
              </a:rPr>
              <a:t> Madrasah.</a:t>
            </a:r>
          </a:p>
          <a:p>
            <a:r>
              <a:rPr lang="en-US" sz="4400" b="1" dirty="0" err="1" smtClean="0">
                <a:ln/>
                <a:solidFill>
                  <a:schemeClr val="bg1"/>
                </a:solidFill>
              </a:rPr>
              <a:t>Sreepur,Gazipur</a:t>
            </a:r>
            <a:r>
              <a:rPr lang="en-US" sz="4400" b="1" dirty="0" smtClean="0">
                <a:ln/>
                <a:solidFill>
                  <a:schemeClr val="bg1"/>
                </a:solidFill>
              </a:rPr>
              <a:t> </a:t>
            </a:r>
            <a:r>
              <a:rPr lang="en-US" sz="4800" b="1" dirty="0" smtClean="0">
                <a:ln/>
                <a:solidFill>
                  <a:schemeClr val="bg1"/>
                </a:solidFill>
              </a:rPr>
              <a:t>.</a:t>
            </a:r>
          </a:p>
          <a:p>
            <a:endParaRPr lang="en-US" sz="4000" b="1" dirty="0">
              <a:ln/>
              <a:solidFill>
                <a:schemeClr val="bg1"/>
              </a:solidFill>
            </a:endParaRPr>
          </a:p>
          <a:p>
            <a:endParaRPr lang="en-US" sz="3200" b="1" dirty="0" smtClean="0">
              <a:ln/>
              <a:solidFill>
                <a:schemeClr val="accent4"/>
              </a:solidFill>
            </a:endParaRPr>
          </a:p>
        </p:txBody>
      </p:sp>
      <p:grpSp>
        <p:nvGrpSpPr>
          <p:cNvPr id="12" name="Group 11"/>
          <p:cNvGrpSpPr/>
          <p:nvPr/>
        </p:nvGrpSpPr>
        <p:grpSpPr>
          <a:xfrm>
            <a:off x="4253949" y="234954"/>
            <a:ext cx="6868940" cy="2561255"/>
            <a:chOff x="4290292" y="610007"/>
            <a:chExt cx="4550532" cy="2620644"/>
          </a:xfrm>
        </p:grpSpPr>
        <p:sp>
          <p:nvSpPr>
            <p:cNvPr id="5" name="Rounded Rectangle 4"/>
            <p:cNvSpPr/>
            <p:nvPr/>
          </p:nvSpPr>
          <p:spPr>
            <a:xfrm>
              <a:off x="4290292" y="610007"/>
              <a:ext cx="4294591" cy="175846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TextBox 10"/>
            <p:cNvSpPr txBox="1"/>
            <p:nvPr/>
          </p:nvSpPr>
          <p:spPr>
            <a:xfrm>
              <a:off x="4367963" y="610007"/>
              <a:ext cx="4472861" cy="2620644"/>
            </a:xfrm>
            <a:prstGeom prst="rect">
              <a:avLst/>
            </a:prstGeom>
            <a:noFill/>
          </p:spPr>
          <p:txBody>
            <a:bodyPr wrap="square" rtlCol="0">
              <a:spAutoFit/>
            </a:bodyPr>
            <a:lstStyle/>
            <a:p>
              <a:r>
                <a:rPr lang="en-US" sz="8800" b="1" dirty="0" smtClean="0">
                  <a:ln w="6600">
                    <a:solidFill>
                      <a:schemeClr val="accent2"/>
                    </a:solidFill>
                    <a:prstDash val="solid"/>
                  </a:ln>
                  <a:solidFill>
                    <a:srgbClr val="FFFFFF"/>
                  </a:solidFill>
                  <a:effectLst>
                    <a:outerShdw dist="38100" dir="2700000" algn="tl" rotWithShape="0">
                      <a:schemeClr val="accent2"/>
                    </a:outerShdw>
                  </a:effectLst>
                </a:rPr>
                <a:t>Introduction</a:t>
              </a:r>
              <a:endParaRPr lang="en-US" sz="8800" b="1" dirty="0">
                <a:ln w="6600">
                  <a:solidFill>
                    <a:schemeClr val="accent2"/>
                  </a:solidFill>
                  <a:prstDash val="solid"/>
                </a:ln>
                <a:solidFill>
                  <a:srgbClr val="FFFFFF"/>
                </a:solidFill>
                <a:effectLst>
                  <a:outerShdw dist="38100" dir="2700000" algn="tl" rotWithShape="0">
                    <a:schemeClr val="accent2"/>
                  </a:outerShdw>
                </a:effectLst>
              </a:endParaRPr>
            </a:p>
            <a:p>
              <a:endParaRPr lang="en-US" sz="6600" b="1"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9" name="TextBox 8"/>
          <p:cNvSpPr txBox="1"/>
          <p:nvPr/>
        </p:nvSpPr>
        <p:spPr>
          <a:xfrm>
            <a:off x="5754880" y="1972352"/>
            <a:ext cx="5072147" cy="427912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5400" dirty="0" smtClean="0"/>
              <a:t>Subject -English 1st.</a:t>
            </a:r>
          </a:p>
          <a:p>
            <a:r>
              <a:rPr lang="en-US" sz="5400" dirty="0" smtClean="0"/>
              <a:t>Class -5</a:t>
            </a:r>
          </a:p>
          <a:p>
            <a:r>
              <a:rPr lang="en-US" sz="5400" dirty="0" smtClean="0"/>
              <a:t>Lesson -</a:t>
            </a:r>
            <a:r>
              <a:rPr lang="en-US" sz="5400" dirty="0"/>
              <a:t>4</a:t>
            </a:r>
            <a:r>
              <a:rPr lang="en-US" sz="5400" dirty="0" smtClean="0"/>
              <a:t>-5,</a:t>
            </a:r>
          </a:p>
          <a:p>
            <a:r>
              <a:rPr lang="en-US" sz="5400" dirty="0" smtClean="0"/>
              <a:t>unit-6 </a:t>
            </a:r>
          </a:p>
        </p:txBody>
      </p:sp>
    </p:spTree>
    <p:extLst>
      <p:ext uri="{BB962C8B-B14F-4D97-AF65-F5344CB8AC3E}">
        <p14:creationId xmlns:p14="http://schemas.microsoft.com/office/powerpoint/2010/main" val="246304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9401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Let’s see some picture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0156"/>
            <a:ext cx="5447762" cy="4237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048" y="940156"/>
            <a:ext cx="6490952" cy="4237149"/>
          </a:xfrm>
          <a:prstGeom prst="rect">
            <a:avLst/>
          </a:prstGeom>
        </p:spPr>
      </p:pic>
      <p:sp>
        <p:nvSpPr>
          <p:cNvPr id="5" name="Rectangle 4"/>
          <p:cNvSpPr/>
          <p:nvPr/>
        </p:nvSpPr>
        <p:spPr>
          <a:xfrm>
            <a:off x="1008550" y="5554739"/>
            <a:ext cx="10174901" cy="923330"/>
          </a:xfrm>
          <a:prstGeom prst="rect">
            <a:avLst/>
          </a:prstGeom>
        </p:spPr>
        <p:txBody>
          <a:bodyPr wrap="none">
            <a:spAutoFit/>
          </a:bodyPr>
          <a:lstStyle/>
          <a:p>
            <a:r>
              <a:rPr lang="en-US" sz="5400" b="1" dirty="0">
                <a:solidFill>
                  <a:srgbClr val="7030A0"/>
                </a:solidFill>
                <a:latin typeface="Andalus" pitchFamily="18" charset="-78"/>
                <a:cs typeface="Andalus" pitchFamily="18" charset="-78"/>
              </a:rPr>
              <a:t>Can you guess our todays lesson? </a:t>
            </a:r>
            <a:endParaRPr lang="en-US" sz="5400" dirty="0"/>
          </a:p>
        </p:txBody>
      </p:sp>
    </p:spTree>
    <p:extLst>
      <p:ext uri="{BB962C8B-B14F-4D97-AF65-F5344CB8AC3E}">
        <p14:creationId xmlns:p14="http://schemas.microsoft.com/office/powerpoint/2010/main" val="247860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1"/>
            <a:ext cx="12192000" cy="266592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rgbClr val="002060"/>
                </a:solidFill>
              </a:rPr>
              <a:t>Todays Topic</a:t>
            </a:r>
            <a:endParaRPr lang="en-US" sz="11500" dirty="0">
              <a:solidFill>
                <a:srgbClr val="002060"/>
              </a:solidFill>
            </a:endParaRPr>
          </a:p>
        </p:txBody>
      </p:sp>
      <p:sp>
        <p:nvSpPr>
          <p:cNvPr id="5" name="Rectangle 4"/>
          <p:cNvSpPr/>
          <p:nvPr/>
        </p:nvSpPr>
        <p:spPr>
          <a:xfrm>
            <a:off x="193184" y="3245477"/>
            <a:ext cx="11694017" cy="31166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solidFill>
                <a:srgbClr val="FF0000"/>
              </a:solidFill>
            </a:endParaRPr>
          </a:p>
        </p:txBody>
      </p:sp>
      <p:sp>
        <p:nvSpPr>
          <p:cNvPr id="2" name="Rectangle 1"/>
          <p:cNvSpPr/>
          <p:nvPr/>
        </p:nvSpPr>
        <p:spPr>
          <a:xfrm>
            <a:off x="193184" y="3932006"/>
            <a:ext cx="11694016" cy="1862048"/>
          </a:xfrm>
          <a:prstGeom prst="rect">
            <a:avLst/>
          </a:prstGeom>
          <a:noFill/>
        </p:spPr>
        <p:txBody>
          <a:bodyPr wrap="square" lIns="91440" tIns="45720" rIns="91440" bIns="45720">
            <a:spAutoFit/>
          </a:bodyPr>
          <a:lstStyle/>
          <a:p>
            <a:pPr algn="ctr"/>
            <a:r>
              <a:rPr lang="en-US" sz="11500" dirty="0" smtClean="0">
                <a:ln w="0"/>
                <a:solidFill>
                  <a:schemeClr val="bg2"/>
                </a:solidFill>
                <a:effectLst>
                  <a:reflection blurRad="6350" stA="53000" endA="300" endPos="35500" dir="5400000" sy="-90000" algn="bl" rotWithShape="0"/>
                </a:effectLst>
              </a:rPr>
              <a:t>The food pyramid.</a:t>
            </a:r>
            <a:endParaRPr lang="en-US" sz="11500" b="0" cap="none" spc="0" dirty="0">
              <a:ln w="0"/>
              <a:solidFill>
                <a:schemeClr val="bg2"/>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2549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1446550"/>
          </a:xfrm>
          <a:prstGeom prst="rect">
            <a:avLst/>
          </a:prstGeom>
          <a:solidFill>
            <a:schemeClr val="accent6"/>
          </a:solidFill>
        </p:spPr>
        <p:txBody>
          <a:bodyPr wrap="square" rtlCol="0">
            <a:spAutoFit/>
          </a:bodyPr>
          <a:lstStyle/>
          <a:p>
            <a:r>
              <a:rPr lang="en-US" sz="5400" b="1" dirty="0" smtClean="0"/>
              <a:t>        </a:t>
            </a:r>
            <a:r>
              <a:rPr lang="en-US" sz="8800" b="1" dirty="0" smtClean="0"/>
              <a:t>Learning outcomes</a:t>
            </a:r>
            <a:endParaRPr lang="en-US" sz="6600" b="1" dirty="0"/>
          </a:p>
        </p:txBody>
      </p:sp>
      <p:sp>
        <p:nvSpPr>
          <p:cNvPr id="3" name="TextBox 2"/>
          <p:cNvSpPr txBox="1"/>
          <p:nvPr/>
        </p:nvSpPr>
        <p:spPr>
          <a:xfrm>
            <a:off x="103031" y="1572886"/>
            <a:ext cx="11977352" cy="5078313"/>
          </a:xfrm>
          <a:prstGeom prst="rect">
            <a:avLst/>
          </a:prstGeom>
          <a:noFill/>
        </p:spPr>
        <p:txBody>
          <a:bodyPr wrap="square" rtlCol="0">
            <a:spAutoFit/>
          </a:bodyPr>
          <a:lstStyle/>
          <a:p>
            <a:r>
              <a:rPr lang="en-US" sz="5400" b="1" dirty="0" smtClean="0"/>
              <a:t>After Completing the lesson Students will be able to---------</a:t>
            </a:r>
          </a:p>
          <a:p>
            <a:endParaRPr lang="en-US" sz="5400" b="1" dirty="0" smtClean="0"/>
          </a:p>
          <a:p>
            <a:endParaRPr lang="en-US" sz="5400" b="1" dirty="0" smtClean="0"/>
          </a:p>
          <a:p>
            <a:endParaRPr lang="en-US" sz="5400" b="1" dirty="0" smtClean="0"/>
          </a:p>
          <a:p>
            <a:endParaRPr lang="en-US" sz="5400" b="1" dirty="0"/>
          </a:p>
        </p:txBody>
      </p:sp>
      <p:sp>
        <p:nvSpPr>
          <p:cNvPr id="4" name="Rectangle 3"/>
          <p:cNvSpPr/>
          <p:nvPr/>
        </p:nvSpPr>
        <p:spPr>
          <a:xfrm>
            <a:off x="0" y="3381896"/>
            <a:ext cx="11256135" cy="3139321"/>
          </a:xfrm>
          <a:prstGeom prst="rect">
            <a:avLst/>
          </a:prstGeom>
        </p:spPr>
        <p:txBody>
          <a:bodyPr wrap="square">
            <a:spAutoFit/>
          </a:bodyPr>
          <a:lstStyle/>
          <a:p>
            <a:pPr marL="285750" indent="-285750">
              <a:buFont typeface="Wingdings" panose="05000000000000000000" pitchFamily="2" charset="2"/>
              <a:buChar char="v"/>
            </a:pPr>
            <a:r>
              <a:rPr lang="en-US" sz="6600" b="1" dirty="0"/>
              <a:t>Ask &amp; answer questions,</a:t>
            </a:r>
          </a:p>
          <a:p>
            <a:pPr marL="285750" indent="-285750">
              <a:buFont typeface="Wingdings" panose="05000000000000000000" pitchFamily="2" charset="2"/>
              <a:buChar char="v"/>
            </a:pPr>
            <a:r>
              <a:rPr lang="en-US" sz="6600" b="1" dirty="0" err="1"/>
              <a:t>Practise</a:t>
            </a:r>
            <a:r>
              <a:rPr lang="en-US" sz="6600" b="1" dirty="0"/>
              <a:t> vocabulary,</a:t>
            </a:r>
          </a:p>
          <a:p>
            <a:pPr marL="285750" indent="-285750">
              <a:buFont typeface="Wingdings" panose="05000000000000000000" pitchFamily="2" charset="2"/>
              <a:buChar char="v"/>
            </a:pPr>
            <a:r>
              <a:rPr lang="en-US" sz="6600" b="1" dirty="0"/>
              <a:t>Write short paragraph.</a:t>
            </a:r>
          </a:p>
        </p:txBody>
      </p:sp>
    </p:spTree>
    <p:extLst>
      <p:ext uri="{BB962C8B-B14F-4D97-AF65-F5344CB8AC3E}">
        <p14:creationId xmlns:p14="http://schemas.microsoft.com/office/powerpoint/2010/main" val="314571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3586" y="0"/>
            <a:ext cx="5912285" cy="8582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bg1"/>
                </a:solidFill>
              </a:rPr>
              <a:t>Word MEANING</a:t>
            </a:r>
          </a:p>
        </p:txBody>
      </p:sp>
      <p:sp>
        <p:nvSpPr>
          <p:cNvPr id="2" name="Rectangle 1"/>
          <p:cNvSpPr/>
          <p:nvPr/>
        </p:nvSpPr>
        <p:spPr>
          <a:xfrm>
            <a:off x="283334" y="856631"/>
            <a:ext cx="5512158" cy="59093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1">
                    <a:lumMod val="50000"/>
                  </a:schemeClr>
                </a:solidFill>
              </a:rPr>
              <a:t>Orange       =    </a:t>
            </a:r>
          </a:p>
          <a:p>
            <a:pPr algn="ctr"/>
            <a:r>
              <a:rPr lang="en-US" sz="5400" b="1" dirty="0" smtClean="0">
                <a:ln/>
                <a:solidFill>
                  <a:schemeClr val="accent1">
                    <a:lumMod val="50000"/>
                  </a:schemeClr>
                </a:solidFill>
              </a:rPr>
              <a:t>  Ice cream =</a:t>
            </a:r>
          </a:p>
          <a:p>
            <a:pPr algn="ctr"/>
            <a:r>
              <a:rPr lang="en-US" sz="5400" b="1" cap="none" spc="0" dirty="0" smtClean="0">
                <a:ln/>
                <a:solidFill>
                  <a:schemeClr val="accent1">
                    <a:lumMod val="50000"/>
                  </a:schemeClr>
                </a:solidFill>
                <a:effectLst/>
              </a:rPr>
              <a:t>Egg              =</a:t>
            </a:r>
          </a:p>
          <a:p>
            <a:pPr algn="ctr"/>
            <a:r>
              <a:rPr lang="en-US" sz="5400" b="1" dirty="0" smtClean="0">
                <a:ln/>
                <a:solidFill>
                  <a:schemeClr val="accent1">
                    <a:lumMod val="50000"/>
                  </a:schemeClr>
                </a:solidFill>
              </a:rPr>
              <a:t>      Chips    =</a:t>
            </a:r>
          </a:p>
          <a:p>
            <a:pPr algn="ctr"/>
            <a:r>
              <a:rPr lang="en-US" sz="5400" b="1" dirty="0" smtClean="0">
                <a:ln/>
                <a:solidFill>
                  <a:schemeClr val="accent1">
                    <a:lumMod val="50000"/>
                  </a:schemeClr>
                </a:solidFill>
              </a:rPr>
              <a:t>     Papaya  =</a:t>
            </a:r>
          </a:p>
          <a:p>
            <a:pPr algn="ctr"/>
            <a:r>
              <a:rPr lang="en-US" sz="5400" b="1" dirty="0" smtClean="0">
                <a:ln/>
                <a:solidFill>
                  <a:schemeClr val="accent1">
                    <a:lumMod val="50000"/>
                  </a:schemeClr>
                </a:solidFill>
              </a:rPr>
              <a:t>   Milk         =</a:t>
            </a:r>
          </a:p>
          <a:p>
            <a:pPr algn="ctr"/>
            <a:r>
              <a:rPr lang="en-US" sz="5400" b="1" dirty="0" smtClean="0">
                <a:ln/>
                <a:solidFill>
                  <a:schemeClr val="accent1">
                    <a:lumMod val="50000"/>
                  </a:schemeClr>
                </a:solidFill>
              </a:rPr>
              <a:t>   Grains       =</a:t>
            </a:r>
          </a:p>
        </p:txBody>
      </p:sp>
      <p:sp>
        <p:nvSpPr>
          <p:cNvPr id="3" name="TextBox 2"/>
          <p:cNvSpPr txBox="1"/>
          <p:nvPr/>
        </p:nvSpPr>
        <p:spPr>
          <a:xfrm>
            <a:off x="5769735" y="924152"/>
            <a:ext cx="5422006" cy="769441"/>
          </a:xfrm>
          <a:prstGeom prst="rect">
            <a:avLst/>
          </a:prstGeom>
          <a:noFill/>
        </p:spPr>
        <p:txBody>
          <a:bodyPr wrap="square" rtlCol="0">
            <a:spAutoFit/>
          </a:bodyPr>
          <a:lstStyle/>
          <a:p>
            <a:r>
              <a:rPr lang="en-US" sz="4400" b="1" dirty="0" err="1" smtClean="0">
                <a:solidFill>
                  <a:schemeClr val="accent1">
                    <a:lumMod val="50000"/>
                  </a:schemeClr>
                </a:solidFill>
              </a:rPr>
              <a:t>কমলালেবু</a:t>
            </a:r>
            <a:r>
              <a:rPr lang="en-US" sz="4400" b="1" dirty="0" smtClean="0">
                <a:solidFill>
                  <a:schemeClr val="accent1">
                    <a:lumMod val="50000"/>
                  </a:schemeClr>
                </a:solidFill>
              </a:rPr>
              <a:t>।</a:t>
            </a:r>
            <a:endParaRPr lang="en-US" sz="4400" b="1" dirty="0">
              <a:solidFill>
                <a:schemeClr val="accent1">
                  <a:lumMod val="50000"/>
                </a:schemeClr>
              </a:solidFill>
            </a:endParaRPr>
          </a:p>
        </p:txBody>
      </p:sp>
      <p:sp>
        <p:nvSpPr>
          <p:cNvPr id="5" name="TextBox 4"/>
          <p:cNvSpPr txBox="1"/>
          <p:nvPr/>
        </p:nvSpPr>
        <p:spPr>
          <a:xfrm>
            <a:off x="5769735" y="1790596"/>
            <a:ext cx="5112913" cy="707886"/>
          </a:xfrm>
          <a:prstGeom prst="rect">
            <a:avLst/>
          </a:prstGeom>
          <a:noFill/>
        </p:spPr>
        <p:txBody>
          <a:bodyPr wrap="square" rtlCol="0">
            <a:spAutoFit/>
          </a:bodyPr>
          <a:lstStyle/>
          <a:p>
            <a:r>
              <a:rPr lang="en-US" sz="4000" b="1" dirty="0" err="1" smtClean="0">
                <a:solidFill>
                  <a:schemeClr val="accent1">
                    <a:lumMod val="50000"/>
                  </a:schemeClr>
                </a:solidFill>
              </a:rPr>
              <a:t>আইস-ক্রীম</a:t>
            </a:r>
            <a:r>
              <a:rPr lang="en-US" sz="4000" b="1" dirty="0" smtClean="0">
                <a:solidFill>
                  <a:schemeClr val="accent1">
                    <a:lumMod val="50000"/>
                  </a:schemeClr>
                </a:solidFill>
              </a:rPr>
              <a:t>।</a:t>
            </a:r>
            <a:endParaRPr lang="en-US" sz="4000" b="1" dirty="0">
              <a:solidFill>
                <a:schemeClr val="accent1">
                  <a:lumMod val="50000"/>
                </a:schemeClr>
              </a:solidFill>
            </a:endParaRPr>
          </a:p>
        </p:txBody>
      </p:sp>
      <p:sp>
        <p:nvSpPr>
          <p:cNvPr id="6" name="TextBox 5"/>
          <p:cNvSpPr txBox="1"/>
          <p:nvPr/>
        </p:nvSpPr>
        <p:spPr>
          <a:xfrm>
            <a:off x="5795492" y="2593267"/>
            <a:ext cx="3361386" cy="707886"/>
          </a:xfrm>
          <a:prstGeom prst="rect">
            <a:avLst/>
          </a:prstGeom>
          <a:noFill/>
        </p:spPr>
        <p:txBody>
          <a:bodyPr wrap="square" rtlCol="0">
            <a:spAutoFit/>
          </a:bodyPr>
          <a:lstStyle/>
          <a:p>
            <a:r>
              <a:rPr lang="en-US" sz="4000" b="1" dirty="0" err="1" smtClean="0">
                <a:solidFill>
                  <a:schemeClr val="accent1">
                    <a:lumMod val="50000"/>
                  </a:schemeClr>
                </a:solidFill>
              </a:rPr>
              <a:t>ডিম</a:t>
            </a:r>
            <a:r>
              <a:rPr lang="en-US" sz="4000" b="1" dirty="0" smtClean="0">
                <a:solidFill>
                  <a:schemeClr val="accent1">
                    <a:lumMod val="50000"/>
                  </a:schemeClr>
                </a:solidFill>
              </a:rPr>
              <a:t>।</a:t>
            </a:r>
            <a:endParaRPr lang="en-US" sz="4000" b="1" dirty="0">
              <a:solidFill>
                <a:schemeClr val="accent1">
                  <a:lumMod val="50000"/>
                </a:schemeClr>
              </a:solidFill>
            </a:endParaRPr>
          </a:p>
        </p:txBody>
      </p:sp>
      <p:sp>
        <p:nvSpPr>
          <p:cNvPr id="7" name="TextBox 6"/>
          <p:cNvSpPr txBox="1"/>
          <p:nvPr/>
        </p:nvSpPr>
        <p:spPr>
          <a:xfrm>
            <a:off x="5795491" y="3395938"/>
            <a:ext cx="4520485" cy="769441"/>
          </a:xfrm>
          <a:prstGeom prst="rect">
            <a:avLst/>
          </a:prstGeom>
          <a:noFill/>
        </p:spPr>
        <p:txBody>
          <a:bodyPr wrap="square" rtlCol="0">
            <a:spAutoFit/>
          </a:bodyPr>
          <a:lstStyle/>
          <a:p>
            <a:r>
              <a:rPr lang="en-US" sz="4400" b="1" dirty="0" err="1" smtClean="0">
                <a:solidFill>
                  <a:schemeClr val="accent1">
                    <a:lumMod val="50000"/>
                  </a:schemeClr>
                </a:solidFill>
              </a:rPr>
              <a:t>ভাজা-পোরা</a:t>
            </a:r>
            <a:r>
              <a:rPr lang="en-US" sz="4400" b="1" dirty="0" smtClean="0">
                <a:solidFill>
                  <a:schemeClr val="accent1">
                    <a:lumMod val="50000"/>
                  </a:schemeClr>
                </a:solidFill>
              </a:rPr>
              <a:t>।</a:t>
            </a:r>
            <a:endParaRPr lang="en-US" sz="4400" b="1" dirty="0">
              <a:solidFill>
                <a:schemeClr val="accent1">
                  <a:lumMod val="50000"/>
                </a:schemeClr>
              </a:solidFill>
            </a:endParaRPr>
          </a:p>
        </p:txBody>
      </p:sp>
      <p:sp>
        <p:nvSpPr>
          <p:cNvPr id="8" name="TextBox 7"/>
          <p:cNvSpPr txBox="1"/>
          <p:nvPr/>
        </p:nvSpPr>
        <p:spPr>
          <a:xfrm>
            <a:off x="5769733" y="4233741"/>
            <a:ext cx="4066402" cy="769441"/>
          </a:xfrm>
          <a:prstGeom prst="rect">
            <a:avLst/>
          </a:prstGeom>
          <a:noFill/>
        </p:spPr>
        <p:txBody>
          <a:bodyPr wrap="square" rtlCol="0">
            <a:spAutoFit/>
          </a:bodyPr>
          <a:lstStyle/>
          <a:p>
            <a:r>
              <a:rPr lang="en-US" sz="4400" b="1" dirty="0" err="1" smtClean="0">
                <a:solidFill>
                  <a:schemeClr val="accent1">
                    <a:lumMod val="50000"/>
                  </a:schemeClr>
                </a:solidFill>
              </a:rPr>
              <a:t>পেপে</a:t>
            </a:r>
            <a:r>
              <a:rPr lang="en-US" sz="4400" b="1" dirty="0" smtClean="0">
                <a:solidFill>
                  <a:schemeClr val="accent1">
                    <a:lumMod val="50000"/>
                  </a:schemeClr>
                </a:solidFill>
              </a:rPr>
              <a:t>।</a:t>
            </a:r>
            <a:endParaRPr lang="en-US" sz="4400" b="1" dirty="0">
              <a:solidFill>
                <a:schemeClr val="accent1">
                  <a:lumMod val="50000"/>
                </a:schemeClr>
              </a:solidFill>
            </a:endParaRPr>
          </a:p>
        </p:txBody>
      </p:sp>
      <p:sp>
        <p:nvSpPr>
          <p:cNvPr id="9" name="TextBox 8"/>
          <p:cNvSpPr txBox="1"/>
          <p:nvPr/>
        </p:nvSpPr>
        <p:spPr>
          <a:xfrm>
            <a:off x="5795492" y="5023676"/>
            <a:ext cx="3786389" cy="769441"/>
          </a:xfrm>
          <a:prstGeom prst="rect">
            <a:avLst/>
          </a:prstGeom>
          <a:noFill/>
        </p:spPr>
        <p:txBody>
          <a:bodyPr wrap="square" rtlCol="0">
            <a:spAutoFit/>
          </a:bodyPr>
          <a:lstStyle/>
          <a:p>
            <a:r>
              <a:rPr lang="en-US" sz="4400" b="1" dirty="0" err="1" smtClean="0">
                <a:solidFill>
                  <a:schemeClr val="accent1">
                    <a:lumMod val="50000"/>
                  </a:schemeClr>
                </a:solidFill>
              </a:rPr>
              <a:t>দুধ</a:t>
            </a:r>
            <a:r>
              <a:rPr lang="en-US" sz="4400" b="1" dirty="0" smtClean="0">
                <a:solidFill>
                  <a:schemeClr val="accent1">
                    <a:lumMod val="50000"/>
                  </a:schemeClr>
                </a:solidFill>
              </a:rPr>
              <a:t>।</a:t>
            </a:r>
            <a:endParaRPr lang="en-US" sz="4400" b="1" dirty="0">
              <a:solidFill>
                <a:schemeClr val="accent1">
                  <a:lumMod val="50000"/>
                </a:schemeClr>
              </a:solidFill>
            </a:endParaRPr>
          </a:p>
        </p:txBody>
      </p:sp>
      <p:sp>
        <p:nvSpPr>
          <p:cNvPr id="10" name="TextBox 9"/>
          <p:cNvSpPr txBox="1"/>
          <p:nvPr/>
        </p:nvSpPr>
        <p:spPr>
          <a:xfrm>
            <a:off x="5795492" y="5881973"/>
            <a:ext cx="6117466" cy="769441"/>
          </a:xfrm>
          <a:prstGeom prst="rect">
            <a:avLst/>
          </a:prstGeom>
          <a:noFill/>
        </p:spPr>
        <p:txBody>
          <a:bodyPr wrap="square" rtlCol="0">
            <a:spAutoFit/>
          </a:bodyPr>
          <a:lstStyle/>
          <a:p>
            <a:r>
              <a:rPr lang="en-US" sz="4400" b="1" dirty="0" err="1" smtClean="0">
                <a:solidFill>
                  <a:schemeClr val="accent1">
                    <a:lumMod val="50000"/>
                  </a:schemeClr>
                </a:solidFill>
              </a:rPr>
              <a:t>শস্য</a:t>
            </a:r>
            <a:r>
              <a:rPr lang="en-US" sz="4400" b="1" dirty="0" smtClean="0">
                <a:solidFill>
                  <a:schemeClr val="accent1">
                    <a:lumMod val="50000"/>
                  </a:schemeClr>
                </a:solidFill>
              </a:rPr>
              <a:t> </a:t>
            </a:r>
            <a:r>
              <a:rPr lang="en-US" sz="4400" b="1" dirty="0" err="1" smtClean="0">
                <a:solidFill>
                  <a:schemeClr val="accent1">
                    <a:lumMod val="50000"/>
                  </a:schemeClr>
                </a:solidFill>
              </a:rPr>
              <a:t>জাতীয়</a:t>
            </a:r>
            <a:r>
              <a:rPr lang="en-US" sz="4400" b="1" dirty="0" smtClean="0">
                <a:solidFill>
                  <a:schemeClr val="accent1">
                    <a:lumMod val="50000"/>
                  </a:schemeClr>
                </a:solidFill>
              </a:rPr>
              <a:t> </a:t>
            </a:r>
            <a:r>
              <a:rPr lang="en-US" sz="4400" b="1" dirty="0" err="1" smtClean="0">
                <a:solidFill>
                  <a:schemeClr val="accent1">
                    <a:lumMod val="50000"/>
                  </a:schemeClr>
                </a:solidFill>
              </a:rPr>
              <a:t>খাবার</a:t>
            </a:r>
            <a:r>
              <a:rPr lang="en-US" sz="4400" b="1" dirty="0" smtClean="0">
                <a:solidFill>
                  <a:schemeClr val="accent1">
                    <a:lumMod val="50000"/>
                  </a:schemeClr>
                </a:solidFill>
              </a:rPr>
              <a:t>।</a:t>
            </a:r>
            <a:endParaRPr lang="en-US" sz="4400" b="1" dirty="0">
              <a:solidFill>
                <a:schemeClr val="accent1">
                  <a:lumMod val="50000"/>
                </a:schemeClr>
              </a:solidFill>
            </a:endParaRPr>
          </a:p>
        </p:txBody>
      </p:sp>
    </p:spTree>
    <p:extLst>
      <p:ext uri="{BB962C8B-B14F-4D97-AF65-F5344CB8AC3E}">
        <p14:creationId xmlns:p14="http://schemas.microsoft.com/office/powerpoint/2010/main" val="9947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6575" y="0"/>
            <a:ext cx="7993407" cy="1015663"/>
          </a:xfrm>
          <a:prstGeom prst="rect">
            <a:avLst/>
          </a:prstGeom>
          <a:noFill/>
        </p:spPr>
        <p:txBody>
          <a:bodyPr wrap="none" lIns="91440" tIns="45720" rIns="91440" bIns="45720">
            <a:spAutoFit/>
          </a:bodyPr>
          <a:lstStyle/>
          <a:p>
            <a:pPr algn="ctr"/>
            <a:r>
              <a:rPr lang="en-US" sz="6000" b="1" cap="none" spc="0" dirty="0" smtClean="0">
                <a:ln w="0"/>
                <a:effectLst>
                  <a:reflection blurRad="6350" stA="53000" endA="300" endPos="35500" dir="5400000" sy="-90000" algn="bl" rotWithShape="0"/>
                </a:effectLst>
              </a:rPr>
              <a:t>MORE WORD MEANING</a:t>
            </a:r>
            <a:endParaRPr lang="en-US" sz="6000" b="1" cap="none" spc="0" dirty="0">
              <a:ln w="0"/>
              <a:effectLst>
                <a:reflection blurRad="6350" stA="53000" endA="300" endPos="35500" dir="5400000" sy="-90000" algn="bl" rotWithShape="0"/>
              </a:effectLst>
            </a:endParaRPr>
          </a:p>
        </p:txBody>
      </p:sp>
      <p:sp>
        <p:nvSpPr>
          <p:cNvPr id="5" name="Rectangle 4"/>
          <p:cNvSpPr/>
          <p:nvPr/>
        </p:nvSpPr>
        <p:spPr>
          <a:xfrm>
            <a:off x="2760868" y="871916"/>
            <a:ext cx="3926076" cy="59093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1">
                    <a:lumMod val="50000"/>
                  </a:schemeClr>
                </a:solidFill>
              </a:rPr>
              <a:t>Chocolate</a:t>
            </a:r>
            <a:r>
              <a:rPr lang="en-US" sz="5400" b="1" cap="none" spc="0" dirty="0" smtClean="0">
                <a:ln/>
                <a:solidFill>
                  <a:schemeClr val="accent1">
                    <a:lumMod val="50000"/>
                  </a:schemeClr>
                </a:solidFill>
                <a:effectLst/>
              </a:rPr>
              <a:t>  =</a:t>
            </a:r>
          </a:p>
          <a:p>
            <a:pPr algn="ctr"/>
            <a:r>
              <a:rPr lang="en-US" sz="5400" b="1" dirty="0" smtClean="0">
                <a:ln/>
                <a:solidFill>
                  <a:schemeClr val="accent1">
                    <a:lumMod val="50000"/>
                  </a:schemeClr>
                </a:solidFill>
              </a:rPr>
              <a:t>Fish             =</a:t>
            </a:r>
          </a:p>
          <a:p>
            <a:pPr algn="ctr"/>
            <a:r>
              <a:rPr lang="en-US" sz="5400" b="1" dirty="0" smtClean="0">
                <a:ln/>
                <a:solidFill>
                  <a:schemeClr val="accent1">
                    <a:lumMod val="50000"/>
                  </a:schemeClr>
                </a:solidFill>
              </a:rPr>
              <a:t>Lettuce</a:t>
            </a:r>
            <a:r>
              <a:rPr lang="en-US" sz="5400" b="1" cap="none" spc="0" dirty="0" smtClean="0">
                <a:ln/>
                <a:solidFill>
                  <a:schemeClr val="accent1">
                    <a:lumMod val="50000"/>
                  </a:schemeClr>
                </a:solidFill>
                <a:effectLst/>
              </a:rPr>
              <a:t>       =</a:t>
            </a:r>
          </a:p>
          <a:p>
            <a:pPr algn="ctr"/>
            <a:r>
              <a:rPr lang="en-US" sz="5400" b="1" dirty="0" smtClean="0">
                <a:ln/>
                <a:solidFill>
                  <a:schemeClr val="accent1">
                    <a:lumMod val="50000"/>
                  </a:schemeClr>
                </a:solidFill>
              </a:rPr>
              <a:t>Rice             =</a:t>
            </a:r>
          </a:p>
          <a:p>
            <a:pPr algn="ctr"/>
            <a:r>
              <a:rPr lang="en-US" sz="5400" b="1" dirty="0" smtClean="0">
                <a:ln/>
                <a:solidFill>
                  <a:schemeClr val="accent1">
                    <a:lumMod val="50000"/>
                  </a:schemeClr>
                </a:solidFill>
              </a:rPr>
              <a:t>Fruits</a:t>
            </a:r>
            <a:r>
              <a:rPr lang="en-US" sz="5400" b="1" cap="none" spc="0" dirty="0" smtClean="0">
                <a:ln/>
                <a:solidFill>
                  <a:schemeClr val="accent1">
                    <a:lumMod val="50000"/>
                  </a:schemeClr>
                </a:solidFill>
                <a:effectLst/>
              </a:rPr>
              <a:t>          =</a:t>
            </a:r>
          </a:p>
          <a:p>
            <a:pPr algn="ctr"/>
            <a:r>
              <a:rPr lang="en-US" sz="5400" b="1" dirty="0" smtClean="0">
                <a:ln/>
                <a:solidFill>
                  <a:schemeClr val="accent1">
                    <a:lumMod val="50000"/>
                  </a:schemeClr>
                </a:solidFill>
              </a:rPr>
              <a:t>Vegetables =</a:t>
            </a:r>
          </a:p>
          <a:p>
            <a:pPr algn="ctr"/>
            <a:r>
              <a:rPr lang="en-US" sz="5400" b="1" cap="none" spc="0" dirty="0" smtClean="0">
                <a:ln/>
                <a:solidFill>
                  <a:schemeClr val="accent1">
                    <a:lumMod val="50000"/>
                  </a:schemeClr>
                </a:solidFill>
                <a:effectLst/>
              </a:rPr>
              <a:t>   Fries         =</a:t>
            </a:r>
            <a:endParaRPr lang="en-US" sz="5400" b="1" cap="none" spc="0" dirty="0">
              <a:ln/>
              <a:solidFill>
                <a:schemeClr val="accent1">
                  <a:lumMod val="50000"/>
                </a:schemeClr>
              </a:solidFill>
              <a:effectLst/>
            </a:endParaRPr>
          </a:p>
        </p:txBody>
      </p:sp>
      <p:sp>
        <p:nvSpPr>
          <p:cNvPr id="6" name="TextBox 5"/>
          <p:cNvSpPr txBox="1"/>
          <p:nvPr/>
        </p:nvSpPr>
        <p:spPr>
          <a:xfrm>
            <a:off x="6702998" y="1062861"/>
            <a:ext cx="3706973" cy="707886"/>
          </a:xfrm>
          <a:prstGeom prst="rect">
            <a:avLst/>
          </a:prstGeom>
          <a:noFill/>
        </p:spPr>
        <p:txBody>
          <a:bodyPr wrap="square" rtlCol="0">
            <a:spAutoFit/>
          </a:bodyPr>
          <a:lstStyle/>
          <a:p>
            <a:r>
              <a:rPr lang="en-US" sz="4000" b="1" dirty="0" err="1" smtClean="0">
                <a:solidFill>
                  <a:schemeClr val="accent1">
                    <a:lumMod val="50000"/>
                  </a:schemeClr>
                </a:solidFill>
              </a:rPr>
              <a:t>চকোলেট</a:t>
            </a:r>
            <a:r>
              <a:rPr lang="en-US" sz="4000" b="1" dirty="0" smtClean="0">
                <a:solidFill>
                  <a:schemeClr val="accent1">
                    <a:lumMod val="50000"/>
                  </a:schemeClr>
                </a:solidFill>
              </a:rPr>
              <a:t>।</a:t>
            </a:r>
            <a:endParaRPr lang="en-US" sz="4000" b="1" dirty="0">
              <a:solidFill>
                <a:schemeClr val="accent1">
                  <a:lumMod val="50000"/>
                </a:schemeClr>
              </a:solidFill>
            </a:endParaRPr>
          </a:p>
        </p:txBody>
      </p:sp>
      <p:sp>
        <p:nvSpPr>
          <p:cNvPr id="7" name="TextBox 6"/>
          <p:cNvSpPr txBox="1"/>
          <p:nvPr/>
        </p:nvSpPr>
        <p:spPr>
          <a:xfrm>
            <a:off x="6705564" y="1770747"/>
            <a:ext cx="3464418" cy="707886"/>
          </a:xfrm>
          <a:prstGeom prst="rect">
            <a:avLst/>
          </a:prstGeom>
          <a:noFill/>
        </p:spPr>
        <p:txBody>
          <a:bodyPr wrap="square" rtlCol="0">
            <a:spAutoFit/>
          </a:bodyPr>
          <a:lstStyle/>
          <a:p>
            <a:r>
              <a:rPr lang="en-US" sz="4000" b="1" dirty="0" err="1" smtClean="0">
                <a:solidFill>
                  <a:schemeClr val="accent1">
                    <a:lumMod val="50000"/>
                  </a:schemeClr>
                </a:solidFill>
              </a:rPr>
              <a:t>মাছ</a:t>
            </a:r>
            <a:r>
              <a:rPr lang="en-US" sz="4000" b="1" dirty="0" smtClean="0">
                <a:solidFill>
                  <a:schemeClr val="accent1">
                    <a:lumMod val="50000"/>
                  </a:schemeClr>
                </a:solidFill>
              </a:rPr>
              <a:t>।</a:t>
            </a:r>
            <a:endParaRPr lang="en-US" sz="4000" b="1" dirty="0">
              <a:solidFill>
                <a:schemeClr val="accent1">
                  <a:lumMod val="50000"/>
                </a:schemeClr>
              </a:solidFill>
            </a:endParaRPr>
          </a:p>
        </p:txBody>
      </p:sp>
      <p:sp>
        <p:nvSpPr>
          <p:cNvPr id="8" name="TextBox 7"/>
          <p:cNvSpPr txBox="1"/>
          <p:nvPr/>
        </p:nvSpPr>
        <p:spPr>
          <a:xfrm>
            <a:off x="6686944" y="2592688"/>
            <a:ext cx="4678209" cy="707886"/>
          </a:xfrm>
          <a:prstGeom prst="rect">
            <a:avLst/>
          </a:prstGeom>
          <a:noFill/>
        </p:spPr>
        <p:txBody>
          <a:bodyPr wrap="square" rtlCol="0">
            <a:spAutoFit/>
          </a:bodyPr>
          <a:lstStyle/>
          <a:p>
            <a:r>
              <a:rPr lang="en-US" sz="4000" b="1" dirty="0" err="1" smtClean="0">
                <a:solidFill>
                  <a:schemeClr val="accent1">
                    <a:lumMod val="50000"/>
                  </a:schemeClr>
                </a:solidFill>
              </a:rPr>
              <a:t>এক</a:t>
            </a:r>
            <a:r>
              <a:rPr lang="en-US" sz="4000" b="1" dirty="0" smtClean="0">
                <a:solidFill>
                  <a:schemeClr val="accent1">
                    <a:lumMod val="50000"/>
                  </a:schemeClr>
                </a:solidFill>
              </a:rPr>
              <a:t> </a:t>
            </a:r>
            <a:r>
              <a:rPr lang="en-US" sz="4000" b="1" dirty="0" err="1" smtClean="0">
                <a:solidFill>
                  <a:schemeClr val="accent1">
                    <a:lumMod val="50000"/>
                  </a:schemeClr>
                </a:solidFill>
              </a:rPr>
              <a:t>প্রকার</a:t>
            </a:r>
            <a:r>
              <a:rPr lang="en-US" sz="4000" b="1" dirty="0" smtClean="0">
                <a:solidFill>
                  <a:schemeClr val="accent1">
                    <a:lumMod val="50000"/>
                  </a:schemeClr>
                </a:solidFill>
              </a:rPr>
              <a:t> </a:t>
            </a:r>
            <a:r>
              <a:rPr lang="en-US" sz="4000" b="1" dirty="0" err="1" smtClean="0">
                <a:solidFill>
                  <a:schemeClr val="accent1">
                    <a:lumMod val="50000"/>
                  </a:schemeClr>
                </a:solidFill>
              </a:rPr>
              <a:t>সবজি</a:t>
            </a:r>
            <a:r>
              <a:rPr lang="en-US" sz="4000" b="1" dirty="0" smtClean="0">
                <a:solidFill>
                  <a:schemeClr val="accent1">
                    <a:lumMod val="50000"/>
                  </a:schemeClr>
                </a:solidFill>
              </a:rPr>
              <a:t>।</a:t>
            </a:r>
            <a:endParaRPr lang="en-US" sz="4000" b="1" dirty="0">
              <a:solidFill>
                <a:schemeClr val="accent1">
                  <a:lumMod val="50000"/>
                </a:schemeClr>
              </a:solidFill>
            </a:endParaRPr>
          </a:p>
        </p:txBody>
      </p:sp>
      <p:sp>
        <p:nvSpPr>
          <p:cNvPr id="10" name="TextBox 9"/>
          <p:cNvSpPr txBox="1"/>
          <p:nvPr/>
        </p:nvSpPr>
        <p:spPr>
          <a:xfrm>
            <a:off x="6702998" y="3421579"/>
            <a:ext cx="3580328" cy="707886"/>
          </a:xfrm>
          <a:prstGeom prst="rect">
            <a:avLst/>
          </a:prstGeom>
          <a:noFill/>
        </p:spPr>
        <p:txBody>
          <a:bodyPr wrap="square" rtlCol="0">
            <a:spAutoFit/>
          </a:bodyPr>
          <a:lstStyle/>
          <a:p>
            <a:r>
              <a:rPr lang="en-US" sz="4000" b="1" dirty="0" err="1" smtClean="0">
                <a:solidFill>
                  <a:schemeClr val="accent1">
                    <a:lumMod val="50000"/>
                  </a:schemeClr>
                </a:solidFill>
              </a:rPr>
              <a:t>ভাত</a:t>
            </a:r>
            <a:r>
              <a:rPr lang="en-US" sz="4000" b="1" dirty="0" smtClean="0">
                <a:solidFill>
                  <a:schemeClr val="accent1">
                    <a:lumMod val="50000"/>
                  </a:schemeClr>
                </a:solidFill>
              </a:rPr>
              <a:t>।</a:t>
            </a:r>
            <a:endParaRPr lang="en-US" sz="4000" b="1" dirty="0">
              <a:solidFill>
                <a:schemeClr val="accent1">
                  <a:lumMod val="50000"/>
                </a:schemeClr>
              </a:solidFill>
            </a:endParaRPr>
          </a:p>
        </p:txBody>
      </p:sp>
      <p:sp>
        <p:nvSpPr>
          <p:cNvPr id="11" name="TextBox 10"/>
          <p:cNvSpPr txBox="1"/>
          <p:nvPr/>
        </p:nvSpPr>
        <p:spPr>
          <a:xfrm>
            <a:off x="6702998" y="4247691"/>
            <a:ext cx="4662155" cy="707886"/>
          </a:xfrm>
          <a:prstGeom prst="rect">
            <a:avLst/>
          </a:prstGeom>
          <a:noFill/>
        </p:spPr>
        <p:txBody>
          <a:bodyPr wrap="square" rtlCol="0">
            <a:spAutoFit/>
          </a:bodyPr>
          <a:lstStyle/>
          <a:p>
            <a:r>
              <a:rPr lang="en-US" sz="4000" b="1" dirty="0" err="1" smtClean="0">
                <a:solidFill>
                  <a:schemeClr val="accent1">
                    <a:lumMod val="50000"/>
                  </a:schemeClr>
                </a:solidFill>
              </a:rPr>
              <a:t>ফলমূল</a:t>
            </a:r>
            <a:r>
              <a:rPr lang="en-US" sz="4000" b="1" dirty="0" smtClean="0">
                <a:solidFill>
                  <a:schemeClr val="accent1">
                    <a:lumMod val="50000"/>
                  </a:schemeClr>
                </a:solidFill>
              </a:rPr>
              <a:t>।</a:t>
            </a:r>
            <a:endParaRPr lang="en-US" sz="4000" b="1" dirty="0">
              <a:solidFill>
                <a:schemeClr val="accent1">
                  <a:lumMod val="50000"/>
                </a:schemeClr>
              </a:solidFill>
            </a:endParaRPr>
          </a:p>
        </p:txBody>
      </p:sp>
      <p:sp>
        <p:nvSpPr>
          <p:cNvPr id="13" name="TextBox 12"/>
          <p:cNvSpPr txBox="1"/>
          <p:nvPr/>
        </p:nvSpPr>
        <p:spPr>
          <a:xfrm>
            <a:off x="6686944" y="5119607"/>
            <a:ext cx="4379039" cy="707886"/>
          </a:xfrm>
          <a:prstGeom prst="rect">
            <a:avLst/>
          </a:prstGeom>
          <a:noFill/>
        </p:spPr>
        <p:txBody>
          <a:bodyPr wrap="square" rtlCol="0">
            <a:spAutoFit/>
          </a:bodyPr>
          <a:lstStyle/>
          <a:p>
            <a:r>
              <a:rPr lang="en-US" sz="4000" b="1" dirty="0" err="1" smtClean="0">
                <a:solidFill>
                  <a:schemeClr val="accent1">
                    <a:lumMod val="50000"/>
                  </a:schemeClr>
                </a:solidFill>
              </a:rPr>
              <a:t>শাকসবজি</a:t>
            </a:r>
            <a:r>
              <a:rPr lang="en-US" sz="4000" b="1" dirty="0" smtClean="0">
                <a:solidFill>
                  <a:schemeClr val="accent1">
                    <a:lumMod val="50000"/>
                  </a:schemeClr>
                </a:solidFill>
              </a:rPr>
              <a:t>।</a:t>
            </a:r>
            <a:endParaRPr lang="en-US" sz="4000" b="1" dirty="0">
              <a:solidFill>
                <a:schemeClr val="accent1">
                  <a:lumMod val="50000"/>
                </a:schemeClr>
              </a:solidFill>
            </a:endParaRPr>
          </a:p>
        </p:txBody>
      </p:sp>
      <p:sp>
        <p:nvSpPr>
          <p:cNvPr id="14" name="TextBox 13"/>
          <p:cNvSpPr txBox="1"/>
          <p:nvPr/>
        </p:nvSpPr>
        <p:spPr>
          <a:xfrm>
            <a:off x="6702998" y="5988745"/>
            <a:ext cx="5428994" cy="707886"/>
          </a:xfrm>
          <a:prstGeom prst="rect">
            <a:avLst/>
          </a:prstGeom>
          <a:noFill/>
        </p:spPr>
        <p:txBody>
          <a:bodyPr wrap="square" rtlCol="0">
            <a:spAutoFit/>
          </a:bodyPr>
          <a:lstStyle/>
          <a:p>
            <a:r>
              <a:rPr lang="en-US" sz="4000" b="1" dirty="0" err="1" smtClean="0">
                <a:solidFill>
                  <a:schemeClr val="accent1">
                    <a:lumMod val="50000"/>
                  </a:schemeClr>
                </a:solidFill>
              </a:rPr>
              <a:t>ভাজা</a:t>
            </a:r>
            <a:r>
              <a:rPr lang="en-US" sz="4000" b="1" dirty="0" smtClean="0">
                <a:solidFill>
                  <a:schemeClr val="accent1">
                    <a:lumMod val="50000"/>
                  </a:schemeClr>
                </a:solidFill>
              </a:rPr>
              <a:t> </a:t>
            </a:r>
            <a:r>
              <a:rPr lang="en-US" sz="4000" b="1" dirty="0" err="1" smtClean="0">
                <a:solidFill>
                  <a:schemeClr val="accent1">
                    <a:lumMod val="50000"/>
                  </a:schemeClr>
                </a:solidFill>
              </a:rPr>
              <a:t>জাতীয়</a:t>
            </a:r>
            <a:r>
              <a:rPr lang="en-US" sz="4000" b="1" dirty="0" smtClean="0">
                <a:solidFill>
                  <a:schemeClr val="accent1">
                    <a:lumMod val="50000"/>
                  </a:schemeClr>
                </a:solidFill>
              </a:rPr>
              <a:t> </a:t>
            </a:r>
            <a:r>
              <a:rPr lang="en-US" sz="4000" b="1" dirty="0" err="1" smtClean="0">
                <a:solidFill>
                  <a:schemeClr val="accent1">
                    <a:lumMod val="50000"/>
                  </a:schemeClr>
                </a:solidFill>
              </a:rPr>
              <a:t>খাবার</a:t>
            </a:r>
            <a:r>
              <a:rPr lang="en-US" sz="4000" b="1" dirty="0" smtClean="0">
                <a:solidFill>
                  <a:schemeClr val="accent1">
                    <a:lumMod val="50000"/>
                  </a:schemeClr>
                </a:solidFill>
              </a:rPr>
              <a:t>।</a:t>
            </a:r>
            <a:endParaRPr lang="en-US" sz="4000" b="1" dirty="0">
              <a:solidFill>
                <a:schemeClr val="accent1">
                  <a:lumMod val="50000"/>
                </a:schemeClr>
              </a:solidFill>
            </a:endParaRPr>
          </a:p>
        </p:txBody>
      </p:sp>
    </p:spTree>
    <p:extLst>
      <p:ext uri="{BB962C8B-B14F-4D97-AF65-F5344CB8AC3E}">
        <p14:creationId xmlns:p14="http://schemas.microsoft.com/office/powerpoint/2010/main" val="3263254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8690"/>
            <a:ext cx="12192000" cy="5909310"/>
          </a:xfrm>
          <a:prstGeom prst="rect">
            <a:avLst/>
          </a:prstGeom>
        </p:spPr>
        <p:txBody>
          <a:bodyPr wrap="square">
            <a:spAutoFit/>
          </a:bodyPr>
          <a:lstStyle/>
          <a:p>
            <a:r>
              <a:rPr lang="en-US" sz="5400" dirty="0">
                <a:solidFill>
                  <a:srgbClr val="050505"/>
                </a:solidFill>
                <a:latin typeface="inherit"/>
              </a:rPr>
              <a:t>What food is good food? Sometimes the food we like to eat isn’t the healthiest food for us. The Food Pyramid helps us to understand the different food groups, and it tells us how much of each food group we should eat</a:t>
            </a:r>
            <a:r>
              <a:rPr lang="en-US" sz="5400" dirty="0" smtClean="0">
                <a:solidFill>
                  <a:srgbClr val="050505"/>
                </a:solidFill>
                <a:latin typeface="inherit"/>
              </a:rPr>
              <a:t>.</a:t>
            </a:r>
            <a:endParaRPr lang="en-US" sz="5400" dirty="0">
              <a:solidFill>
                <a:srgbClr val="050505"/>
              </a:solidFill>
              <a:latin typeface="inherit"/>
            </a:endParaRPr>
          </a:p>
        </p:txBody>
      </p:sp>
      <p:sp>
        <p:nvSpPr>
          <p:cNvPr id="3" name="Rounded Rectangle 2"/>
          <p:cNvSpPr/>
          <p:nvPr/>
        </p:nvSpPr>
        <p:spPr>
          <a:xfrm>
            <a:off x="1855212" y="0"/>
            <a:ext cx="8281116" cy="940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7200" dirty="0" smtClean="0">
                <a:solidFill>
                  <a:schemeClr val="tx1"/>
                </a:solidFill>
              </a:rPr>
              <a:t>Read the passage.</a:t>
            </a:r>
            <a:endParaRPr lang="en-US" sz="7200" dirty="0">
              <a:solidFill>
                <a:schemeClr val="tx1"/>
              </a:solidFill>
            </a:endParaRPr>
          </a:p>
        </p:txBody>
      </p:sp>
    </p:spTree>
    <p:extLst>
      <p:ext uri="{BB962C8B-B14F-4D97-AF65-F5344CB8AC3E}">
        <p14:creationId xmlns:p14="http://schemas.microsoft.com/office/powerpoint/2010/main" val="2118221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1" y="437881"/>
            <a:ext cx="12191999" cy="5909310"/>
          </a:xfrm>
          <a:prstGeom prst="rect">
            <a:avLst/>
          </a:prstGeom>
        </p:spPr>
        <p:txBody>
          <a:bodyPr wrap="square">
            <a:spAutoFit/>
          </a:bodyPr>
          <a:lstStyle/>
          <a:p>
            <a:r>
              <a:rPr lang="en-US" sz="5400" dirty="0">
                <a:solidFill>
                  <a:srgbClr val="050505"/>
                </a:solidFill>
                <a:latin typeface="inherit"/>
              </a:rPr>
              <a:t>Look at the picture of the food Pyramid. We eat more of the foods at the bottom of the Pyramid .what foods do you see at the bottom? These are things made from grain, for example, rice, </a:t>
            </a:r>
            <a:r>
              <a:rPr lang="en-US" sz="5400" dirty="0" err="1">
                <a:solidFill>
                  <a:srgbClr val="050505"/>
                </a:solidFill>
                <a:latin typeface="inherit"/>
              </a:rPr>
              <a:t>ruti</a:t>
            </a:r>
            <a:r>
              <a:rPr lang="en-US" sz="5400" dirty="0">
                <a:solidFill>
                  <a:srgbClr val="050505"/>
                </a:solidFill>
                <a:latin typeface="inherit"/>
              </a:rPr>
              <a:t> and bread. Potatoes are not grains, but they are similar grains give us energy.</a:t>
            </a:r>
          </a:p>
        </p:txBody>
      </p:sp>
    </p:spTree>
    <p:extLst>
      <p:ext uri="{BB962C8B-B14F-4D97-AF65-F5344CB8AC3E}">
        <p14:creationId xmlns:p14="http://schemas.microsoft.com/office/powerpoint/2010/main" val="3029902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TotalTime>
  <Words>672</Words>
  <Application>Microsoft Office PowerPoint</Application>
  <PresentationFormat>Widescreen</PresentationFormat>
  <Paragraphs>91</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Andalus</vt:lpstr>
      <vt:lpstr>Arial</vt:lpstr>
      <vt:lpstr>Book Antiqua</vt:lpstr>
      <vt:lpstr>Calibri</vt:lpstr>
      <vt:lpstr>Calibri Light</vt:lpstr>
      <vt:lpstr>inherit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MoklesPC</cp:lastModifiedBy>
  <cp:revision>163</cp:revision>
  <dcterms:created xsi:type="dcterms:W3CDTF">2018-06-07T05:17:31Z</dcterms:created>
  <dcterms:modified xsi:type="dcterms:W3CDTF">2021-01-25T16:01:20Z</dcterms:modified>
</cp:coreProperties>
</file>