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8" r:id="rId3"/>
    <p:sldId id="270" r:id="rId4"/>
    <p:sldId id="272" r:id="rId5"/>
    <p:sldId id="271" r:id="rId6"/>
    <p:sldId id="260" r:id="rId7"/>
    <p:sldId id="276" r:id="rId8"/>
    <p:sldId id="279" r:id="rId9"/>
    <p:sldId id="280" r:id="rId10"/>
    <p:sldId id="281" r:id="rId11"/>
    <p:sldId id="290" r:id="rId12"/>
    <p:sldId id="286" r:id="rId13"/>
    <p:sldId id="287" r:id="rId14"/>
    <p:sldId id="289" r:id="rId15"/>
    <p:sldId id="288" r:id="rId16"/>
    <p:sldId id="262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7" autoAdjust="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90BAB-2BAA-496E-BA87-14A1A6DE9C8C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F3868-8D84-4488-8C03-1D1841700E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7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F3868-8D84-4488-8C03-1D1841700E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F3868-8D84-4488-8C03-1D1841700E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" y="228600"/>
            <a:ext cx="1181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 smtClean="0">
                <a:solidFill>
                  <a:srgbClr val="7030A0"/>
                </a:solidFill>
              </a:rPr>
              <a:t>Welcome to our online class</a:t>
            </a:r>
            <a:endParaRPr lang="en-US" sz="8000" i="1" dirty="0">
              <a:solidFill>
                <a:srgbClr val="7030A0"/>
              </a:solidFill>
            </a:endParaRPr>
          </a:p>
        </p:txBody>
      </p:sp>
      <p:pic>
        <p:nvPicPr>
          <p:cNvPr id="5" name="Picture 4" descr="flower-pictu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12192000" cy="497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495800" cy="1440873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Commemorate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6629400" y="1"/>
            <a:ext cx="5562600" cy="18218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Recall and show respect for someone or something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038601" y="5334000"/>
            <a:ext cx="45719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981201"/>
            <a:ext cx="12192000" cy="4876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>
                <a:solidFill>
                  <a:srgbClr val="FF0000"/>
                </a:solidFill>
              </a:rPr>
              <a:t>Struggle --- a forceful effort to get free</a:t>
            </a:r>
            <a:r>
              <a:rPr lang="en-US" sz="4000" b="1" i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4800" b="1" i="1" dirty="0">
                <a:solidFill>
                  <a:srgbClr val="FF0000"/>
                </a:solidFill>
              </a:rPr>
              <a:t>Demand---- to ask for something forcefully.</a:t>
            </a:r>
          </a:p>
          <a:p>
            <a:pPr algn="ctr"/>
            <a:r>
              <a:rPr lang="en-US" sz="4800" b="1" i="1" dirty="0">
                <a:solidFill>
                  <a:srgbClr val="FF0000"/>
                </a:solidFill>
              </a:rPr>
              <a:t>Instantly --- at once.</a:t>
            </a:r>
          </a:p>
        </p:txBody>
      </p:sp>
      <p:sp>
        <p:nvSpPr>
          <p:cNvPr id="10" name="Notched Right Arrow 9"/>
          <p:cNvSpPr/>
          <p:nvPr/>
        </p:nvSpPr>
        <p:spPr>
          <a:xfrm>
            <a:off x="5410200" y="529936"/>
            <a:ext cx="990600" cy="3810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76200" y="0"/>
            <a:ext cx="122682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Read the passage about may day .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10000" y="3723564"/>
            <a:ext cx="4724400" cy="3124200"/>
          </a:xfrm>
          <a:prstGeom prst="downArrow">
            <a:avLst>
              <a:gd name="adj1" fmla="val 50000"/>
              <a:gd name="adj2" fmla="val 49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51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Droid Sans"/>
              </a:rPr>
              <a:t>May Day or International Workers Day is observed </a:t>
            </a:r>
            <a:r>
              <a:rPr lang="en-US" sz="4400" b="1" dirty="0" smtClean="0">
                <a:latin typeface="Droid Sans"/>
              </a:rPr>
              <a:t>on </a:t>
            </a:r>
            <a:r>
              <a:rPr lang="en-US" sz="4400" b="1" dirty="0">
                <a:latin typeface="Droid Sans"/>
              </a:rPr>
              <a:t>May 1 all over the world today to commemorate the historical struggle and sacrifices of the working people to establish an eight-hour workday</a:t>
            </a:r>
            <a:r>
              <a:rPr lang="en-US" sz="4400" b="1" dirty="0" smtClean="0">
                <a:latin typeface="Droid Sans"/>
              </a:rPr>
              <a:t>. It </a:t>
            </a:r>
            <a:r>
              <a:rPr lang="en-US" sz="4400" b="1" dirty="0">
                <a:latin typeface="Droid Sans"/>
              </a:rPr>
              <a:t>is a public holiday in almost all the countries of the </a:t>
            </a:r>
            <a:r>
              <a:rPr lang="en-US" sz="4400" b="1" dirty="0" err="1">
                <a:latin typeface="Droid Sans"/>
              </a:rPr>
              <a:t>world,Since</a:t>
            </a:r>
            <a:r>
              <a:rPr lang="en-US" sz="4400" b="1" dirty="0">
                <a:latin typeface="Droid Sans"/>
              </a:rPr>
              <a:t> the Industrial Revolution in the 18th and 19th centuries in Europe and the US</a:t>
            </a:r>
            <a:r>
              <a:rPr lang="en-US" sz="4400" b="1" dirty="0" smtClean="0">
                <a:latin typeface="Droid Sans"/>
              </a:rPr>
              <a:t>, the </a:t>
            </a:r>
            <a:r>
              <a:rPr lang="en-US" sz="4400" b="1" dirty="0">
                <a:latin typeface="Droid Sans"/>
              </a:rPr>
              <a:t>workers in mills and factories had been working a long shift</a:t>
            </a:r>
            <a:r>
              <a:rPr lang="en-US" sz="4400" b="1" dirty="0" smtClean="0">
                <a:latin typeface="Droid Sans"/>
              </a:rPr>
              <a:t>, fourteen </a:t>
            </a:r>
            <a:r>
              <a:rPr lang="en-US" sz="4400" b="1" dirty="0">
                <a:latin typeface="Droid Sans"/>
              </a:rPr>
              <a:t>or even more </a:t>
            </a:r>
            <a:r>
              <a:rPr lang="en-US" sz="4400" b="1" dirty="0" smtClean="0">
                <a:latin typeface="Droid Sans"/>
              </a:rPr>
              <a:t>hours </a:t>
            </a:r>
            <a:r>
              <a:rPr lang="en-US" sz="4000" b="1" dirty="0" smtClean="0">
                <a:latin typeface="Droid Sans"/>
              </a:rPr>
              <a:t>a</a:t>
            </a:r>
            <a:r>
              <a:rPr lang="en-US" sz="3600" b="1" dirty="0" smtClean="0">
                <a:latin typeface="Droid Sans"/>
              </a:rPr>
              <a:t> </a:t>
            </a:r>
            <a:r>
              <a:rPr lang="en-US" sz="4000" b="1" dirty="0" smtClean="0">
                <a:latin typeface="Droid Sans"/>
              </a:rPr>
              <a:t>day.</a:t>
            </a:r>
            <a:r>
              <a:rPr lang="en-US" sz="4400" b="1" dirty="0" smtClean="0">
                <a:latin typeface="Droid Sans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57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0162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Droid Sans"/>
              </a:rPr>
              <a:t>On May 1 </a:t>
            </a:r>
            <a:r>
              <a:rPr lang="en-US" sz="5400" b="1" dirty="0" err="1">
                <a:latin typeface="Droid Sans"/>
              </a:rPr>
              <a:t>st</a:t>
            </a:r>
            <a:r>
              <a:rPr lang="en-US" sz="5400" b="1" dirty="0">
                <a:latin typeface="Droid Sans"/>
              </a:rPr>
              <a:t> in 1886 , inspired by the trade unions ,half of the workers at the </a:t>
            </a:r>
            <a:r>
              <a:rPr lang="en-US" sz="5400" b="1" dirty="0" err="1">
                <a:latin typeface="Droid Sans"/>
              </a:rPr>
              <a:t>McCormic</a:t>
            </a:r>
            <a:r>
              <a:rPr lang="en-US" sz="5400" b="1" dirty="0">
                <a:latin typeface="Droid Sans"/>
              </a:rPr>
              <a:t> Harvester Company in Chicago went on strike demanding an eight-hour </a:t>
            </a:r>
            <a:r>
              <a:rPr lang="en-US" sz="5400" b="1" dirty="0" err="1" smtClean="0">
                <a:latin typeface="Droid Sans"/>
              </a:rPr>
              <a:t>workday.Two</a:t>
            </a:r>
            <a:r>
              <a:rPr lang="en-US" sz="5400" b="1" dirty="0" smtClean="0">
                <a:latin typeface="Droid Sans"/>
              </a:rPr>
              <a:t> </a:t>
            </a:r>
            <a:r>
              <a:rPr lang="en-US" sz="5400" b="1" dirty="0">
                <a:latin typeface="Droid Sans"/>
              </a:rPr>
              <a:t>days </a:t>
            </a:r>
            <a:r>
              <a:rPr lang="en-US" sz="5400" b="1" dirty="0" err="1">
                <a:latin typeface="Droid Sans"/>
              </a:rPr>
              <a:t>later,a</a:t>
            </a:r>
            <a:r>
              <a:rPr lang="en-US" sz="5400" b="1" dirty="0">
                <a:latin typeface="Droid Sans"/>
              </a:rPr>
              <a:t> workers rally was held near the </a:t>
            </a:r>
            <a:r>
              <a:rPr lang="en-US" sz="5400" b="1" dirty="0" err="1">
                <a:latin typeface="Droid Sans"/>
              </a:rPr>
              <a:t>McCornic</a:t>
            </a:r>
            <a:r>
              <a:rPr lang="en-US" sz="5400" b="1" dirty="0">
                <a:latin typeface="Droid Sans"/>
              </a:rPr>
              <a:t> </a:t>
            </a:r>
            <a:r>
              <a:rPr lang="en-US" sz="5400" b="1" dirty="0" err="1">
                <a:latin typeface="Droid Sans"/>
              </a:rPr>
              <a:t>Hervester</a:t>
            </a:r>
            <a:r>
              <a:rPr lang="en-US" sz="5400" b="1" dirty="0">
                <a:latin typeface="Droid Sans"/>
              </a:rPr>
              <a:t> Company and about 6000 workers </a:t>
            </a:r>
            <a:r>
              <a:rPr lang="en-US" sz="4800" b="1" dirty="0">
                <a:latin typeface="Droid Sans"/>
              </a:rPr>
              <a:t>had </a:t>
            </a:r>
            <a:r>
              <a:rPr lang="en-US" sz="4800" b="1" dirty="0" smtClean="0">
                <a:latin typeface="Droid Sans"/>
              </a:rPr>
              <a:t>joined </a:t>
            </a:r>
            <a:r>
              <a:rPr lang="en-US" sz="5400" b="1" dirty="0" smtClean="0">
                <a:latin typeface="Droid Sans"/>
              </a:rPr>
              <a:t>it.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5644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24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Droid Sans"/>
              </a:rPr>
              <a:t>The rally was addressed by the </a:t>
            </a:r>
            <a:r>
              <a:rPr lang="en-US" sz="5400" b="1" dirty="0" err="1">
                <a:latin typeface="Droid Sans"/>
              </a:rPr>
              <a:t>labour</a:t>
            </a:r>
            <a:r>
              <a:rPr lang="en-US" sz="5400" b="1" dirty="0">
                <a:latin typeface="Droid Sans"/>
              </a:rPr>
              <a:t> </a:t>
            </a:r>
            <a:r>
              <a:rPr lang="en-US" sz="5400" b="1" dirty="0" err="1">
                <a:latin typeface="Droid Sans"/>
              </a:rPr>
              <a:t>leaders.They</a:t>
            </a:r>
            <a:r>
              <a:rPr lang="en-US" sz="5400" b="1" dirty="0">
                <a:latin typeface="Droid Sans"/>
              </a:rPr>
              <a:t> urged </a:t>
            </a:r>
            <a:r>
              <a:rPr lang="en-US" sz="5400" b="1" dirty="0" smtClean="0">
                <a:latin typeface="Droid Sans"/>
              </a:rPr>
              <a:t>the workers </a:t>
            </a:r>
            <a:r>
              <a:rPr lang="en-US" sz="5400" b="1" dirty="0">
                <a:latin typeface="Droid Sans"/>
              </a:rPr>
              <a:t>to stand </a:t>
            </a:r>
            <a:r>
              <a:rPr lang="en-US" sz="5400" b="1" dirty="0" err="1">
                <a:latin typeface="Droid Sans"/>
              </a:rPr>
              <a:t>together,to</a:t>
            </a:r>
            <a:r>
              <a:rPr lang="en-US" sz="5400" b="1" dirty="0">
                <a:latin typeface="Droid Sans"/>
              </a:rPr>
              <a:t> go on with their struggle and not to give in to their </a:t>
            </a:r>
            <a:r>
              <a:rPr lang="en-US" sz="5400" b="1" dirty="0" err="1">
                <a:latin typeface="Droid Sans"/>
              </a:rPr>
              <a:t>bosses.Just</a:t>
            </a:r>
            <a:r>
              <a:rPr lang="en-US" sz="5400" b="1" dirty="0">
                <a:latin typeface="Droid Sans"/>
              </a:rPr>
              <a:t> at this moment some strike breakers started leaving the meeting </a:t>
            </a:r>
            <a:r>
              <a:rPr lang="en-US" sz="5400" b="1" dirty="0" err="1">
                <a:latin typeface="Droid Sans"/>
              </a:rPr>
              <a:t>place.The</a:t>
            </a:r>
            <a:r>
              <a:rPr lang="en-US" sz="5400" b="1" dirty="0">
                <a:latin typeface="Droid Sans"/>
              </a:rPr>
              <a:t> strikers went down the street to bring them back.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774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Droid Sans"/>
              </a:rPr>
              <a:t>Suddenly about 200 policemen attacked them with clubs and </a:t>
            </a:r>
            <a:r>
              <a:rPr lang="en-US" sz="4400" b="1" dirty="0" err="1">
                <a:latin typeface="Droid Sans"/>
              </a:rPr>
              <a:t>revolvers.One</a:t>
            </a:r>
            <a:r>
              <a:rPr lang="en-US" sz="4400" b="1" dirty="0">
                <a:latin typeface="Droid Sans"/>
              </a:rPr>
              <a:t> striker was killed </a:t>
            </a:r>
            <a:r>
              <a:rPr lang="en-US" sz="4400" b="1" dirty="0" err="1">
                <a:latin typeface="Droid Sans"/>
              </a:rPr>
              <a:t>instantly,five</a:t>
            </a:r>
            <a:r>
              <a:rPr lang="en-US" sz="4400" b="1" dirty="0">
                <a:latin typeface="Droid Sans"/>
              </a:rPr>
              <a:t> or six others were seriously wounded and many of them were badly </a:t>
            </a:r>
            <a:r>
              <a:rPr lang="en-US" sz="4400" b="1" dirty="0" err="1">
                <a:latin typeface="Droid Sans"/>
              </a:rPr>
              <a:t>injured,The</a:t>
            </a:r>
            <a:r>
              <a:rPr lang="en-US" sz="4400" b="1" dirty="0">
                <a:latin typeface="Droid Sans"/>
              </a:rPr>
              <a:t> events of May 1,1886 is a reminder that workers will continue to be exploited until they stand up and speak out to gain better working conditions , better pay and better lives </a:t>
            </a:r>
            <a:r>
              <a:rPr lang="en-US" sz="4400" b="1" dirty="0" smtClean="0">
                <a:latin typeface="Droid Sans"/>
              </a:rPr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108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300" b="1" i="1" dirty="0" smtClean="0">
                <a:solidFill>
                  <a:srgbClr val="7030A0"/>
                </a:solidFill>
              </a:rPr>
              <a:t>B</a:t>
            </a:r>
            <a:r>
              <a:rPr lang="en-US" sz="5300" i="1" dirty="0" smtClean="0">
                <a:solidFill>
                  <a:srgbClr val="7030A0"/>
                </a:solidFill>
              </a:rPr>
              <a:t>. Read </a:t>
            </a:r>
            <a:r>
              <a:rPr lang="en-US" sz="5300" i="1" dirty="0">
                <a:solidFill>
                  <a:srgbClr val="7030A0"/>
                </a:solidFill>
              </a:rPr>
              <a:t>the text </a:t>
            </a:r>
            <a:r>
              <a:rPr lang="en-US" sz="5300" i="1" dirty="0" smtClean="0">
                <a:solidFill>
                  <a:srgbClr val="7030A0"/>
                </a:solidFill>
              </a:rPr>
              <a:t>and </a:t>
            </a:r>
            <a:r>
              <a:rPr lang="en-US" sz="5300" i="1" dirty="0">
                <a:solidFill>
                  <a:srgbClr val="7030A0"/>
                </a:solidFill>
              </a:rPr>
              <a:t>answer the </a:t>
            </a:r>
            <a:r>
              <a:rPr lang="en-US" sz="5300" i="1" dirty="0" smtClean="0">
                <a:solidFill>
                  <a:srgbClr val="7030A0"/>
                </a:solidFill>
              </a:rPr>
              <a:t>questions.</a:t>
            </a:r>
            <a:endParaRPr lang="en-US" sz="5300" i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12192000" cy="563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>
                <a:solidFill>
                  <a:srgbClr val="FF0000"/>
                </a:solidFill>
              </a:rPr>
              <a:t>1.What does May Day refer to?</a:t>
            </a:r>
          </a:p>
          <a:p>
            <a:r>
              <a:rPr lang="en-US" sz="5400" dirty="0">
                <a:solidFill>
                  <a:srgbClr val="FF0000"/>
                </a:solidFill>
              </a:rPr>
              <a:t>2. How long did the workers have to work a day before the May 1 strike?</a:t>
            </a:r>
          </a:p>
          <a:p>
            <a:r>
              <a:rPr lang="en-US" sz="5400" dirty="0">
                <a:solidFill>
                  <a:srgbClr val="FF0000"/>
                </a:solidFill>
              </a:rPr>
              <a:t>3.How many workers were  </a:t>
            </a:r>
            <a:r>
              <a:rPr lang="en-US" sz="5400" dirty="0" err="1">
                <a:solidFill>
                  <a:srgbClr val="FF0000"/>
                </a:solidFill>
              </a:rPr>
              <a:t>victimised</a:t>
            </a:r>
            <a:r>
              <a:rPr lang="en-US" sz="5400" dirty="0">
                <a:solidFill>
                  <a:srgbClr val="FF0000"/>
                </a:solidFill>
              </a:rPr>
              <a:t> for taking part in the strike?</a:t>
            </a:r>
          </a:p>
          <a:p>
            <a:r>
              <a:rPr lang="en-US" sz="5400" dirty="0">
                <a:solidFill>
                  <a:srgbClr val="FF0000"/>
                </a:solidFill>
              </a:rPr>
              <a:t>4.How did the workers in Chicago go on </a:t>
            </a:r>
            <a:r>
              <a:rPr lang="en-US" sz="5400" dirty="0" err="1">
                <a:solidFill>
                  <a:srgbClr val="FF0000"/>
                </a:solidFill>
              </a:rPr>
              <a:t>astrikes</a:t>
            </a:r>
            <a:r>
              <a:rPr lang="en-US" sz="5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45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84"/>
            <a:ext cx="12192000" cy="1630362"/>
          </a:xfrm>
        </p:spPr>
        <p:txBody>
          <a:bodyPr>
            <a:noAutofit/>
          </a:bodyPr>
          <a:lstStyle/>
          <a:p>
            <a:r>
              <a:rPr lang="en-US" sz="11500" b="1" i="1" u="sng" dirty="0">
                <a:solidFill>
                  <a:srgbClr val="7030A0"/>
                </a:soli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1219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i="1" dirty="0">
                <a:solidFill>
                  <a:srgbClr val="FF0000"/>
                </a:solidFill>
              </a:rPr>
              <a:t>1.Do you think Tania’s monthly salary is enough for her work?</a:t>
            </a:r>
          </a:p>
          <a:p>
            <a:pPr marL="0" indent="0">
              <a:buNone/>
            </a:pPr>
            <a:r>
              <a:rPr lang="en-US" sz="6000" i="1" dirty="0">
                <a:solidFill>
                  <a:srgbClr val="FF0000"/>
                </a:solidFill>
              </a:rPr>
              <a:t>2.How many time does Tania work?</a:t>
            </a:r>
          </a:p>
          <a:p>
            <a:pPr marL="0" indent="0">
              <a:buNone/>
            </a:pPr>
            <a:r>
              <a:rPr lang="en-US" sz="6000" i="1" dirty="0">
                <a:solidFill>
                  <a:srgbClr val="FF0000"/>
                </a:solidFill>
              </a:rPr>
              <a:t>3.Does Tania live in a hygienic place?</a:t>
            </a:r>
          </a:p>
        </p:txBody>
      </p:sp>
    </p:spTree>
    <p:extLst>
      <p:ext uri="{BB962C8B-B14F-4D97-AF65-F5344CB8AC3E}">
        <p14:creationId xmlns:p14="http://schemas.microsoft.com/office/powerpoint/2010/main" val="240319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12192000" cy="3962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11500" b="1" i="1" dirty="0">
                <a:solidFill>
                  <a:srgbClr val="FF0000"/>
                </a:solidFill>
              </a:rPr>
              <a:t>Write a paragraph about May Day.</a:t>
            </a:r>
          </a:p>
        </p:txBody>
      </p:sp>
      <p:sp>
        <p:nvSpPr>
          <p:cNvPr id="4" name="Oval 3"/>
          <p:cNvSpPr/>
          <p:nvPr/>
        </p:nvSpPr>
        <p:spPr>
          <a:xfrm>
            <a:off x="1600200" y="0"/>
            <a:ext cx="9220200" cy="2743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i="1" dirty="0"/>
              <a:t>Home </a:t>
            </a:r>
            <a:r>
              <a:rPr lang="en-US" sz="9600" i="1" dirty="0" smtClean="0"/>
              <a:t>work</a:t>
            </a:r>
            <a:endParaRPr lang="en-US" sz="9600" i="1" dirty="0"/>
          </a:p>
        </p:txBody>
      </p:sp>
    </p:spTree>
    <p:extLst>
      <p:ext uri="{BB962C8B-B14F-4D97-AF65-F5344CB8AC3E}">
        <p14:creationId xmlns:p14="http://schemas.microsoft.com/office/powerpoint/2010/main" val="22360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524000" y="0"/>
            <a:ext cx="9144000" cy="2438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i="1" dirty="0"/>
              <a:t>Thanks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26670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ClickHandler.ash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4027" y="1905000"/>
            <a:ext cx="91440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8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8747734-3484-4764-8FC1-DF07BC86773F}"/>
              </a:ext>
            </a:extLst>
          </p:cNvPr>
          <p:cNvSpPr txBox="1"/>
          <p:nvPr/>
        </p:nvSpPr>
        <p:spPr>
          <a:xfrm>
            <a:off x="7047930" y="3315351"/>
            <a:ext cx="4991669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CLASS: 09-10</a:t>
            </a:r>
          </a:p>
          <a:p>
            <a:r>
              <a:rPr lang="en-US" sz="4400" b="1" dirty="0"/>
              <a:t>SUBJECT: ENGLISH 1</a:t>
            </a:r>
            <a:r>
              <a:rPr lang="en-US" sz="4400" b="1" baseline="30000" dirty="0"/>
              <a:t>ST</a:t>
            </a:r>
            <a:r>
              <a:rPr lang="en-US" sz="4400" b="1" dirty="0"/>
              <a:t> PAPER</a:t>
            </a:r>
          </a:p>
          <a:p>
            <a:r>
              <a:rPr lang="en-US" sz="4400" b="1" dirty="0"/>
              <a:t>UNIT:   03      </a:t>
            </a:r>
          </a:p>
          <a:p>
            <a:r>
              <a:rPr lang="en-US" sz="4400" b="1" dirty="0"/>
              <a:t>LESSON</a:t>
            </a:r>
            <a:r>
              <a:rPr lang="en-US" sz="4400" b="1"/>
              <a:t>: </a:t>
            </a:r>
            <a:r>
              <a:rPr lang="en-US" sz="4400" b="1" smtClean="0"/>
              <a:t>02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25021" y="37531"/>
            <a:ext cx="698537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err="1">
                <a:ln/>
              </a:rPr>
              <a:t>Runa</a:t>
            </a:r>
            <a:r>
              <a:rPr lang="en-US" sz="7200" b="1" dirty="0">
                <a:ln/>
              </a:rPr>
              <a:t> </a:t>
            </a:r>
            <a:r>
              <a:rPr lang="en-US" sz="7200" b="1" dirty="0" err="1">
                <a:ln/>
              </a:rPr>
              <a:t>bugum</a:t>
            </a:r>
            <a:endParaRPr lang="en-US" sz="7200" b="1" dirty="0">
              <a:ln/>
            </a:endParaRPr>
          </a:p>
          <a:p>
            <a:r>
              <a:rPr lang="en-US" sz="5400" b="1" dirty="0">
                <a:ln/>
              </a:rPr>
              <a:t>(Assistant Teacher)</a:t>
            </a:r>
          </a:p>
          <a:p>
            <a:r>
              <a:rPr lang="en-US" sz="5400" b="1" dirty="0" err="1">
                <a:ln/>
              </a:rPr>
              <a:t>Nandia</a:t>
            </a:r>
            <a:r>
              <a:rPr lang="en-US" sz="5400" b="1" dirty="0">
                <a:ln/>
              </a:rPr>
              <a:t> </a:t>
            </a:r>
            <a:r>
              <a:rPr lang="en-US" sz="5400" b="1" dirty="0" err="1">
                <a:ln/>
              </a:rPr>
              <a:t>Sangun</a:t>
            </a:r>
            <a:r>
              <a:rPr lang="en-US" sz="5400" b="1" dirty="0">
                <a:ln/>
              </a:rPr>
              <a:t> Ideal </a:t>
            </a:r>
            <a:r>
              <a:rPr lang="en-US" sz="5400" b="1" dirty="0" err="1">
                <a:ln/>
              </a:rPr>
              <a:t>Dakhil</a:t>
            </a:r>
            <a:r>
              <a:rPr lang="en-US" sz="5400" b="1" dirty="0">
                <a:ln/>
              </a:rPr>
              <a:t> Madrasah.</a:t>
            </a:r>
          </a:p>
          <a:p>
            <a:r>
              <a:rPr lang="en-US" sz="6000" b="1" dirty="0" err="1">
                <a:ln/>
              </a:rPr>
              <a:t>Sreepur,gazipur</a:t>
            </a:r>
            <a:r>
              <a:rPr lang="en-US" sz="6000" b="1" dirty="0">
                <a:ln/>
              </a:rPr>
              <a:t> </a:t>
            </a:r>
            <a:r>
              <a:rPr lang="en-US" sz="6600" b="1" dirty="0">
                <a:ln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930" y="152400"/>
            <a:ext cx="3049470" cy="296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4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668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Let’s  see some pictures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600200"/>
            <a:ext cx="6400800" cy="3200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12192000" cy="5105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0"/>
            <a:ext cx="12192000" cy="76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>
                <a:solidFill>
                  <a:srgbClr val="FF0000"/>
                </a:solidFill>
              </a:rPr>
              <a:t>Two </a:t>
            </a:r>
            <a:r>
              <a:rPr lang="en-US" sz="6600" b="1" i="1" dirty="0" err="1">
                <a:solidFill>
                  <a:srgbClr val="FF0000"/>
                </a:solidFill>
              </a:rPr>
              <a:t>labours</a:t>
            </a:r>
            <a:r>
              <a:rPr lang="en-US" sz="6600" b="1" i="1" dirty="0">
                <a:solidFill>
                  <a:srgbClr val="FF0000"/>
                </a:solidFill>
              </a:rPr>
              <a:t> work in a brick field</a:t>
            </a:r>
            <a:r>
              <a:rPr lang="en-US" sz="4000" b="1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17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"/>
            <a:ext cx="6064828" cy="4191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4419600"/>
            <a:ext cx="4572000" cy="228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7030A0"/>
                </a:solidFill>
              </a:rPr>
              <a:t>A day </a:t>
            </a:r>
            <a:r>
              <a:rPr lang="en-US" sz="6000" b="1" dirty="0" err="1">
                <a:solidFill>
                  <a:srgbClr val="7030A0"/>
                </a:solidFill>
              </a:rPr>
              <a:t>labour</a:t>
            </a:r>
            <a:r>
              <a:rPr lang="en-US" sz="6000" b="1" dirty="0">
                <a:solidFill>
                  <a:srgbClr val="7030A0"/>
                </a:solidFill>
              </a:rPr>
              <a:t> working hard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0"/>
            <a:ext cx="6019800" cy="3886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10400" y="4419600"/>
            <a:ext cx="4495800" cy="2286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7030A0"/>
                </a:solidFill>
              </a:rPr>
              <a:t>Some garment workers working</a:t>
            </a:r>
          </a:p>
        </p:txBody>
      </p:sp>
    </p:spTree>
    <p:extLst>
      <p:ext uri="{BB962C8B-B14F-4D97-AF65-F5344CB8AC3E}">
        <p14:creationId xmlns:p14="http://schemas.microsoft.com/office/powerpoint/2010/main" val="7190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-4549"/>
            <a:ext cx="9158058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>
                <a:solidFill>
                  <a:schemeClr val="tx1"/>
                </a:solidFill>
              </a:rPr>
              <a:t>Is their salary sufficient?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5715000" cy="3505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5257800"/>
            <a:ext cx="44958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Movement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600200"/>
            <a:ext cx="5943600" cy="3733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239000" y="5236191"/>
            <a:ext cx="440254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186136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"/>
            <a:ext cx="12192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rgbClr val="FF0000"/>
                </a:solidFill>
              </a:rPr>
              <a:t>Look At the picture and talk about it</a:t>
            </a:r>
            <a:r>
              <a:rPr lang="en-US" sz="6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48690"/>
            <a:ext cx="6172200" cy="5909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5400" b="1" dirty="0">
                <a:solidFill>
                  <a:schemeClr val="tx1"/>
                </a:solidFill>
              </a:rPr>
              <a:t>What do you see in the picture?</a:t>
            </a:r>
          </a:p>
          <a:p>
            <a:pPr>
              <a:buFont typeface="Wingdings" pitchFamily="2" charset="2"/>
              <a:buChar char="v"/>
            </a:pPr>
            <a:r>
              <a:rPr lang="en-US" sz="5400" b="1" dirty="0">
                <a:solidFill>
                  <a:schemeClr val="tx1"/>
                </a:solidFill>
              </a:rPr>
              <a:t>Can you relate any historical event in this picture?</a:t>
            </a:r>
          </a:p>
          <a:p>
            <a:pPr>
              <a:buFont typeface="Wingdings" pitchFamily="2" charset="2"/>
              <a:buChar char="v"/>
            </a:pPr>
            <a:r>
              <a:rPr lang="en-US" sz="5400" b="1" dirty="0">
                <a:solidFill>
                  <a:schemeClr val="tx1"/>
                </a:solidFill>
              </a:rPr>
              <a:t>What happened on this day?</a:t>
            </a:r>
          </a:p>
        </p:txBody>
      </p:sp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1586120"/>
            <a:ext cx="4343401" cy="526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2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2514600"/>
            <a:ext cx="12192000" cy="4343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>
                <a:solidFill>
                  <a:srgbClr val="FF0000"/>
                </a:solidFill>
              </a:rPr>
              <a:t>May day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solidFill>
                  <a:srgbClr val="0070C0"/>
                </a:solidFill>
              </a:rPr>
              <a:t>Today’s Topic-</a:t>
            </a:r>
          </a:p>
          <a:p>
            <a:pPr algn="ctr"/>
            <a:endParaRPr lang="en-US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56358"/>
            <a:ext cx="1219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b="1" i="1" dirty="0"/>
              <a:t>We will learn about the importance of may day.</a:t>
            </a:r>
          </a:p>
          <a:p>
            <a:pPr>
              <a:buFont typeface="Wingdings" pitchFamily="2" charset="2"/>
              <a:buChar char="Ø"/>
            </a:pPr>
            <a:r>
              <a:rPr lang="en-US" sz="5400" b="1" i="1" dirty="0"/>
              <a:t>We will able to identify the reasons of industrial revolution.</a:t>
            </a:r>
          </a:p>
          <a:p>
            <a:pPr>
              <a:buFont typeface="Wingdings" pitchFamily="2" charset="2"/>
              <a:buChar char="Ø"/>
            </a:pPr>
            <a:r>
              <a:rPr lang="en-US" sz="5400" b="1" i="1" dirty="0"/>
              <a:t>We will know the meaning of new words.</a:t>
            </a:r>
          </a:p>
          <a:p>
            <a:pPr>
              <a:buFont typeface="Wingdings" pitchFamily="2" charset="2"/>
              <a:buChar char="Ø"/>
            </a:pPr>
            <a:r>
              <a:rPr lang="en-US" sz="5400" b="1" i="1" dirty="0"/>
              <a:t>We will able to develop four skills.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2500" y="0"/>
            <a:ext cx="75456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u="sng" dirty="0">
                <a:latin typeface="Book Antiqua" pitchFamily="18" charset="0"/>
              </a:rPr>
              <a:t>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386819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29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Word meaning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157" y="1714500"/>
            <a:ext cx="3962400" cy="3352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924800" y="1828800"/>
            <a:ext cx="42672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connected with history or past events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065361"/>
            <a:ext cx="3581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rgbClr val="FF0000"/>
                </a:solidFill>
              </a:rPr>
              <a:t>Historical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421762"/>
            <a:ext cx="12192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rgbClr val="7030A0"/>
                </a:solidFill>
              </a:rPr>
              <a:t>Sheikh </a:t>
            </a:r>
            <a:r>
              <a:rPr lang="en-US" sz="6000" i="1" dirty="0" err="1">
                <a:solidFill>
                  <a:srgbClr val="7030A0"/>
                </a:solidFill>
              </a:rPr>
              <a:t>Mujib</a:t>
            </a:r>
            <a:r>
              <a:rPr lang="en-US" sz="6000" i="1" dirty="0">
                <a:solidFill>
                  <a:srgbClr val="7030A0"/>
                </a:solidFill>
              </a:rPr>
              <a:t> made a historical speech.</a:t>
            </a:r>
          </a:p>
        </p:txBody>
      </p:sp>
    </p:spTree>
    <p:extLst>
      <p:ext uri="{BB962C8B-B14F-4D97-AF65-F5344CB8AC3E}">
        <p14:creationId xmlns:p14="http://schemas.microsoft.com/office/powerpoint/2010/main" val="153278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529</Words>
  <Application>Microsoft Office PowerPoint</Application>
  <PresentationFormat>Widescreen</PresentationFormat>
  <Paragraphs>55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Droid Sans</vt:lpstr>
      <vt:lpstr>Wingdings</vt:lpstr>
      <vt:lpstr>Office Theme</vt:lpstr>
      <vt:lpstr>PowerPoint Presentation</vt:lpstr>
      <vt:lpstr>PowerPoint Presentation</vt:lpstr>
      <vt:lpstr>Let’s  see some pictures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Word meaning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Read the text and answer the questions.</vt:lpstr>
      <vt:lpstr>Evaluation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DOIL</dc:creator>
  <cp:lastModifiedBy>MoklesPC</cp:lastModifiedBy>
  <cp:revision>268</cp:revision>
  <dcterms:created xsi:type="dcterms:W3CDTF">2006-08-16T00:00:00Z</dcterms:created>
  <dcterms:modified xsi:type="dcterms:W3CDTF">2021-01-25T14:04:40Z</dcterms:modified>
</cp:coreProperties>
</file>