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77" r:id="rId3"/>
    <p:sldId id="280" r:id="rId4"/>
    <p:sldId id="262" r:id="rId5"/>
    <p:sldId id="266" r:id="rId6"/>
    <p:sldId id="278" r:id="rId7"/>
    <p:sldId id="259" r:id="rId8"/>
    <p:sldId id="279" r:id="rId9"/>
    <p:sldId id="263" r:id="rId10"/>
    <p:sldId id="264" r:id="rId11"/>
    <p:sldId id="265" r:id="rId12"/>
    <p:sldId id="267" r:id="rId13"/>
    <p:sldId id="268" r:id="rId14"/>
    <p:sldId id="269" r:id="rId15"/>
    <p:sldId id="271" r:id="rId16"/>
    <p:sldId id="270" r:id="rId17"/>
    <p:sldId id="272" r:id="rId18"/>
    <p:sldId id="274" r:id="rId19"/>
    <p:sldId id="275" r:id="rId20"/>
    <p:sldId id="276" r:id="rId21"/>
  </p:sldIdLst>
  <p:sldSz cx="18288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28" d="100"/>
          <a:sy n="28" d="100"/>
        </p:scale>
        <p:origin x="-312" y="-108"/>
      </p:cViewPr>
      <p:guideLst>
        <p:guide orient="horz" pos="288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3" y="6218863"/>
            <a:ext cx="18302178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56746" tIns="78373" rIns="156746" bIns="7837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371600" y="2336802"/>
            <a:ext cx="15544800" cy="243968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82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371600" y="4815476"/>
            <a:ext cx="15544800" cy="1599605"/>
          </a:xfrm>
        </p:spPr>
        <p:txBody>
          <a:bodyPr lIns="78373" rIns="78373"/>
          <a:lstStyle>
            <a:lvl1pPr marL="0" marR="109723" indent="0" algn="r">
              <a:buNone/>
              <a:defRPr>
                <a:solidFill>
                  <a:schemeClr val="tx2"/>
                </a:solidFill>
              </a:defRPr>
            </a:lvl1pPr>
            <a:lvl2pPr marL="783732" indent="0" algn="ctr">
              <a:buNone/>
            </a:lvl2pPr>
            <a:lvl3pPr marL="1567464" indent="0" algn="ctr">
              <a:buNone/>
            </a:lvl3pPr>
            <a:lvl4pPr marL="2351197" indent="0" algn="ctr">
              <a:buNone/>
            </a:lvl4pPr>
            <a:lvl5pPr marL="3134929" indent="0" algn="ctr">
              <a:buNone/>
            </a:lvl5pPr>
            <a:lvl6pPr marL="3918661" indent="0" algn="ctr">
              <a:buNone/>
            </a:lvl6pPr>
            <a:lvl7pPr marL="4702393" indent="0" algn="ctr">
              <a:buNone/>
            </a:lvl7pPr>
            <a:lvl8pPr marL="5486126" indent="0" algn="ctr">
              <a:buNone/>
            </a:lvl8pPr>
            <a:lvl9pPr marL="6269858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7529" y="6604000"/>
            <a:ext cx="18295530" cy="2549451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975106"/>
            <a:ext cx="16459200" cy="584809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688026" y="366187"/>
            <a:ext cx="3554940" cy="745701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66188"/>
            <a:ext cx="12649200" cy="745701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split orient="vert"/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752" y="1412949"/>
            <a:ext cx="15544800" cy="24384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82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45426" y="3908949"/>
            <a:ext cx="9144000" cy="1939851"/>
          </a:xfrm>
        </p:spPr>
        <p:txBody>
          <a:bodyPr lIns="156746" rIns="156746" anchor="t"/>
          <a:lstStyle>
            <a:lvl1pPr marL="0" indent="0" algn="l">
              <a:buNone/>
              <a:defRPr sz="3900">
                <a:solidFill>
                  <a:schemeClr val="tx1"/>
                </a:solidFill>
              </a:defRPr>
            </a:lvl1pPr>
            <a:lvl2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7273360" y="4007296"/>
            <a:ext cx="3657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56746" tIns="78373" rIns="156746" bIns="78373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6900528" y="4007296"/>
            <a:ext cx="3657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56746" tIns="78373" rIns="156746" bIns="78373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75105"/>
            <a:ext cx="8077200" cy="6034617"/>
          </a:xfrm>
        </p:spPr>
        <p:txBody>
          <a:bodyPr/>
          <a:lstStyle>
            <a:lvl1pPr>
              <a:defRPr sz="4800"/>
            </a:lvl1pPr>
            <a:lvl2pPr>
              <a:defRPr sz="41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1975105"/>
            <a:ext cx="8077200" cy="6034617"/>
          </a:xfrm>
        </p:spPr>
        <p:txBody>
          <a:bodyPr/>
          <a:lstStyle>
            <a:lvl1pPr>
              <a:defRPr sz="4800"/>
            </a:lvl1pPr>
            <a:lvl2pPr>
              <a:defRPr sz="41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4067"/>
            <a:ext cx="16459200" cy="1524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7213600"/>
            <a:ext cx="8080376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313493" anchor="ctr"/>
          <a:lstStyle>
            <a:lvl1pPr marL="0" indent="0">
              <a:buNone/>
              <a:defRPr sz="4100" b="0">
                <a:solidFill>
                  <a:schemeClr val="bg1"/>
                </a:solidFill>
              </a:defRPr>
            </a:lvl1pPr>
            <a:lvl2pPr>
              <a:buNone/>
              <a:defRPr sz="3400" b="1"/>
            </a:lvl2pPr>
            <a:lvl3pPr>
              <a:buNone/>
              <a:defRPr sz="3100" b="1"/>
            </a:lvl3pPr>
            <a:lvl4pPr>
              <a:buNone/>
              <a:defRPr sz="2700" b="1"/>
            </a:lvl4pPr>
            <a:lvl5pPr>
              <a:buNone/>
              <a:defRPr sz="27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9290053" y="7213600"/>
            <a:ext cx="8083550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313493" anchor="ctr"/>
          <a:lstStyle>
            <a:lvl1pPr marL="0" indent="0">
              <a:buNone/>
              <a:defRPr sz="4100" b="0">
                <a:solidFill>
                  <a:schemeClr val="bg1"/>
                </a:solidFill>
              </a:defRPr>
            </a:lvl1pPr>
            <a:lvl2pPr>
              <a:buNone/>
              <a:defRPr sz="3400" b="1"/>
            </a:lvl2pPr>
            <a:lvl3pPr>
              <a:buNone/>
              <a:defRPr sz="3100" b="1"/>
            </a:lvl3pPr>
            <a:lvl4pPr>
              <a:buNone/>
              <a:defRPr sz="2700" b="1"/>
            </a:lvl4pPr>
            <a:lvl5pPr>
              <a:buNone/>
              <a:defRPr sz="27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914400" y="1925726"/>
            <a:ext cx="8080376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4100"/>
            </a:lvl1pPr>
            <a:lvl2pPr>
              <a:defRPr sz="34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1925726"/>
            <a:ext cx="8083550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4100"/>
            </a:lvl1pPr>
            <a:lvl2pPr>
              <a:defRPr sz="34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/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502400"/>
            <a:ext cx="14963552" cy="6096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43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839200" y="7140136"/>
            <a:ext cx="7949184" cy="1219200"/>
          </a:xfrm>
        </p:spPr>
        <p:txBody>
          <a:bodyPr/>
          <a:lstStyle>
            <a:lvl1pPr marL="0" indent="0" algn="r">
              <a:buNone/>
              <a:defRPr sz="2700"/>
            </a:lvl1pPr>
            <a:lvl2pPr>
              <a:buNone/>
              <a:defRPr sz="2100"/>
            </a:lvl2pPr>
            <a:lvl3pPr>
              <a:buNone/>
              <a:defRPr sz="1700"/>
            </a:lvl3pPr>
            <a:lvl4pPr>
              <a:buNone/>
              <a:defRPr sz="1500"/>
            </a:lvl4pPr>
            <a:lvl5pPr>
              <a:buNone/>
              <a:defRPr sz="15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828800" y="365760"/>
            <a:ext cx="14959584" cy="6096000"/>
          </a:xfrm>
        </p:spPr>
        <p:txBody>
          <a:bodyPr/>
          <a:lstStyle>
            <a:lvl1pPr>
              <a:defRPr sz="5500"/>
            </a:lvl1pPr>
            <a:lvl2pPr>
              <a:defRPr sz="4800"/>
            </a:lvl2pPr>
            <a:lvl3pPr>
              <a:defRPr sz="4100"/>
            </a:lvl3pPr>
            <a:lvl4pPr>
              <a:defRPr sz="3400"/>
            </a:lvl4pPr>
            <a:lvl5pPr>
              <a:defRPr sz="34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454064" y="8543925"/>
            <a:ext cx="3840480" cy="48768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/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2464" y="7257870"/>
            <a:ext cx="14325600" cy="864309"/>
          </a:xfrm>
          <a:noFill/>
        </p:spPr>
        <p:txBody>
          <a:bodyPr lIns="156746" tIns="0" rIns="156746" anchor="t"/>
          <a:lstStyle>
            <a:lvl1pPr marL="0" marR="31349" indent="0" algn="r">
              <a:buNone/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253291"/>
            <a:ext cx="17373600" cy="585216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55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760145" y="8543926"/>
            <a:ext cx="4701362" cy="4868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86830"/>
            <a:ext cx="16150864" cy="750229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51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432873" y="6669325"/>
            <a:ext cx="7604006" cy="192414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56746" tIns="78373" rIns="156746" bIns="78373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107121" y="7713364"/>
            <a:ext cx="7604006" cy="1117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56746" tIns="78373" rIns="156746" bIns="78373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12084" y="7721671"/>
            <a:ext cx="6804628" cy="1441157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56746" tIns="78373" rIns="156746" bIns="78373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8473" y="7716985"/>
            <a:ext cx="6811018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7328224" y="6651253"/>
            <a:ext cx="3657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56746" tIns="78373" rIns="156746" bIns="78373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6955392" y="6651253"/>
            <a:ext cx="3657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56746" tIns="78373" rIns="156746" bIns="78373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1432873" y="6669325"/>
            <a:ext cx="7604006" cy="192414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56746" tIns="78373" rIns="156746" bIns="78373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107121" y="7713364"/>
            <a:ext cx="7604006" cy="1117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56746" tIns="78373" rIns="156746" bIns="78373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12084" y="7721671"/>
            <a:ext cx="6804628" cy="1441157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56746" tIns="78373" rIns="156746" bIns="78373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8473" y="7716985"/>
            <a:ext cx="6811018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914400" y="366184"/>
            <a:ext cx="16459200" cy="1524000"/>
          </a:xfrm>
          <a:prstGeom prst="rect">
            <a:avLst/>
          </a:prstGeom>
        </p:spPr>
        <p:txBody>
          <a:bodyPr vert="horz" lIns="156746" tIns="78373" rIns="156746" bIns="78373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914400" y="1975105"/>
            <a:ext cx="16459200" cy="6034617"/>
          </a:xfrm>
          <a:prstGeom prst="rect">
            <a:avLst/>
          </a:prstGeom>
        </p:spPr>
        <p:txBody>
          <a:bodyPr vert="horz" lIns="156746" tIns="78373" rIns="156746" bIns="78373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3454064" y="8543925"/>
            <a:ext cx="3840480" cy="487680"/>
          </a:xfrm>
          <a:prstGeom prst="rect">
            <a:avLst/>
          </a:prstGeom>
        </p:spPr>
        <p:txBody>
          <a:bodyPr vert="horz" lIns="156746" tIns="78373" rIns="156746" bIns="78373" anchor="b"/>
          <a:lstStyle>
            <a:lvl1pPr algn="l" eaLnBrk="1" latinLnBrk="0" hangingPunct="1">
              <a:defRPr kumimoji="0" sz="17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8760145" y="8543926"/>
            <a:ext cx="4701362" cy="486833"/>
          </a:xfrm>
          <a:prstGeom prst="rect">
            <a:avLst/>
          </a:prstGeom>
        </p:spPr>
        <p:txBody>
          <a:bodyPr vert="horz" lIns="156746" tIns="78373" rIns="156746" bIns="78373" anchor="b"/>
          <a:lstStyle>
            <a:lvl1pPr algn="r" eaLnBrk="1" latinLnBrk="0" hangingPunct="1">
              <a:defRPr kumimoji="0" sz="17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7294544" y="8543926"/>
            <a:ext cx="731520" cy="486833"/>
          </a:xfrm>
          <a:prstGeom prst="rect">
            <a:avLst/>
          </a:prstGeom>
        </p:spPr>
        <p:txBody>
          <a:bodyPr vert="horz" lIns="156746" tIns="78373" rIns="156746" bIns="78373" anchor="b"/>
          <a:lstStyle>
            <a:lvl1pPr algn="r" eaLnBrk="1" latinLnBrk="0" hangingPunct="1">
              <a:defRPr kumimoji="0" sz="17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 spd="slow">
    <p:split orient="vert"/>
    <p:sndAc>
      <p:stSnd>
        <p:snd r:embed="rId13" name="applause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70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626986" indent="-438890" algn="l" rtl="0" eaLnBrk="1" latinLnBrk="0" hangingPunct="1">
        <a:spcBef>
          <a:spcPts val="686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5876" indent="-391866" algn="l" rtl="0" eaLnBrk="1" latinLnBrk="0" hangingPunct="1">
        <a:spcBef>
          <a:spcPts val="555"/>
        </a:spcBef>
        <a:buClr>
          <a:schemeClr val="accent1"/>
        </a:buClr>
        <a:buFont typeface="Verdana"/>
        <a:buChar char="◦"/>
        <a:defRPr kumimoji="0"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3417" indent="-391866" algn="l" rtl="0" eaLnBrk="1" latinLnBrk="0" hangingPunct="1">
        <a:spcBef>
          <a:spcPts val="600"/>
        </a:spcBef>
        <a:buClr>
          <a:schemeClr val="accent2"/>
        </a:buClr>
        <a:buSzPct val="100000"/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indent="-391866" algn="l" rtl="0" eaLnBrk="1" latinLnBrk="0" hangingPunct="1">
        <a:spcBef>
          <a:spcPts val="600"/>
        </a:spcBef>
        <a:buClr>
          <a:schemeClr val="accent2"/>
        </a:buClr>
        <a:buFont typeface="Wingdings 2"/>
        <a:buChar char=""/>
        <a:defRPr kumimoji="0"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197" indent="-391866" algn="l" rtl="0" eaLnBrk="1" latinLnBrk="0" hangingPunct="1">
        <a:spcBef>
          <a:spcPts val="600"/>
        </a:spcBef>
        <a:buClr>
          <a:schemeClr val="accent2"/>
        </a:buClr>
        <a:buFont typeface="Wingdings 2"/>
        <a:buChar char="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063" indent="-391866" algn="l" rtl="0" eaLnBrk="1" latinLnBrk="0" hangingPunct="1">
        <a:spcBef>
          <a:spcPts val="600"/>
        </a:spcBef>
        <a:buClr>
          <a:schemeClr val="accent3"/>
        </a:buClr>
        <a:buFont typeface="Wingdings 2"/>
        <a:buChar char="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929" indent="-391866" algn="l" rtl="0" eaLnBrk="1" latinLnBrk="0" hangingPunct="1">
        <a:spcBef>
          <a:spcPts val="600"/>
        </a:spcBef>
        <a:buClr>
          <a:schemeClr val="accent3"/>
        </a:buClr>
        <a:buFont typeface="Wingdings 2"/>
        <a:buChar char="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3526795" indent="-391866" algn="l" rtl="0" eaLnBrk="1" latinLnBrk="0" hangingPunct="1">
        <a:spcBef>
          <a:spcPts val="600"/>
        </a:spcBef>
        <a:buClr>
          <a:schemeClr val="accent3"/>
        </a:buClr>
        <a:buFont typeface="Wingdings 2"/>
        <a:buChar char="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3918661" indent="-391866" algn="l" rtl="0" eaLnBrk="1" latinLnBrk="0" hangingPunct="1">
        <a:spcBef>
          <a:spcPts val="600"/>
        </a:spcBef>
        <a:buClr>
          <a:schemeClr val="accent3"/>
        </a:buClr>
        <a:buFont typeface="Wingdings 2"/>
        <a:buChar char=""/>
        <a:defRPr kumimoji="0" sz="27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7837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5674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3511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31349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9186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7023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4861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626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86400" y="0"/>
            <a:ext cx="7620000" cy="31547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  <a:scene3d>
            <a:camera prst="perspectiveAbove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8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9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965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648075"/>
            <a:ext cx="16230600" cy="5318812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38601" y="76200"/>
            <a:ext cx="8991600" cy="707886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ছবিতে কী কী দেখা যাচ্ছে?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6698159"/>
            <a:ext cx="11049000" cy="769441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কল কারখানার রাসায়নিক পদার্থ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6705600"/>
            <a:ext cx="6400800" cy="707886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কল কারখানার দূষিত পানি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" y="7924800"/>
            <a:ext cx="17830800" cy="823331"/>
          </a:xfrm>
          <a:prstGeom prst="roundRect">
            <a:avLst/>
          </a:prstGeom>
          <a:solidFill>
            <a:schemeClr val="bg1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এগুলো হচ্ছে পরিবেশ দূষণের কারণ</a:t>
            </a:r>
            <a:r>
              <a:rPr lang="bn-IN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863632E3-10C7-435A-8556-3E8AAD6B7387}"/>
              </a:ext>
            </a:extLst>
          </p:cNvPr>
          <p:cNvGrpSpPr/>
          <p:nvPr/>
        </p:nvGrpSpPr>
        <p:grpSpPr>
          <a:xfrm>
            <a:off x="7467600" y="1447800"/>
            <a:ext cx="10820400" cy="4648200"/>
            <a:chOff x="5603129" y="1081374"/>
            <a:chExt cx="12289128" cy="4943263"/>
          </a:xfrm>
        </p:grpSpPr>
        <p:pic>
          <p:nvPicPr>
            <p:cNvPr id="5" name="Picture 4" descr="anigif_enhanced-buzz-22916-1370297811-12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41891" y="1081374"/>
              <a:ext cx="6750366" cy="4943263"/>
            </a:xfrm>
            <a:prstGeom prst="rect">
              <a:avLst/>
            </a:prstGeom>
            <a:solidFill>
              <a:srgbClr val="000000">
                <a:shade val="95000"/>
              </a:srgbClr>
            </a:solidFill>
            <a:ln w="444500" cap="sq">
              <a:solidFill>
                <a:schemeClr val="bg1"/>
              </a:solidFill>
              <a:miter lim="800000"/>
            </a:ln>
            <a:effectLst>
              <a:outerShdw blurRad="254000" dist="190500" dir="2700000" sy="90000" algn="b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3" name="Picture 2" descr="A picture containing photo, food, bird, different&#10;&#10;Description automatically generated">
              <a:extLst>
                <a:ext uri="{FF2B5EF4-FFF2-40B4-BE49-F238E27FC236}">
                  <a16:creationId xmlns="" xmlns:a16="http://schemas.microsoft.com/office/drawing/2014/main" id="{0E171809-CBE0-46B6-ACB1-273BD74AC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3129" y="1081374"/>
              <a:ext cx="5625305" cy="4943263"/>
            </a:xfrm>
            <a:prstGeom prst="rect">
              <a:avLst/>
            </a:prstGeom>
            <a:solidFill>
              <a:srgbClr val="000000">
                <a:shade val="95000"/>
              </a:srgbClr>
            </a:solidFill>
            <a:ln w="444500" cap="sq">
              <a:solidFill>
                <a:schemeClr val="bg1"/>
              </a:solidFill>
              <a:miter lim="800000"/>
            </a:ln>
            <a:effectLst>
              <a:outerShdw blurRad="254000" dist="190500" dir="2700000" sy="90000" algn="bl" rotWithShape="0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13" name="Picture 12" descr="A picture containing outdoor, swimming, water&#10;&#10;Description automatically generated">
            <a:extLst>
              <a:ext uri="{FF2B5EF4-FFF2-40B4-BE49-F238E27FC236}">
                <a16:creationId xmlns="" xmlns:a16="http://schemas.microsoft.com/office/drawing/2014/main" id="{8068AFF1-D638-4DD4-B8AF-65259E2E81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5929952" cy="46482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comb dir="vert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14800" y="228600"/>
            <a:ext cx="9753600" cy="1446550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ছবিতে কী কী দেখা যাচ্ছে?</a:t>
            </a:r>
            <a:endParaRPr lang="en-US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96800" y="7231559"/>
            <a:ext cx="5257799" cy="769441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অযথা গাছ কাটা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7239000"/>
            <a:ext cx="9677400" cy="707886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অতিরিক্ত জনসংখ্যা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3400" y="8212217"/>
            <a:ext cx="17145000" cy="703183"/>
          </a:xfrm>
          <a:prstGeom prst="roundRect">
            <a:avLst/>
          </a:prstGeom>
          <a:solidFill>
            <a:schemeClr val="bg2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এগুলো হচ্ছে পরিবেশ দূষণের কারণ।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0DF3FEDB-251C-4B2B-8390-481945F6EDE0}"/>
              </a:ext>
            </a:extLst>
          </p:cNvPr>
          <p:cNvGrpSpPr/>
          <p:nvPr/>
        </p:nvGrpSpPr>
        <p:grpSpPr>
          <a:xfrm>
            <a:off x="457200" y="2286000"/>
            <a:ext cx="9677400" cy="4419600"/>
            <a:chOff x="381000" y="1638137"/>
            <a:chExt cx="9677400" cy="4419600"/>
          </a:xfrm>
        </p:grpSpPr>
        <p:pic>
          <p:nvPicPr>
            <p:cNvPr id="14" name="Picture 13" descr="A group of people standing in the grass&#10;&#10;Description automatically generated">
              <a:extLst>
                <a:ext uri="{FF2B5EF4-FFF2-40B4-BE49-F238E27FC236}">
                  <a16:creationId xmlns="" xmlns:a16="http://schemas.microsoft.com/office/drawing/2014/main" id="{86733AE1-4955-4D1E-9C23-F0DB45141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638137"/>
              <a:ext cx="6629400" cy="4419600"/>
            </a:xfrm>
            <a:prstGeom prst="rect">
              <a:avLst/>
            </a:prstGeom>
            <a:solidFill>
              <a:srgbClr val="000000">
                <a:shade val="95000"/>
              </a:srgbClr>
            </a:solidFill>
            <a:ln w="444500" cap="sq">
              <a:solidFill>
                <a:schemeClr val="bg2"/>
              </a:solidFill>
              <a:miter lim="800000"/>
            </a:ln>
            <a:effectLst>
              <a:outerShdw blurRad="254000" dist="190500" dir="2700000" sy="90000" algn="b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5" name="Picture 14" descr="A group of people riding on the back of a truck&#10;&#10;Description automatically generated">
              <a:extLst>
                <a:ext uri="{FF2B5EF4-FFF2-40B4-BE49-F238E27FC236}">
                  <a16:creationId xmlns="" xmlns:a16="http://schemas.microsoft.com/office/drawing/2014/main" id="{9480E5E7-1AAF-4BA7-98C8-CBAEB8F62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2687" y="1638138"/>
              <a:ext cx="5055713" cy="4419599"/>
            </a:xfrm>
            <a:prstGeom prst="rect">
              <a:avLst/>
            </a:prstGeom>
            <a:solidFill>
              <a:srgbClr val="000000">
                <a:shade val="95000"/>
              </a:srgbClr>
            </a:solidFill>
            <a:ln w="444500" cap="sq">
              <a:solidFill>
                <a:schemeClr val="bg2"/>
              </a:solidFill>
              <a:miter lim="800000"/>
            </a:ln>
            <a:effectLst>
              <a:outerShdw blurRad="254000" dist="190500" dir="2700000" sy="90000" algn="bl" rotWithShape="0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18" name="Picture 17" descr="A picture containing outdoor, grass, person, person&#10;&#10;Description automatically generated">
            <a:extLst>
              <a:ext uri="{FF2B5EF4-FFF2-40B4-BE49-F238E27FC236}">
                <a16:creationId xmlns="" xmlns:a16="http://schemas.microsoft.com/office/drawing/2014/main" id="{B3411496-141E-4032-8396-41C9415A5E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2286000"/>
            <a:ext cx="7315200" cy="441960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2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split orient="vert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8EC7FEC-F346-4E2F-A6EA-4A3747ABAED8}"/>
              </a:ext>
            </a:extLst>
          </p:cNvPr>
          <p:cNvSpPr txBox="1"/>
          <p:nvPr/>
        </p:nvSpPr>
        <p:spPr>
          <a:xfrm>
            <a:off x="2895600" y="228600"/>
            <a:ext cx="11201400" cy="1200329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দূষণের ৫ টি কারণ লেখ।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Screenshot (33).png"/>
          <p:cNvPicPr>
            <a:picLocks noChangeAspect="1"/>
          </p:cNvPicPr>
          <p:nvPr/>
        </p:nvPicPr>
        <p:blipFill>
          <a:blip r:embed="rId3" cstate="print"/>
          <a:srcRect l="18375" t="13542" r="18960" b="13542"/>
          <a:stretch>
            <a:fillRect/>
          </a:stretch>
        </p:blipFill>
        <p:spPr>
          <a:xfrm>
            <a:off x="9448800" y="1981200"/>
            <a:ext cx="8153400" cy="67056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 descr="A group of people standing in the grass&#10;&#10;Description automatically generated">
            <a:extLst>
              <a:ext uri="{FF2B5EF4-FFF2-40B4-BE49-F238E27FC236}">
                <a16:creationId xmlns="" xmlns:a16="http://schemas.microsoft.com/office/drawing/2014/main" id="{071CE143-F293-449D-8C4B-76D362B82C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57400"/>
            <a:ext cx="8001000" cy="65532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circl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76200"/>
            <a:ext cx="11506200" cy="15696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পরিবেশ দুষণের উৎস ও কারণ 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ndustrial-revolu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362200"/>
            <a:ext cx="5619811" cy="2667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 descr="জ্বালানি তে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2362200"/>
            <a:ext cx="5087389" cy="2667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 descr="কয়ল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10999" y="2362200"/>
            <a:ext cx="5715001" cy="2667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28600" y="7696200"/>
            <a:ext cx="17678400" cy="13234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বর্তমানে পৃথিবীর অনেক সমস্যার মধ্যে একটি বড় সমস্যা হল পরিবেশ দুষণ। পরিবেশ দুষণের অন্যতম প্রধান কারণ  হলো শিল্পায়ন। 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5562600"/>
            <a:ext cx="17602200" cy="193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শিল্পকারখানা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সচল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বিভিন্ন ধরণের জীবাশ্ম জ্বালানি যেমন- তেল, প্রাকৃতিক গ্যাস, কয়লা ইত্যাদি ব্যবহার করা হয়। এই জীবাশ্ম জ্বালানি ব্যবহারই দুষণের প্রধাণ উৎস। 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diamond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5791200"/>
            <a:ext cx="97536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দুষণের আরও একটি বড় কারণ। 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Picture 4" descr="EnvironmentPollutio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533401"/>
            <a:ext cx="4343400" cy="46482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0896600" y="5791200"/>
            <a:ext cx="716280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প্রয়োজনীয় খাদ্য ও প্রাকৃতিক সম্পদের জন্য মানুষ পরিবেশ ধ্বং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</a:t>
            </a:r>
            <a:r>
              <a:rPr lang="bn-IN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করছে।</a:t>
            </a:r>
            <a:endParaRPr lang="en-US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0" y="7620000"/>
            <a:ext cx="18288000" cy="10156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পরিবেশের বেশির ভাগ দুষণ মানুষের দৈনন্দিন কর্মকান্ডের ফলেই হয়ে থাকে। 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5" descr="A large crowd of people&#10;&#10;Description automatically generated">
            <a:extLst>
              <a:ext uri="{FF2B5EF4-FFF2-40B4-BE49-F238E27FC236}">
                <a16:creationId xmlns="" xmlns:a16="http://schemas.microsoft.com/office/drawing/2014/main" id="{36175559-BAE1-4A43-8F5C-EF09DD5924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5249487" cy="464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444500" cap="sq">
            <a:solidFill>
              <a:schemeClr val="bg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1" name="Picture 10" descr="A pile of green grass&#10;&#10;Description automatically generated">
            <a:extLst>
              <a:ext uri="{FF2B5EF4-FFF2-40B4-BE49-F238E27FC236}">
                <a16:creationId xmlns="" xmlns:a16="http://schemas.microsoft.com/office/drawing/2014/main" id="{538908D8-7577-49B6-80A1-80DA270ADD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533400"/>
            <a:ext cx="6553200" cy="46482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split orient="vert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dfsaf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72600" y="1600201"/>
            <a:ext cx="8305800" cy="31242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 descr="few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1600200"/>
            <a:ext cx="8276127" cy="3124200"/>
          </a:xfrm>
          <a:prstGeom prst="rect">
            <a:avLst/>
          </a:prstGeom>
          <a:solidFill>
            <a:schemeClr val="bg1"/>
          </a:solidFill>
          <a:ln w="444500" cap="sq">
            <a:solidFill>
              <a:schemeClr val="bg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14400" y="5410200"/>
            <a:ext cx="5638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পৃথিবীর তাপমাত্রা বৃদ্ধি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73000" y="5334000"/>
            <a:ext cx="335648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হিমবাহ গলা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14800" y="6390593"/>
            <a:ext cx="10439400" cy="696007"/>
          </a:xfrm>
          <a:prstGeom prst="roundRect">
            <a:avLst/>
          </a:prstGeom>
          <a:noFill/>
          <a:effectLst>
            <a:glow rad="63500">
              <a:schemeClr val="bg1">
                <a:lumMod val="75000"/>
                <a:alpha val="3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43400" y="76200"/>
            <a:ext cx="944880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ছবিতে কী কী দেখা যাচ্ছে?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14800" y="6393359"/>
            <a:ext cx="10287000" cy="7694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এগুলো হলো পরিবেশ দূষণের প্রভাব।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7239000"/>
            <a:ext cx="17449800" cy="175432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s-I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দূষণের ফলে জীবজন্তুর আবাসস্থল নষ্ট হচ্ছে। খাদ্য শৃঙ্খল ধ্বংস হচ্ছে । ফলে অনেক জীব পরিবেশ থেকে বিলুপ্তু হয়ে যাচ্ছে। এছাড়া পৃথিবীর তাপমাত্রা ক্রমশ বৃদ্ধি পাচ্ছে। ফলে হিমবাহ গলে সুমুদ্রের পানির উচ্চতাও বেড়ে যাচ্ছে ।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8600" y="152400"/>
            <a:ext cx="9677400" cy="13234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পরিবেশ দূষণের প্রভাব</a:t>
            </a:r>
            <a:endParaRPr 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6781800"/>
            <a:ext cx="17754600" cy="2123658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s-IN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দূষণের ফলে মানুষ, জীবজন্তু ও প্পরিবেশের ব্যাপক ক্ষতি হয় । দূষণের কারণেমানুষ বিভিন্ন ধরনের রোগে আক্রান্তু হচ্ছে যেমন- ক্যানসার, শ্বাসজনিত রোগ, পানিবাহিত রোগ, ত্বকের রোগ ইত্যাদি। 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imple-ways-to-spot-skin-cancer-slide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133600"/>
            <a:ext cx="5363674" cy="4039377"/>
          </a:xfrm>
          <a:prstGeom prst="rect">
            <a:avLst/>
          </a:prstGeom>
          <a:solidFill>
            <a:schemeClr val="bg1"/>
          </a:solidFill>
          <a:ln w="444500" cap="sq">
            <a:solidFill>
              <a:schemeClr val="bg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 descr="lung-cancer-manageme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2132823"/>
            <a:ext cx="5516074" cy="403937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 descr="agadf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420601" y="2133600"/>
            <a:ext cx="5257799" cy="40386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blinds dir="vert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4BE7D4E-1F59-4130-B3C4-73E508AE73AA}"/>
              </a:ext>
            </a:extLst>
          </p:cNvPr>
          <p:cNvSpPr txBox="1"/>
          <p:nvPr/>
        </p:nvSpPr>
        <p:spPr>
          <a:xfrm>
            <a:off x="533400" y="228600"/>
            <a:ext cx="7924800" cy="120032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31E151D1-CA83-4741-AE5A-925C625C18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609600"/>
            <a:ext cx="8458200" cy="79248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accent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6CD7B7-512F-4754-9534-EA97ADC9A04E}"/>
              </a:ext>
            </a:extLst>
          </p:cNvPr>
          <p:cNvSpPr txBox="1"/>
          <p:nvPr/>
        </p:nvSpPr>
        <p:spPr>
          <a:xfrm>
            <a:off x="533400" y="3733800"/>
            <a:ext cx="7162800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bn-BD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bn-I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প্রাথমিক </a:t>
            </a:r>
            <a:r>
              <a:rPr lang="bn-I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bn-BD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১০নং</a:t>
            </a:r>
          </a:p>
          <a:p>
            <a:pPr algn="just"/>
            <a:r>
              <a:rPr lang="bn-BD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bn-I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bn-BD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মনযোগ সহকারে পড়।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 advClick="0">
    <p:strips dir="ru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3276600"/>
            <a:ext cx="9296400" cy="114300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নিচের প্রশ্নগুলোর উত্তর খাতায় লিখঃ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648200" y="228600"/>
            <a:ext cx="7391400" cy="2743200"/>
          </a:xfrm>
          <a:prstGeom prst="round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16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4" name="Rectangle 3"/>
          <p:cNvSpPr/>
          <p:nvPr/>
        </p:nvSpPr>
        <p:spPr>
          <a:xfrm>
            <a:off x="2895600" y="4715470"/>
            <a:ext cx="62484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দুটি জীবাশ্ম জালানির নাম লেখ?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5600" y="6925270"/>
            <a:ext cx="624840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পরিবেশ দূষণের একটি উৎস লিখ?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5600" y="5766137"/>
            <a:ext cx="62484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পরিবেশ দূষণের ২টি কারণ লিখ</a:t>
            </a:r>
            <a:r>
              <a:rPr lang="bn-IN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?</a:t>
            </a: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5600" y="8128337"/>
            <a:ext cx="62484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পরিবেশ দূষণের ২টি প্রভাব লিখ</a:t>
            </a:r>
            <a:r>
              <a:rPr lang="bn-IN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?</a:t>
            </a: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95800" y="228600"/>
            <a:ext cx="9601200" cy="3276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IN" sz="19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4391085"/>
            <a:ext cx="17373600" cy="30469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bn-IN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তোমার পরিচিত পরিবেশ হতে পরিবেশ দূষণের পাঁচটি </a:t>
            </a:r>
            <a:r>
              <a:rPr lang="bn-BD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কারণ লিখবে।</a:t>
            </a:r>
            <a:endParaRPr lang="bn-IN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 dir="in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C53A81D-A9A1-4F5C-B701-0A6053D63D05}"/>
              </a:ext>
            </a:extLst>
          </p:cNvPr>
          <p:cNvSpPr txBox="1"/>
          <p:nvPr/>
        </p:nvSpPr>
        <p:spPr>
          <a:xfrm>
            <a:off x="685800" y="152400"/>
            <a:ext cx="16916400" cy="26468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prstTxWarp prst="textChevron">
              <a:avLst/>
            </a:prstTxWarp>
            <a:spAutoFit/>
            <a:scene3d>
              <a:camera prst="perspectiveBelow"/>
              <a:lightRig rig="threePt" dir="t"/>
            </a:scene3d>
          </a:bodyPr>
          <a:lstStyle/>
          <a:p>
            <a:r>
              <a:rPr lang="bn-IN" sz="1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শিক্ষ</a:t>
            </a:r>
            <a:r>
              <a:rPr lang="en-US" sz="1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</a:t>
            </a:r>
            <a:r>
              <a:rPr lang="bn-IN" sz="1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F36369A-966F-405B-B3FE-C5C5D9807A3D}"/>
              </a:ext>
            </a:extLst>
          </p:cNvPr>
          <p:cNvSpPr txBox="1"/>
          <p:nvPr/>
        </p:nvSpPr>
        <p:spPr>
          <a:xfrm>
            <a:off x="6400800" y="3733800"/>
            <a:ext cx="11887200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 সালমা খাতুন </a:t>
            </a:r>
          </a:p>
          <a:p>
            <a:pPr algn="ctr"/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</a:t>
            </a: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pPr algn="ctr"/>
            <a:r>
              <a:rPr lang="bn-IN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ফুলপুর কুতুবডাংগা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IN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চিরিরবন্দর, দিনাজপুর। </a:t>
            </a:r>
            <a:endParaRPr lang="bn-IN" sz="6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received_187251101965090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819400"/>
            <a:ext cx="4286250" cy="5715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9182455"/>
      </p:ext>
    </p:extLst>
  </p:cSld>
  <p:clrMapOvr>
    <a:masterClrMapping/>
  </p:clrMapOvr>
  <p:transition spd="slow">
    <p:diamond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BAD42AC-439A-4489-AC2A-EBE128600587}"/>
              </a:ext>
            </a:extLst>
          </p:cNvPr>
          <p:cNvSpPr txBox="1"/>
          <p:nvPr/>
        </p:nvSpPr>
        <p:spPr>
          <a:xfrm>
            <a:off x="2971800" y="7915870"/>
            <a:ext cx="119634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সচেতন থাকবো , পরিবেশকে দূষণ হতে  রক্ষা করবো। 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Thanks-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754126"/>
            <a:ext cx="16078200" cy="6955851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90A04EF-04EA-4469-B87F-C3D31D0958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062" r="25423"/>
          <a:stretch/>
        </p:blipFill>
        <p:spPr>
          <a:xfrm>
            <a:off x="685800" y="3810000"/>
            <a:ext cx="4724400" cy="48768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  <a:softEdge rad="317500"/>
          </a:effec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CC9FD67-0227-4ED9-AB23-A85064ADD7DF}"/>
              </a:ext>
            </a:extLst>
          </p:cNvPr>
          <p:cNvSpPr txBox="1"/>
          <p:nvPr/>
        </p:nvSpPr>
        <p:spPr>
          <a:xfrm>
            <a:off x="5791200" y="3657600"/>
            <a:ext cx="11887200" cy="50475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8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bn-BD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,</a:t>
            </a:r>
            <a:endParaRPr lang="bn-IN" sz="6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IN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</a:t>
            </a:r>
            <a:endParaRPr lang="en-US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পৃথিবীর ……বেড়ে যাচ্ছে।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28600"/>
            <a:ext cx="16916400" cy="31547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199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পাঠ</a:t>
            </a:r>
            <a:r>
              <a:rPr lang="en-US" sz="19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199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পরিচিতি</a:t>
            </a:r>
            <a:r>
              <a:rPr lang="en-US" sz="19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en-US" sz="199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ho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2362200"/>
            <a:ext cx="5181600" cy="33528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 descr="Water-Pollu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5625" y="2362200"/>
            <a:ext cx="5123175" cy="3352800"/>
          </a:xfrm>
          <a:prstGeom prst="rect">
            <a:avLst/>
          </a:prstGeom>
          <a:solidFill>
            <a:schemeClr val="bg1"/>
          </a:solidFill>
          <a:ln w="444500" cap="sq">
            <a:solidFill>
              <a:schemeClr val="bg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 descr="Dead fish in River Tam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344400" y="2362200"/>
            <a:ext cx="5400492" cy="33528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514600" y="228600"/>
            <a:ext cx="12496800" cy="1569660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কী দেখা যাচ্ছে?</a:t>
            </a:r>
            <a:endParaRPr lang="en-US" sz="9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6553200"/>
            <a:ext cx="1760220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পরিবেশের পরিবর্তন যখন জীবের জন্য ক্ষতিকর হয় তখন তাকে বলা হয় পরিবেশ দূষণ।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8BD1121-A743-4223-9A71-EEBA19E163E1}"/>
              </a:ext>
            </a:extLst>
          </p:cNvPr>
          <p:cNvSpPr txBox="1"/>
          <p:nvPr/>
        </p:nvSpPr>
        <p:spPr>
          <a:xfrm>
            <a:off x="2514600" y="7975937"/>
            <a:ext cx="9372600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পরিবেশ দূষণ কী তা বলতে পারবে</a:t>
            </a:r>
            <a:r>
              <a:rPr lang="bn-BD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  <p:bldP spid="9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3352800"/>
            <a:ext cx="7404819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48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খাতায় একটি পর্যবেক্ষণ ফরম তৈরি কর-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86800" y="2209800"/>
            <a:ext cx="9220200" cy="670560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86800" y="2438400"/>
            <a:ext cx="8915400" cy="5943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73000" y="2514600"/>
            <a:ext cx="37338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পর্যবেক্ষণ ফরম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63000" y="2322493"/>
            <a:ext cx="35814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পর্যবেক্ষণের স্থানঃ                                             পর্যবেক্ষণের তারিখঃ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96601" y="3439180"/>
            <a:ext cx="57912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চলো প্রাপ্ত দূষণগুলোর ছবি আঁকি।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1600" y="101025"/>
            <a:ext cx="6858000" cy="186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15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একক</a:t>
            </a:r>
            <a:r>
              <a:rPr kumimoji="0" lang="bn-BD" sz="11500" b="1" i="0" u="none" strike="noStrike" kern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13" name="Rectangle 12"/>
          <p:cNvSpPr/>
          <p:nvPr/>
        </p:nvSpPr>
        <p:spPr>
          <a:xfrm rot="10800000" flipV="1">
            <a:off x="457200" y="5181600"/>
            <a:ext cx="8104039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বাইরে আশে পাশে বিভিন্ন ধরণের দুষণ খুজেঁ বের করি। </a:t>
            </a:r>
          </a:p>
          <a:p>
            <a:pPr algn="ctr"/>
            <a:r>
              <a:rPr lang="bn-IN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পর্যবেক্ষণ ফরমে দুষণগুলোর ছবি আঁকি</a:t>
            </a:r>
            <a:r>
              <a:rPr lang="bn-IN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ransition spd="slow">
    <p:circl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2AAF5B3-6067-4671-8261-644A1554C2E8}"/>
              </a:ext>
            </a:extLst>
          </p:cNvPr>
          <p:cNvSpPr/>
          <p:nvPr/>
        </p:nvSpPr>
        <p:spPr>
          <a:xfrm>
            <a:off x="2590800" y="3124200"/>
            <a:ext cx="1257300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পরিবেশ দুষণের উৎস ও </a:t>
            </a:r>
            <a:r>
              <a:rPr lang="bn-IN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কারণ এবং</a:t>
            </a:r>
          </a:p>
          <a:p>
            <a:pPr algn="ctr"/>
            <a:r>
              <a:rPr lang="bn-IN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পরিবেশ দূষণের প্রভাব  </a:t>
            </a:r>
            <a:endParaRPr lang="en-US" sz="6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630A25E-6DA6-44B4-BA69-DCDE15218756}"/>
              </a:ext>
            </a:extLst>
          </p:cNvPr>
          <p:cNvSpPr txBox="1"/>
          <p:nvPr/>
        </p:nvSpPr>
        <p:spPr>
          <a:xfrm>
            <a:off x="1524000" y="304800"/>
            <a:ext cx="15087600" cy="26468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1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1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imple-ways-to-spot-skin-cancer-slide-01.jpg">
            <a:extLst>
              <a:ext uri="{FF2B5EF4-FFF2-40B4-BE49-F238E27FC236}">
                <a16:creationId xmlns="" xmlns:a16="http://schemas.microsoft.com/office/drawing/2014/main" id="{21D4A3B3-2EB2-4F0F-B7A0-0A8E01DF8CF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91800" y="5638799"/>
            <a:ext cx="7162800" cy="297180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 descr="A picture containing outdoor, swimming, water&#10;&#10;Description automatically generated">
            <a:extLst>
              <a:ext uri="{FF2B5EF4-FFF2-40B4-BE49-F238E27FC236}">
                <a16:creationId xmlns="" xmlns:a16="http://schemas.microsoft.com/office/drawing/2014/main" id="{E9ACD62B-6B51-4863-8A4D-1586FBD6C0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638801"/>
            <a:ext cx="9448800" cy="29718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177674464"/>
      </p:ext>
    </p:extLst>
  </p:cSld>
  <p:clrMapOvr>
    <a:masterClrMapping/>
  </p:clrMapOvr>
  <p:transition spd="slow">
    <p:split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4953000"/>
            <a:ext cx="17068800" cy="40626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bn-IN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5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১.২.১ পরিবেশ দূষণ কী তা বলতে পারবে</a:t>
            </a:r>
            <a:r>
              <a:rPr lang="en-US" sz="5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IN" sz="5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5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	১.২.২ পরিবেশ দুষণের কারণ উল্লেখ করতে পারবে</a:t>
            </a:r>
            <a:r>
              <a:rPr lang="en-US" sz="5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IN" sz="5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5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	১.২.৩ দূষণের উৎসসমূহ চিহ্নিত করতে পারবে। </a:t>
            </a:r>
            <a:endParaRPr lang="en-US" sz="5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FE4C361-7903-4378-BC9D-948468151DFB}"/>
              </a:ext>
            </a:extLst>
          </p:cNvPr>
          <p:cNvSpPr txBox="1"/>
          <p:nvPr/>
        </p:nvSpPr>
        <p:spPr>
          <a:xfrm>
            <a:off x="228600" y="152400"/>
            <a:ext cx="17830800" cy="4508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prstTxWarp prst="textChevron">
              <a:avLst/>
            </a:prstTxWarp>
            <a:spAutoFit/>
          </a:bodyPr>
          <a:lstStyle/>
          <a:p>
            <a:pPr algn="ctr"/>
            <a:r>
              <a:rPr lang="bn-IN" sz="28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287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wedg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F24225D-EEC3-4A3D-ABF6-4E3DE5218897}"/>
              </a:ext>
            </a:extLst>
          </p:cNvPr>
          <p:cNvSpPr txBox="1"/>
          <p:nvPr/>
        </p:nvSpPr>
        <p:spPr>
          <a:xfrm>
            <a:off x="533400" y="4267200"/>
            <a:ext cx="17754600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914400" indent="-914400">
              <a:buFont typeface="Wingdings" panose="05000000000000000000" pitchFamily="2" charset="2"/>
              <a:buChar char="q"/>
            </a:pPr>
            <a:r>
              <a:rPr lang="bn-BD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আমাদের চারপাশে কি কি ধরনের দূষণ রয়েছে?</a:t>
            </a:r>
          </a:p>
          <a:p>
            <a:pPr marL="914400" indent="-914400">
              <a:buFont typeface="Wingdings" panose="05000000000000000000" pitchFamily="2" charset="2"/>
              <a:buChar char="q"/>
            </a:pPr>
            <a:r>
              <a:rPr lang="bn-BD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দূষণের কারন গুলো কি কি?</a:t>
            </a:r>
          </a:p>
          <a:p>
            <a:pPr marL="914400" indent="-914400">
              <a:buFont typeface="Wingdings" panose="05000000000000000000" pitchFamily="2" charset="2"/>
              <a:buChar char="q"/>
            </a:pPr>
            <a:r>
              <a:rPr lang="bn-BD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দূষণের কারনে পরিবেশের উপর কি কি প্রভাব পড়ছে?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9058231-69BA-4B4A-B4CA-B079B62BFC55}"/>
              </a:ext>
            </a:extLst>
          </p:cNvPr>
          <p:cNvSpPr txBox="1"/>
          <p:nvPr/>
        </p:nvSpPr>
        <p:spPr>
          <a:xfrm rot="10800000" flipV="1">
            <a:off x="4267200" y="0"/>
            <a:ext cx="9448800" cy="315471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9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পাঠের প্রশ্ন </a:t>
            </a:r>
            <a:endParaRPr lang="en-US" sz="19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774391"/>
      </p:ext>
    </p:extLst>
  </p:cSld>
  <p:clrMapOvr>
    <a:masterClrMapping/>
  </p:clrMapOvr>
  <p:transition spd="slow">
    <p:checker dir="vert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1400" y="152400"/>
            <a:ext cx="952500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ছবিতে কী কী দেখা যাচ্ছে?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91800" y="6400800"/>
            <a:ext cx="6248400" cy="1015663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কয়লা পোড়ানো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477000"/>
            <a:ext cx="6937829" cy="92333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কল কারখানার ধোঁয়া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71800" y="7696200"/>
            <a:ext cx="10896600" cy="1295400"/>
          </a:xfrm>
          <a:prstGeom prst="round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এগুলো হচ্ছে পরিবেশ দূষণের কারণ।</a:t>
            </a:r>
            <a:endParaRPr lang="en-US" sz="6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A steam train on a track with smoke coming out of it&#10;&#10;Description automatically generated">
            <a:extLst>
              <a:ext uri="{FF2B5EF4-FFF2-40B4-BE49-F238E27FC236}">
                <a16:creationId xmlns="" xmlns:a16="http://schemas.microsoft.com/office/drawing/2014/main" id="{0B318D11-BB18-42C3-B480-46A3AABB0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2937"/>
            <a:ext cx="7696200" cy="397446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2" name="Picture 11" descr="A blurry photo of a fire&#10;&#10;Description automatically generated">
            <a:extLst>
              <a:ext uri="{FF2B5EF4-FFF2-40B4-BE49-F238E27FC236}">
                <a16:creationId xmlns="" xmlns:a16="http://schemas.microsoft.com/office/drawing/2014/main" id="{387AB0DB-B925-4356-B17B-002C863DF5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1905000"/>
            <a:ext cx="8229600" cy="39624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split orient="vert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</TotalTime>
  <Words>460</Words>
  <Application>Microsoft Office PowerPoint</Application>
  <PresentationFormat>Custom</PresentationFormat>
  <Paragraphs>73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Hajera akter Moni</dc:creator>
  <cp:lastModifiedBy>Windows User</cp:lastModifiedBy>
  <cp:revision>70</cp:revision>
  <dcterms:created xsi:type="dcterms:W3CDTF">2020-07-19T14:23:09Z</dcterms:created>
  <dcterms:modified xsi:type="dcterms:W3CDTF">2021-01-27T08:22:45Z</dcterms:modified>
</cp:coreProperties>
</file>