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93" r:id="rId2"/>
    <p:sldId id="294" r:id="rId3"/>
    <p:sldId id="298" r:id="rId4"/>
    <p:sldId id="297" r:id="rId5"/>
    <p:sldId id="260" r:id="rId6"/>
    <p:sldId id="281" r:id="rId7"/>
    <p:sldId id="299" r:id="rId8"/>
    <p:sldId id="300" r:id="rId9"/>
    <p:sldId id="290" r:id="rId10"/>
    <p:sldId id="264" r:id="rId11"/>
    <p:sldId id="265" r:id="rId12"/>
    <p:sldId id="267" r:id="rId13"/>
    <p:sldId id="274" r:id="rId14"/>
    <p:sldId id="302" r:id="rId15"/>
    <p:sldId id="277" r:id="rId16"/>
    <p:sldId id="301" r:id="rId17"/>
  </p:sldIdLst>
  <p:sldSz cx="12801600" cy="7772400"/>
  <p:notesSz cx="6858000" cy="9144000"/>
  <p:defaultTextStyle>
    <a:defPPr>
      <a:defRPr lang="en-US"/>
    </a:defPPr>
    <a:lvl1pPr marL="0" algn="l" defTabSz="117564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87822" algn="l" defTabSz="117564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75644" algn="l" defTabSz="117564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63466" algn="l" defTabSz="117564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351288" algn="l" defTabSz="117564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939110" algn="l" defTabSz="117564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526932" algn="l" defTabSz="117564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114754" algn="l" defTabSz="117564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702576" algn="l" defTabSz="117564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448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086" y="-90"/>
      </p:cViewPr>
      <p:guideLst>
        <p:guide orient="horz" pos="2448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2005584" y="407885"/>
            <a:ext cx="10369296" cy="1668475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2005584" y="2096739"/>
            <a:ext cx="10369296" cy="1986280"/>
          </a:xfrm>
        </p:spPr>
        <p:txBody>
          <a:bodyPr tIns="0"/>
          <a:lstStyle>
            <a:lvl1pPr marL="35269" indent="0" algn="l">
              <a:buNone/>
              <a:defRPr sz="33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587822" indent="0" algn="ctr">
              <a:buNone/>
            </a:lvl2pPr>
            <a:lvl3pPr marL="1175644" indent="0" algn="ctr">
              <a:buNone/>
            </a:lvl3pPr>
            <a:lvl4pPr marL="1763466" indent="0" algn="ctr">
              <a:buNone/>
            </a:lvl4pPr>
            <a:lvl5pPr marL="2351288" indent="0" algn="ctr">
              <a:buNone/>
            </a:lvl5pPr>
            <a:lvl6pPr marL="2939110" indent="0" algn="ctr">
              <a:buNone/>
            </a:lvl6pPr>
            <a:lvl7pPr marL="3526932" indent="0" algn="ctr">
              <a:buNone/>
            </a:lvl7pPr>
            <a:lvl8pPr marL="4114754" indent="0" algn="ctr">
              <a:buNone/>
            </a:lvl8pPr>
            <a:lvl9pPr marL="4702576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043D64-F881-4C14-9296-C358F2FAF14F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170B63-7A27-4EF8-AD65-E739CB2DB8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290006" y="1602309"/>
            <a:ext cx="294437" cy="23835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17564" tIns="58782" rIns="117564" bIns="58782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620047" y="1524352"/>
            <a:ext cx="89611" cy="72542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17564" tIns="58782" rIns="117564" bIns="58782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043D64-F881-4C14-9296-C358F2FAF14F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170B63-7A27-4EF8-AD65-E739CB2DB8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601200" y="311258"/>
            <a:ext cx="2560320" cy="6631728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0200" y="311259"/>
            <a:ext cx="7787640" cy="6631728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043D64-F881-4C14-9296-C358F2FAF14F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170B63-7A27-4EF8-AD65-E739CB2DB8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043D64-F881-4C14-9296-C358F2FAF14F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170B63-7A27-4EF8-AD65-E739CB2DB8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96046" y="-61"/>
            <a:ext cx="9601200" cy="777246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7564" tIns="58782" rIns="117564" bIns="58782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9749" y="2947035"/>
            <a:ext cx="8961120" cy="2590800"/>
          </a:xfrm>
        </p:spPr>
        <p:txBody>
          <a:bodyPr anchor="t"/>
          <a:lstStyle>
            <a:lvl1pPr algn="l">
              <a:lnSpc>
                <a:spcPts val="5786"/>
              </a:lnSpc>
              <a:buNone/>
              <a:defRPr sz="51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9749" y="1209040"/>
            <a:ext cx="8961120" cy="1711007"/>
          </a:xfrm>
        </p:spPr>
        <p:txBody>
          <a:bodyPr anchor="b"/>
          <a:lstStyle>
            <a:lvl1pPr marL="23513" indent="0">
              <a:lnSpc>
                <a:spcPts val="2957"/>
              </a:lnSpc>
              <a:spcBef>
                <a:spcPts val="0"/>
              </a:spcBef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043D64-F881-4C14-9296-C358F2FAF14F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170B63-7A27-4EF8-AD65-E739CB2DB8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3200400" y="0"/>
            <a:ext cx="106680" cy="777246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7564" tIns="58782" rIns="117564" bIns="58782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3041249" y="3189943"/>
            <a:ext cx="294437" cy="23835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17564" tIns="58782" rIns="117564" bIns="58782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3371290" y="3111986"/>
            <a:ext cx="89611" cy="72542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17564" tIns="58782" rIns="117564" bIns="58782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9851" y="310896"/>
            <a:ext cx="10497312" cy="1295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09851" y="1727200"/>
            <a:ext cx="5120640" cy="5285232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86523" y="1727200"/>
            <a:ext cx="5120640" cy="5285232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043D64-F881-4C14-9296-C358F2FAF14F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170B63-7A27-4EF8-AD65-E739CB2DB8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5848381"/>
            <a:ext cx="11521440" cy="1295400"/>
          </a:xfrm>
        </p:spPr>
        <p:txBody>
          <a:bodyPr anchor="ctr"/>
          <a:lstStyle>
            <a:lvl1pPr algn="ctr">
              <a:defRPr sz="58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372048"/>
            <a:ext cx="5632704" cy="725424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82295" indent="0" algn="l">
              <a:lnSpc>
                <a:spcPct val="100000"/>
              </a:lnSpc>
              <a:spcBef>
                <a:spcPts val="129"/>
              </a:spcBef>
              <a:buNone/>
              <a:defRPr sz="2400" b="0">
                <a:solidFill>
                  <a:schemeClr val="tx1"/>
                </a:solidFill>
              </a:defRPr>
            </a:lvl1pPr>
            <a:lvl2pPr>
              <a:buNone/>
              <a:defRPr sz="2600" b="1"/>
            </a:lvl2pPr>
            <a:lvl3pPr>
              <a:buNone/>
              <a:defRPr sz="2300" b="1"/>
            </a:lvl3pPr>
            <a:lvl4pPr>
              <a:buNone/>
              <a:defRPr sz="2100" b="1"/>
            </a:lvl4pPr>
            <a:lvl5pPr>
              <a:buNone/>
              <a:defRPr sz="21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528816" y="372048"/>
            <a:ext cx="5632704" cy="725424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82295" indent="0" algn="l">
              <a:lnSpc>
                <a:spcPct val="100000"/>
              </a:lnSpc>
              <a:spcBef>
                <a:spcPts val="129"/>
              </a:spcBef>
              <a:buNone/>
              <a:defRPr sz="2400" b="0">
                <a:solidFill>
                  <a:schemeClr val="tx1"/>
                </a:solidFill>
              </a:defRPr>
            </a:lvl1pPr>
            <a:lvl2pPr>
              <a:buNone/>
              <a:defRPr sz="2600" b="1"/>
            </a:lvl2pPr>
            <a:lvl3pPr>
              <a:buNone/>
              <a:defRPr sz="2300" b="1"/>
            </a:lvl3pPr>
            <a:lvl4pPr>
              <a:buNone/>
              <a:defRPr sz="2100" b="1"/>
            </a:lvl4pPr>
            <a:lvl5pPr>
              <a:buNone/>
              <a:defRPr sz="21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40080" y="1098581"/>
            <a:ext cx="5632704" cy="466344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505527" indent="-352693">
              <a:lnSpc>
                <a:spcPct val="100000"/>
              </a:lnSpc>
              <a:spcBef>
                <a:spcPts val="900"/>
              </a:spcBef>
              <a:defRPr sz="3100"/>
            </a:lvl1pPr>
            <a:lvl2pPr>
              <a:lnSpc>
                <a:spcPct val="100000"/>
              </a:lnSpc>
              <a:spcBef>
                <a:spcPts val="900"/>
              </a:spcBef>
              <a:defRPr sz="2600"/>
            </a:lvl2pPr>
            <a:lvl3pPr>
              <a:lnSpc>
                <a:spcPct val="100000"/>
              </a:lnSpc>
              <a:spcBef>
                <a:spcPts val="900"/>
              </a:spcBef>
              <a:defRPr sz="2300"/>
            </a:lvl3pPr>
            <a:lvl4pPr>
              <a:lnSpc>
                <a:spcPct val="100000"/>
              </a:lnSpc>
              <a:spcBef>
                <a:spcPts val="900"/>
              </a:spcBef>
              <a:defRPr sz="2100"/>
            </a:lvl4pPr>
            <a:lvl5pPr>
              <a:lnSpc>
                <a:spcPct val="100000"/>
              </a:lnSpc>
              <a:spcBef>
                <a:spcPts val="900"/>
              </a:spcBef>
              <a:defRPr sz="21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8816" y="1098581"/>
            <a:ext cx="5632704" cy="466344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505527" indent="-352693">
              <a:lnSpc>
                <a:spcPct val="100000"/>
              </a:lnSpc>
              <a:spcBef>
                <a:spcPts val="900"/>
              </a:spcBef>
              <a:defRPr sz="3100"/>
            </a:lvl1pPr>
            <a:lvl2pPr>
              <a:lnSpc>
                <a:spcPct val="100000"/>
              </a:lnSpc>
              <a:spcBef>
                <a:spcPts val="900"/>
              </a:spcBef>
              <a:defRPr sz="2600"/>
            </a:lvl2pPr>
            <a:lvl3pPr>
              <a:lnSpc>
                <a:spcPct val="100000"/>
              </a:lnSpc>
              <a:spcBef>
                <a:spcPts val="900"/>
              </a:spcBef>
              <a:defRPr sz="2300"/>
            </a:lvl3pPr>
            <a:lvl4pPr>
              <a:lnSpc>
                <a:spcPct val="100000"/>
              </a:lnSpc>
              <a:spcBef>
                <a:spcPts val="900"/>
              </a:spcBef>
              <a:defRPr sz="2100"/>
            </a:lvl4pPr>
            <a:lvl5pPr>
              <a:lnSpc>
                <a:spcPct val="100000"/>
              </a:lnSpc>
              <a:spcBef>
                <a:spcPts val="900"/>
              </a:spcBef>
              <a:defRPr sz="21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043D64-F881-4C14-9296-C358F2FAF14F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170B63-7A27-4EF8-AD65-E739CB2DB8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9851" y="310896"/>
            <a:ext cx="10497312" cy="12954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043D64-F881-4C14-9296-C358F2FAF14F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170B63-7A27-4EF8-AD65-E739CB2DB8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20978" y="0"/>
            <a:ext cx="11380622" cy="77724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7564" tIns="58782" rIns="117564" bIns="58782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043D64-F881-4C14-9296-C358F2FAF14F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170B63-7A27-4EF8-AD65-E739CB2DB8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420978" y="-61"/>
            <a:ext cx="102413" cy="777246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7564" tIns="58782" rIns="117564" bIns="58782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45682"/>
            <a:ext cx="5334000" cy="1316990"/>
          </a:xfrm>
          <a:ln>
            <a:noFill/>
          </a:ln>
        </p:spPr>
        <p:txBody>
          <a:bodyPr anchor="b"/>
          <a:lstStyle>
            <a:lvl1pPr algn="l">
              <a:lnSpc>
                <a:spcPts val="2571"/>
              </a:lnSpc>
              <a:buNone/>
              <a:defRPr sz="28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40080" y="1594559"/>
            <a:ext cx="5334000" cy="791633"/>
          </a:xfrm>
        </p:spPr>
        <p:txBody>
          <a:bodyPr/>
          <a:lstStyle>
            <a:lvl1pPr marL="58782" indent="0">
              <a:lnSpc>
                <a:spcPct val="100000"/>
              </a:lnSpc>
              <a:spcBef>
                <a:spcPts val="0"/>
              </a:spcBef>
              <a:buNone/>
              <a:defRPr sz="1800"/>
            </a:lvl1pPr>
            <a:lvl2pPr>
              <a:buNone/>
              <a:defRPr sz="1500"/>
            </a:lvl2pPr>
            <a:lvl3pPr>
              <a:buNone/>
              <a:defRPr sz="1300"/>
            </a:lvl3pPr>
            <a:lvl4pPr>
              <a:buNone/>
              <a:defRPr sz="1200"/>
            </a:lvl4pPr>
            <a:lvl5pPr>
              <a:buNone/>
              <a:defRPr sz="12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40080" y="2418080"/>
            <a:ext cx="11414760" cy="4524905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043D64-F881-4C14-9296-C358F2FAF14F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170B63-7A27-4EF8-AD65-E739CB2DB8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1654" y="1209040"/>
            <a:ext cx="3840480" cy="2245360"/>
          </a:xfrm>
        </p:spPr>
        <p:txBody>
          <a:bodyPr anchor="b">
            <a:noAutofit/>
          </a:bodyPr>
          <a:lstStyle>
            <a:lvl1pPr algn="l">
              <a:buNone/>
              <a:defRPr sz="27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043D64-F881-4C14-9296-C358F2FAF14F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170B63-7A27-4EF8-AD65-E739CB2DB8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66800" y="1209040"/>
            <a:ext cx="6400800" cy="51816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117564" tIns="352693" rIns="117564" bIns="58782" rtlCol="0" anchor="t">
            <a:normAutofit/>
          </a:bodyPr>
          <a:lstStyle>
            <a:extLst/>
          </a:lstStyle>
          <a:p>
            <a:pPr marL="0" indent="-364450" algn="l" rtl="0" eaLnBrk="1" latinLnBrk="0" hangingPunct="1">
              <a:lnSpc>
                <a:spcPts val="3857"/>
              </a:lnSpc>
              <a:spcBef>
                <a:spcPts val="771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41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73480" y="1295404"/>
            <a:ext cx="6187440" cy="3983135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117564" tIns="352693" anchor="t"/>
          <a:lstStyle>
            <a:lvl1pPr marL="0" indent="0" algn="l" eaLnBrk="1" latinLnBrk="0" hangingPunct="1">
              <a:buNone/>
              <a:defRPr sz="41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555415" y="1081587"/>
            <a:ext cx="960120" cy="231551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7564" tIns="58782" rIns="117564" bIns="58782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7005134" y="1061691"/>
            <a:ext cx="908914" cy="231551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7564" tIns="58782" rIns="117564" bIns="58782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3480" y="5440680"/>
            <a:ext cx="6187440" cy="863600"/>
          </a:xfrm>
        </p:spPr>
        <p:txBody>
          <a:bodyPr anchor="ctr"/>
          <a:lstStyle>
            <a:lvl1pPr marL="0" indent="0" algn="l">
              <a:lnSpc>
                <a:spcPts val="2057"/>
              </a:lnSpc>
              <a:spcBef>
                <a:spcPts val="0"/>
              </a:spcBef>
              <a:buNone/>
              <a:defRPr sz="1800">
                <a:solidFill>
                  <a:srgbClr val="777777"/>
                </a:solidFill>
              </a:defRPr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1142297" y="-924711"/>
            <a:ext cx="2294442" cy="1857405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7564" tIns="58782" rIns="117564" bIns="58782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36343" y="23916"/>
            <a:ext cx="2383067" cy="1929150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7564" tIns="58782" rIns="117564" bIns="58782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256034" y="1195754"/>
            <a:ext cx="1576004" cy="1249641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7564" tIns="58782" rIns="117564" bIns="58782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418023" y="-61"/>
            <a:ext cx="11383578" cy="777246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7564" tIns="58782" rIns="117564" bIns="58782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2009851" y="311256"/>
            <a:ext cx="10497312" cy="1295400"/>
          </a:xfrm>
          <a:prstGeom prst="rect">
            <a:avLst/>
          </a:prstGeom>
        </p:spPr>
        <p:txBody>
          <a:bodyPr lIns="117564" tIns="58782" rIns="117564" bIns="58782"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2009851" y="1640840"/>
            <a:ext cx="10497312" cy="5440680"/>
          </a:xfrm>
          <a:prstGeom prst="rect">
            <a:avLst/>
          </a:prstGeom>
        </p:spPr>
        <p:txBody>
          <a:bodyPr lIns="117564" tIns="58782" rIns="117564" bIns="58782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013960" y="7146290"/>
            <a:ext cx="2987040" cy="539750"/>
          </a:xfrm>
          <a:prstGeom prst="rect">
            <a:avLst/>
          </a:prstGeom>
        </p:spPr>
        <p:txBody>
          <a:bodyPr lIns="117564" tIns="58782" rIns="117564" bIns="58782" anchor="b"/>
          <a:lstStyle>
            <a:lvl1pPr algn="r" eaLnBrk="1" latinLnBrk="0" hangingPunct="1">
              <a:defRPr kumimoji="0" sz="15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0043D64-F881-4C14-9296-C358F2FAF14F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8001000" y="7146290"/>
            <a:ext cx="4053840" cy="539750"/>
          </a:xfrm>
          <a:prstGeom prst="rect">
            <a:avLst/>
          </a:prstGeom>
        </p:spPr>
        <p:txBody>
          <a:bodyPr lIns="117564" tIns="58782" rIns="117564" bIns="58782" anchor="b"/>
          <a:lstStyle>
            <a:lvl1pPr eaLnBrk="1" latinLnBrk="0" hangingPunct="1">
              <a:defRPr kumimoji="0" sz="15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2059107" y="7146290"/>
            <a:ext cx="640080" cy="539750"/>
          </a:xfrm>
          <a:prstGeom prst="rect">
            <a:avLst/>
          </a:prstGeom>
        </p:spPr>
        <p:txBody>
          <a:bodyPr lIns="117564" tIns="58782" rIns="117564" bIns="58782" anchor="b"/>
          <a:lstStyle>
            <a:lvl1pPr algn="ctr" eaLnBrk="1" latinLnBrk="0" hangingPunct="1">
              <a:defRPr kumimoji="0" sz="15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8170B63-7A27-4EF8-AD65-E739CB2DB8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420978" y="-61"/>
            <a:ext cx="102413" cy="777246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7564" tIns="58782" rIns="117564" bIns="58782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55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470258" indent="-364450" algn="l" rtl="0" eaLnBrk="1" latinLnBrk="0" hangingPunct="1">
        <a:lnSpc>
          <a:spcPct val="100000"/>
        </a:lnSpc>
        <a:spcBef>
          <a:spcPts val="771"/>
        </a:spcBef>
        <a:buClr>
          <a:schemeClr val="accent1"/>
        </a:buClr>
        <a:buSzPct val="80000"/>
        <a:buFont typeface="Wingdings 2"/>
        <a:buChar char=""/>
        <a:defRPr kumimoji="0"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51" indent="-305667" algn="l" rtl="0" eaLnBrk="1" latinLnBrk="0" hangingPunct="1">
        <a:lnSpc>
          <a:spcPct val="100000"/>
        </a:lnSpc>
        <a:spcBef>
          <a:spcPts val="707"/>
        </a:spcBef>
        <a:buClr>
          <a:schemeClr val="accent1"/>
        </a:buClr>
        <a:buFont typeface="Verdana"/>
        <a:buChar char="◦"/>
        <a:defRPr kumimoji="0"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0375" indent="-293911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1410773" indent="-223372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1669415" indent="-235129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1939813" indent="-235129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2210211" indent="-235129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2468853" indent="-235129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2739251" indent="-235129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8782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17564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76346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35128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93911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52693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1147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70257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3"/>
          <p:cNvSpPr txBox="1">
            <a:spLocks noChangeArrowheads="1"/>
          </p:cNvSpPr>
          <p:nvPr/>
        </p:nvSpPr>
        <p:spPr bwMode="auto">
          <a:xfrm>
            <a:off x="838200" y="5715000"/>
            <a:ext cx="11414760" cy="142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17564" tIns="58782" rIns="117564" bIns="58782">
            <a:spAutoFit/>
          </a:bodyPr>
          <a:lstStyle/>
          <a:p>
            <a:r>
              <a:rPr lang="bn-BD" sz="6200" b="1" dirty="0">
                <a:ln w="10160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 পাঠে </a:t>
            </a:r>
            <a:r>
              <a:rPr lang="bn-BD" sz="8500" b="1" dirty="0">
                <a:ln w="10160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তোমাদের স্বাগতম</a:t>
            </a:r>
            <a:endParaRPr lang="en-US" sz="8500" b="1" dirty="0">
              <a:ln w="10160">
                <a:solidFill>
                  <a:srgbClr val="FFC000"/>
                </a:solidFill>
                <a:prstDash val="solid"/>
              </a:ln>
              <a:solidFill>
                <a:srgbClr val="FFFF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811641282_182796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9731" y="685800"/>
            <a:ext cx="7249669" cy="462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29623318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124200" y="533400"/>
            <a:ext cx="5486400" cy="69088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64" tIns="58782" rIns="117564" bIns="58782" rtlCol="0" anchor="ctr"/>
          <a:lstStyle/>
          <a:p>
            <a:pPr algn="ctr"/>
            <a:r>
              <a:rPr lang="bn-BD" sz="69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স্বৈরতান্ত্রিক নেতৃত্ব</a:t>
            </a:r>
            <a:endParaRPr lang="en-US" sz="69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1600200"/>
            <a:ext cx="6629400" cy="533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564" tIns="58782" rIns="117564" bIns="58782" rtlCol="0" anchor="ctr"/>
          <a:lstStyle/>
          <a:p>
            <a:pPr algn="ctr"/>
            <a:endParaRPr lang="bn-BD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বৈশিষ্ট্যঃ</a:t>
            </a:r>
          </a:p>
          <a:p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নেতা শুধু আদেশ করেন, জবাবদিহি </a:t>
            </a:r>
            <a:endPara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করেন না।</a:t>
            </a:r>
          </a:p>
          <a:p>
            <a:pPr>
              <a:buFont typeface="Wingdings" pitchFamily="2" charset="2"/>
              <a:buChar char="v"/>
            </a:pP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সম্পুর্ণভাবে নিজের ক্ষমতা ও সামর্থ্যের </a:t>
            </a:r>
            <a:endPara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উপর নির্ভর করেন।</a:t>
            </a:r>
          </a:p>
          <a:p>
            <a:pPr>
              <a:buFont typeface="Wingdings" pitchFamily="2" charset="2"/>
              <a:buChar char="v"/>
            </a:pP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কর্মীদের সামর্থ্যের উপর আস্থা রাখেন না।</a:t>
            </a:r>
          </a:p>
          <a:p>
            <a:pPr>
              <a:buFont typeface="Wingdings" pitchFamily="2" charset="2"/>
              <a:buChar char="v"/>
            </a:pP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কর্মীদের মতামত/পরামর্শ গ্রহণ করেন না।</a:t>
            </a:r>
          </a:p>
          <a:p>
            <a:pPr>
              <a:buFont typeface="Wingdings" pitchFamily="2" charset="2"/>
              <a:buChar char="v"/>
            </a:pP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কর্মীদের নেতিবাচক মনোভাব পোষণ করেন।</a:t>
            </a:r>
          </a:p>
          <a:p>
            <a:pPr>
              <a:buFont typeface="Wingdings" pitchFamily="2" charset="2"/>
              <a:buChar char="v"/>
            </a:pP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কর্মীদের সবসময় চাপের মুখে রাখেন।</a:t>
            </a:r>
          </a:p>
          <a:p>
            <a:pPr>
              <a:buFont typeface="Wingdings" pitchFamily="2" charset="2"/>
              <a:buChar char="v"/>
            </a:pP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কর্মীদের নিকট জবাবদিহি করেন।</a:t>
            </a:r>
          </a:p>
          <a:p>
            <a:pPr>
              <a:buFont typeface="Wingdings" pitchFamily="2" charset="2"/>
              <a:buChar char="v"/>
            </a:pP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কর্মীরা প্রতিষ্ঠানকে নিজেদের ভাবতে পারেন না।</a:t>
            </a:r>
          </a:p>
          <a:p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images-3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7200" y="1828800"/>
            <a:ext cx="3581400" cy="21193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 descr="images-3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1000" y="4191000"/>
            <a:ext cx="3627120" cy="2057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657600" y="528320"/>
            <a:ext cx="4373880" cy="690880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117564" tIns="58782" rIns="117564" bIns="58782" rtlCol="0" anchor="ctr"/>
          <a:lstStyle/>
          <a:p>
            <a:pPr algn="ctr"/>
            <a:r>
              <a:rPr lang="bn-BD" sz="69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মুক্ত নেতৃত্ব</a:t>
            </a:r>
            <a:endParaRPr lang="en-US" sz="69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1508760"/>
            <a:ext cx="6781800" cy="51612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564" tIns="58782" rIns="117564" bIns="58782" rtlCol="0" anchor="ctr"/>
          <a:lstStyle/>
          <a:p>
            <a:pPr algn="ctr"/>
            <a:endParaRPr lang="bn-BD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বৈশিষ্ট্যঃ</a:t>
            </a:r>
          </a:p>
          <a:p>
            <a:pPr>
              <a:buFont typeface="Wingdings" pitchFamily="2" charset="2"/>
              <a:buChar char="v"/>
            </a:pP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নেতা-কর্মীদের উপর দায়িত্ব দিয়ে নিশিন্ত থাকেন।</a:t>
            </a:r>
          </a:p>
          <a:p>
            <a:pPr>
              <a:buFont typeface="Wingdings" pitchFamily="2" charset="2"/>
              <a:buChar char="v"/>
            </a:pP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নিজে কাজ করতে পছন্দ করেন না এবং</a:t>
            </a:r>
            <a:endPara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আগ্রহী নন।</a:t>
            </a:r>
          </a:p>
          <a:p>
            <a:pPr>
              <a:buFont typeface="Wingdings" pitchFamily="2" charset="2"/>
              <a:buChar char="v"/>
            </a:pP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কর্মীদের উপর সুনির্দিষ্ট আদেশ দেন না।</a:t>
            </a:r>
          </a:p>
          <a:p>
            <a:pPr>
              <a:buFont typeface="Wingdings" pitchFamily="2" charset="2"/>
              <a:buChar char="v"/>
            </a:pP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কর্মীদের জবাবদিহিতা আদায় করেন না।</a:t>
            </a:r>
          </a:p>
          <a:p>
            <a:pPr>
              <a:buFont typeface="Wingdings" pitchFamily="2" charset="2"/>
              <a:buChar char="v"/>
            </a:pP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কর্মীরা নিজেদের ইচ্ছামতো কাজ করে থাকে।</a:t>
            </a:r>
          </a:p>
          <a:p>
            <a:pPr>
              <a:buFont typeface="Wingdings" pitchFamily="2" charset="2"/>
              <a:buChar char="v"/>
            </a:pP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সিদ্ধান্ত গ্রহণে সময় বেশি লাগে।</a:t>
            </a:r>
          </a:p>
          <a:p>
            <a:pPr>
              <a:buFont typeface="Wingdings" pitchFamily="2" charset="2"/>
              <a:buChar char="v"/>
            </a:pP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প্রতিষ্ঠানের সাফল্য নির্ভর করে ভালো </a:t>
            </a:r>
            <a:endPara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আন্তঃব্যক্তিক সম্পর্ক ও দলীয় কাজের উপর।</a:t>
            </a:r>
            <a:endPara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index-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6997" y="4343400"/>
            <a:ext cx="4160519" cy="20726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 descr="images-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6997" y="1621403"/>
            <a:ext cx="4041603" cy="22647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0" y="609600"/>
            <a:ext cx="5562600" cy="69088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17564" tIns="58782" rIns="117564" bIns="58782" rtlCol="0" anchor="ctr"/>
          <a:lstStyle/>
          <a:p>
            <a:pPr algn="ctr"/>
            <a:r>
              <a:rPr lang="bn-BD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আমলাতান্ত্রিক নেতৃত্ব</a:t>
            </a:r>
            <a:endParaRPr lang="en-US" sz="6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1529080"/>
            <a:ext cx="10972800" cy="2357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564" tIns="58782" rIns="117564" bIns="58782" rtlCol="0" anchor="ctr">
            <a:prstTxWarp prst="textPlain">
              <a:avLst/>
            </a:prstTxWarp>
          </a:bodyPr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বৈশিষ্ট্যঃ</a:t>
            </a:r>
          </a:p>
          <a:p>
            <a:pPr>
              <a:buFont typeface="Wingdings" pitchFamily="2" charset="2"/>
              <a:buChar char="v"/>
            </a:pP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নেতা-কর্মীদের আদেশ দিয়ে কাজ আদায় করে নেন।</a:t>
            </a:r>
          </a:p>
          <a:p>
            <a:pPr>
              <a:buFont typeface="Wingdings" pitchFamily="2" charset="2"/>
              <a:buChar char="v"/>
            </a:pP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কর্মীরা নেতার চেয়ে আদর্শকে বড় করে দেখেন এবং পালন করতে বাধ্য থাকেন।</a:t>
            </a:r>
          </a:p>
          <a:p>
            <a:pPr>
              <a:buFont typeface="Wingdings" pitchFamily="2" charset="2"/>
              <a:buChar char="v"/>
            </a:pP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সর্বদা নিয়মমাফিক দায়িত্ব পালন করতে হয়।</a:t>
            </a:r>
          </a:p>
          <a:p>
            <a:pPr>
              <a:buFont typeface="Wingdings" pitchFamily="2" charset="2"/>
              <a:buChar char="v"/>
            </a:pP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নেতার চেয়ে নেতার আদেশ এবং ব্যক্তিগত সম্পর্কের চেয়ে শৃংখলা বেশি গুরুত্বপুর্ণ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00" y="4241703"/>
            <a:ext cx="4560209" cy="2514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29400" y="4241703"/>
            <a:ext cx="4580640" cy="26219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 descr="Water droplets"/>
          <p:cNvSpPr>
            <a:spLocks noChangeArrowheads="1"/>
          </p:cNvSpPr>
          <p:nvPr/>
        </p:nvSpPr>
        <p:spPr bwMode="auto">
          <a:xfrm>
            <a:off x="4191000" y="304800"/>
            <a:ext cx="3352800" cy="923464"/>
          </a:xfrm>
          <a:prstGeom prst="roundRect">
            <a:avLst>
              <a:gd name="adj" fmla="val 16667"/>
            </a:avLst>
          </a:prstGeom>
          <a:noFill/>
          <a:ln w="38100" algn="ctr">
            <a:noFill/>
            <a:round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  <a:outerShdw dist="20000" dir="5400000" rotWithShape="0">
              <a:srgbClr val="000000">
                <a:alpha val="37999"/>
              </a:srgbClr>
            </a:outerShdw>
          </a:effectLst>
          <a:scene3d>
            <a:camera prst="perspectiveRelaxedModerately"/>
            <a:lightRig rig="threePt" dir="t"/>
          </a:scene3d>
        </p:spPr>
        <p:txBody>
          <a:bodyPr lIns="116625" tIns="58312" rIns="116625" bIns="58312">
            <a:prstTxWarp prst="textPlain">
              <a:avLst/>
            </a:prstTxWarp>
            <a:spAutoFit/>
          </a:bodyPr>
          <a:lstStyle/>
          <a:p>
            <a:pPr algn="ctr">
              <a:defRPr/>
            </a:pPr>
            <a:r>
              <a:rPr lang="bn-BD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0000" y="1383360"/>
            <a:ext cx="4419599" cy="32961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Rounded Rectangle 5" descr="Wallpaper04935"/>
          <p:cNvSpPr>
            <a:spLocks noChangeArrowheads="1"/>
          </p:cNvSpPr>
          <p:nvPr/>
        </p:nvSpPr>
        <p:spPr bwMode="auto">
          <a:xfrm>
            <a:off x="838201" y="5181600"/>
            <a:ext cx="9144000" cy="1600200"/>
          </a:xfrm>
          <a:prstGeom prst="roundRect">
            <a:avLst>
              <a:gd name="adj" fmla="val 28491"/>
            </a:avLst>
          </a:prstGeom>
          <a:noFill/>
          <a:ln w="25400" algn="ctr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116625" tIns="58312" rIns="116625" bIns="58312" anchor="ctr"/>
          <a:lstStyle/>
          <a:p>
            <a:pPr marL="914400" indent="-914400" algn="just">
              <a:buFont typeface="+mj-lt"/>
              <a:buAutoNum type="arabicPeriod"/>
            </a:pPr>
            <a:r>
              <a:rPr lang="bn-BD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তোমার মতে কোনটি উত্তম নেতৃত্ব এবং কেন</a:t>
            </a:r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40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914400" indent="-914400" algn="just">
              <a:buFont typeface="+mj-lt"/>
              <a:buAutoNum type="arabicPeriod"/>
            </a:pPr>
            <a:r>
              <a:rPr lang="bn-BD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কোন ধরনের নেতৃত্ব তোমার অপছন্দনীয়? কেন?</a:t>
            </a: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" descr="Purple mesh"/>
          <p:cNvSpPr>
            <a:spLocks noChangeArrowheads="1"/>
          </p:cNvSpPr>
          <p:nvPr/>
        </p:nvSpPr>
        <p:spPr bwMode="auto">
          <a:xfrm>
            <a:off x="4684713" y="462756"/>
            <a:ext cx="2287058" cy="689727"/>
          </a:xfrm>
          <a:prstGeom prst="roundRect">
            <a:avLst>
              <a:gd name="adj" fmla="val 16667"/>
            </a:avLst>
          </a:prstGeom>
          <a:noFill/>
          <a:ln w="57150" algn="ctr">
            <a:noFill/>
            <a:round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lIns="117564" tIns="58782" rIns="117564" bIns="58782">
            <a:prstTxWarp prst="textPlain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মুল্যায়ন</a:t>
            </a:r>
            <a:endParaRPr lang="en-US" sz="4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2" name="Picture 11" descr="Untitled-1589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2242" y="1467219"/>
            <a:ext cx="4572000" cy="304912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Flowchart: Alternate Process 7"/>
          <p:cNvSpPr/>
          <p:nvPr/>
        </p:nvSpPr>
        <p:spPr>
          <a:xfrm>
            <a:off x="1331913" y="5950436"/>
            <a:ext cx="6705600" cy="457200"/>
          </a:xfrm>
          <a:prstGeom prst="flowChartAlternateProcess">
            <a:avLst/>
          </a:prstGeom>
          <a:noFill/>
          <a:ln w="38100"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17564" tIns="58782" rIns="117564" bIns="58782" rtlCol="0" anchor="ctr"/>
          <a:lstStyle/>
          <a:p>
            <a:pPr marL="661300" indent="-661300" algn="just"/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২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. </a:t>
            </a:r>
            <a:r>
              <a:rPr lang="bn-BD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নেতৃত্বকে কয় শ্রেণিতে ভাগ করা যায়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40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lowchart: Alternate Process 8"/>
          <p:cNvSpPr/>
          <p:nvPr/>
        </p:nvSpPr>
        <p:spPr>
          <a:xfrm>
            <a:off x="1219200" y="5181600"/>
            <a:ext cx="6248401" cy="344268"/>
          </a:xfrm>
          <a:prstGeom prst="flowChartAlternateProcess">
            <a:avLst/>
          </a:prstGeom>
          <a:noFill/>
          <a:ln w="38100"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17564" tIns="58782" rIns="117564" bIns="58782" rtlCol="0" anchor="ctr"/>
          <a:lstStyle/>
          <a:p>
            <a:pPr marL="440867" indent="-440867"/>
            <a:r>
              <a:rPr lang="bn-BD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1.</a:t>
            </a:r>
            <a:r>
              <a:rPr lang="bn-BD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আদর্শ নেতার গুণাবলি কয়টি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40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9822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/>
          <p:cNvSpPr>
            <a:spLocks noChangeArrowheads="1"/>
          </p:cNvSpPr>
          <p:nvPr/>
        </p:nvSpPr>
        <p:spPr bwMode="auto">
          <a:xfrm>
            <a:off x="4358640" y="442782"/>
            <a:ext cx="3398520" cy="638436"/>
          </a:xfrm>
          <a:prstGeom prst="roundRect">
            <a:avLst>
              <a:gd name="adj" fmla="val 16667"/>
            </a:avLst>
          </a:prstGeom>
          <a:noFill/>
          <a:ln w="57150" algn="ctr">
            <a:noFill/>
            <a:round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lIns="117564" tIns="58782" rIns="117564" bIns="58782">
            <a:prstTxWarp prst="textPlain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51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51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 descr="images ncc-0017   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1447801"/>
            <a:ext cx="4724400" cy="350519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TextBox 1" descr="Purple mesh"/>
          <p:cNvSpPr>
            <a:spLocks noChangeArrowheads="1"/>
          </p:cNvSpPr>
          <p:nvPr/>
        </p:nvSpPr>
        <p:spPr bwMode="auto">
          <a:xfrm>
            <a:off x="762000" y="5592366"/>
            <a:ext cx="10363200" cy="1006134"/>
          </a:xfrm>
          <a:prstGeom prst="roundRect">
            <a:avLst>
              <a:gd name="adj" fmla="val 16667"/>
            </a:avLst>
          </a:prstGeom>
          <a:noFill/>
          <a:ln w="38100" algn="ctr">
            <a:noFill/>
            <a:round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117564" tIns="58782" rIns="117564" bIns="58782">
            <a:prstTxWarp prst="textPlain">
              <a:avLst/>
            </a:prstTxWarp>
            <a:spAutoFit/>
          </a:bodyPr>
          <a:lstStyle/>
          <a:p>
            <a:pPr marL="742950" indent="-742950" algn="just">
              <a:buFont typeface="+mj-lt"/>
              <a:buAutoNum type="arabicPeriod"/>
            </a:pPr>
            <a:r>
              <a:rPr lang="bn-BD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বিভিন্ন ধরনের নেতৃত্বের সুবিধা গুলি উল্লেখ কর।</a:t>
            </a:r>
            <a:endParaRPr lang="en-US" sz="40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742950" indent="-742950" algn="just">
              <a:buFont typeface="+mj-lt"/>
              <a:buAutoNum type="arabicPeriod"/>
            </a:pPr>
            <a:r>
              <a:rPr lang="bn-BD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বিভিন্ন ধরনের নেতৃত্বের </a:t>
            </a:r>
            <a:r>
              <a:rPr lang="bn-BD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অসুবিধা গুলি উল্লেখ কর</a:t>
            </a:r>
            <a:r>
              <a:rPr lang="bn-BD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ingle Corner Rectangle 4"/>
          <p:cNvSpPr/>
          <p:nvPr/>
        </p:nvSpPr>
        <p:spPr>
          <a:xfrm>
            <a:off x="1181099" y="6172200"/>
            <a:ext cx="10439400" cy="1038860"/>
          </a:xfrm>
          <a:prstGeom prst="flowChartAlternateProcess">
            <a:avLst/>
          </a:prstGeom>
          <a:noFill/>
          <a:ln w="38100">
            <a:noFill/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17564" tIns="58782" rIns="117564" bIns="58782" anchor="ctr"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3600" b="1" dirty="0" err="1" smtClean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ক্লাসের</a:t>
            </a:r>
            <a:r>
              <a:rPr lang="en-US" sz="3600" b="1" dirty="0" smtClean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3600" b="1" dirty="0" smtClean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3600" b="1" dirty="0" smtClean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জানিয়ে</a:t>
            </a:r>
            <a:r>
              <a:rPr lang="en-US" sz="3600" b="1" dirty="0" smtClean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শেষ</a:t>
            </a:r>
            <a:r>
              <a:rPr lang="en-US" sz="3600" b="1" dirty="0" smtClean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করছি</a:t>
            </a:r>
            <a:endParaRPr lang="en-US" sz="3600" b="1" dirty="0">
              <a:ln w="10160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8508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Alternate Process 2"/>
          <p:cNvSpPr/>
          <p:nvPr/>
        </p:nvSpPr>
        <p:spPr>
          <a:xfrm>
            <a:off x="4648200" y="609600"/>
            <a:ext cx="2362200" cy="914400"/>
          </a:xfrm>
          <a:prstGeom prst="flowChartAlternateProcess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perspectiveRelaxedModerately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564" tIns="58782" rIns="117564" bIns="58782" rtlCol="0" anchor="ctr">
            <a:prstTxWarp prst="textPlain">
              <a:avLst/>
            </a:prstTxWarp>
          </a:bodyPr>
          <a:lstStyle/>
          <a:p>
            <a:pPr algn="ctr"/>
            <a:r>
              <a:rPr lang="en-US" sz="6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16617" y="3733800"/>
            <a:ext cx="4189788" cy="319647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117564" tIns="58782" rIns="117564" bIns="58782" rtlCol="0">
            <a:spAutoFit/>
          </a:bodyPr>
          <a:lstStyle/>
          <a:p>
            <a:pPr algn="ctr"/>
            <a:r>
              <a:rPr lang="bn-BD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বিষয়ঃ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ব্যবসায়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উদ্যোগ</a:t>
            </a:r>
            <a:endParaRPr lang="bn-BD" sz="40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নবম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দশম</a:t>
            </a:r>
            <a:endParaRPr lang="bn-BD" sz="40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অধ্যায়ঃ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অষ্টম</a:t>
            </a:r>
            <a:endParaRPr lang="en-US" sz="40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bn-BD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শিরোনামঃ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নেতৃত্ব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 </a:t>
            </a:r>
            <a:endParaRPr lang="bn-BD" sz="40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সময়ঃ ৫০মি</a:t>
            </a:r>
            <a:endParaRPr lang="bn-BD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29600" y="1676400"/>
            <a:ext cx="1659023" cy="18809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1037772" y="3770055"/>
            <a:ext cx="57440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হরিপদ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পোদ্দার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)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বদলকোট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</a:t>
            </a: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নং-০১৭২৬৮৮৩৩৮5</a:t>
            </a:r>
          </a:p>
          <a:p>
            <a:r>
              <a:rPr lang="en-US" sz="1800" dirty="0" smtClean="0">
                <a:latin typeface="NikoshBAN" pitchFamily="2" charset="0"/>
                <a:cs typeface="NikoshBAN" pitchFamily="2" charset="0"/>
              </a:rPr>
              <a:t>E-</a:t>
            </a:r>
            <a:r>
              <a:rPr lang="en-US" sz="1800" dirty="0" err="1" smtClean="0">
                <a:latin typeface="NikoshBAN" pitchFamily="2" charset="0"/>
                <a:cs typeface="NikoshBAN" pitchFamily="2" charset="0"/>
              </a:rPr>
              <a:t>mail:horipadapodder@gmail.com</a:t>
            </a:r>
            <a:endParaRPr lang="en-US" sz="36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 descr="h1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52600" y="1447800"/>
            <a:ext cx="1389888" cy="1755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13824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15084" y="1646283"/>
            <a:ext cx="4505325" cy="2514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77000" y="1597153"/>
            <a:ext cx="4419600" cy="25533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2479940" y="685800"/>
            <a:ext cx="7854271" cy="525369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  <a:cs typeface="NikoshBAN" pitchFamily="2" charset="0"/>
              </a:rPr>
              <a:t>নিচের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  <a:cs typeface="NikoshBAN" pitchFamily="2" charset="0"/>
              </a:rPr>
              <a:t> </a:t>
            </a:r>
            <a:r>
              <a:rPr lang="bn-BD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  <a:cs typeface="NikoshBAN" pitchFamily="2" charset="0"/>
              </a:rPr>
              <a:t>চিত্রটিতে আমরা কী দেখতে পাচ্ছি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  <a:cs typeface="NikoshBAN" pitchFamily="2" charset="0"/>
              </a:rPr>
              <a:t> </a:t>
            </a:r>
            <a:r>
              <a:rPr lang="bn-BD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  <a:cs typeface="NikoshBAN" pitchFamily="2" charset="0"/>
              </a:rPr>
              <a:t>?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19200" y="5943600"/>
            <a:ext cx="10134600" cy="570131"/>
          </a:xfrm>
          <a:prstGeom prst="rect">
            <a:avLst/>
          </a:prstGeom>
        </p:spPr>
        <p:txBody>
          <a:bodyPr wrap="square">
            <a:prstTxWarp prst="textPlain">
              <a:avLst/>
            </a:prstTxWarp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bn-IN" sz="3600" dirty="0">
                <a:ln w="0"/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একজন</a:t>
            </a:r>
            <a:r>
              <a:rPr lang="en-US" sz="3600" dirty="0">
                <a:ln w="0"/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 </a:t>
            </a:r>
            <a:r>
              <a:rPr lang="bn-IN" sz="3600" dirty="0">
                <a:ln w="0"/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যোগ্য নেতার</a:t>
            </a:r>
            <a:r>
              <a:rPr lang="en-US" sz="3600" dirty="0">
                <a:ln w="0"/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 </a:t>
            </a:r>
            <a:r>
              <a:rPr lang="bn-IN" sz="3600" dirty="0">
                <a:ln w="0"/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অন্যতম</a:t>
            </a:r>
            <a:r>
              <a:rPr lang="en-US" sz="3600" dirty="0">
                <a:ln w="0"/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 </a:t>
            </a:r>
            <a:r>
              <a:rPr lang="bn-IN" sz="3600" dirty="0" smtClean="0">
                <a:ln w="0"/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3600" dirty="0" smtClean="0">
                <a:ln w="0"/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3600" dirty="0">
              <a:ln w="0"/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38011" y="4605936"/>
            <a:ext cx="7696200" cy="707886"/>
          </a:xfrm>
          <a:prstGeom prst="rect">
            <a:avLst/>
          </a:prstGeom>
        </p:spPr>
        <p:txBody>
          <a:bodyPr wrap="none">
            <a:prstTxWarp prst="textPlain">
              <a:avLst/>
            </a:prstTxWarp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as-IN" sz="4000" b="1" dirty="0" smtClean="0">
                <a:ln/>
                <a:solidFill>
                  <a:schemeClr val="accent4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b="1" dirty="0" smtClean="0">
                <a:ln/>
                <a:solidFill>
                  <a:schemeClr val="accent4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</a:t>
            </a:r>
            <a:r>
              <a:rPr lang="en-US" sz="4000" b="1" dirty="0" smtClean="0">
                <a:ln/>
                <a:solidFill>
                  <a:schemeClr val="accent4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bn-IN" sz="4000" b="1" dirty="0" smtClean="0">
                <a:ln/>
                <a:solidFill>
                  <a:schemeClr val="accent4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মত </a:t>
            </a:r>
            <a:r>
              <a:rPr lang="bn-IN" sz="4000" b="1" dirty="0">
                <a:ln/>
                <a:solidFill>
                  <a:schemeClr val="accent4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কাজে আসা এবং কাজ সম্পন্ন করা</a:t>
            </a:r>
            <a:endParaRPr lang="en-US" sz="4000" b="1" dirty="0">
              <a:ln/>
              <a:solidFill>
                <a:schemeClr val="accent4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7925944"/>
      </p:ext>
    </p:extLst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90600" y="1589285"/>
            <a:ext cx="5029200" cy="2719958"/>
          </a:xfrm>
          <a:prstGeom prst="rect">
            <a:avLst/>
          </a:prstGeo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05600" y="1568500"/>
            <a:ext cx="4800600" cy="2719958"/>
          </a:xfrm>
          <a:prstGeom prst="rect">
            <a:avLst/>
          </a:prstGeo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2479940" y="685800"/>
            <a:ext cx="7854271" cy="525369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  <a:cs typeface="NikoshBAN" pitchFamily="2" charset="0"/>
              </a:rPr>
              <a:t>নিচের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  <a:cs typeface="NikoshBAN" pitchFamily="2" charset="0"/>
              </a:rPr>
              <a:t> </a:t>
            </a:r>
            <a:r>
              <a:rPr lang="bn-BD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  <a:cs typeface="NikoshBAN" pitchFamily="2" charset="0"/>
              </a:rPr>
              <a:t>চিত্রটিতে আমরা কী দেখতে পাচ্ছি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  <a:cs typeface="NikoshBAN" pitchFamily="2" charset="0"/>
              </a:rPr>
              <a:t> </a:t>
            </a:r>
            <a:r>
              <a:rPr lang="bn-BD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  <a:cs typeface="NikoshBAN" pitchFamily="2" charset="0"/>
              </a:rPr>
              <a:t>?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66799" y="6019800"/>
            <a:ext cx="10668000" cy="722531"/>
          </a:xfrm>
          <a:prstGeom prst="rect">
            <a:avLst/>
          </a:prstGeom>
        </p:spPr>
        <p:txBody>
          <a:bodyPr wrap="square">
            <a:prstTxWarp prst="textPlain">
              <a:avLst/>
            </a:prstTxWarp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as-IN" sz="3600" dirty="0">
                <a:ln w="0"/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একজন আদর্শ নেতার বৈশিষ্ট্য </a:t>
            </a:r>
            <a:r>
              <a:rPr lang="as-IN" sz="3600" dirty="0" smtClean="0">
                <a:ln w="0"/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ln w="0"/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dirty="0">
              <a:ln w="0"/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52211" y="4830744"/>
            <a:ext cx="8382000" cy="707886"/>
          </a:xfrm>
          <a:prstGeom prst="rect">
            <a:avLst/>
          </a:prstGeom>
        </p:spPr>
        <p:txBody>
          <a:bodyPr wrap="none">
            <a:prstTxWarp prst="textPlain">
              <a:avLst/>
            </a:prstTxWarp>
            <a:spAutoFit/>
          </a:bodyPr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as-IN" sz="4000" b="1" dirty="0" smtClean="0">
                <a:ln w="0"/>
                <a:solidFill>
                  <a:schemeClr val="accent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b="1" dirty="0">
                <a:ln w="0"/>
                <a:solidFill>
                  <a:schemeClr val="accent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সুষ্ঠু নেতৃত্ব একটি বিশেষ গুণ</a:t>
            </a:r>
            <a:r>
              <a:rPr lang="as-IN" sz="4000" b="1" dirty="0" smtClean="0">
                <a:ln w="0"/>
                <a:solidFill>
                  <a:schemeClr val="accent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b="1" dirty="0">
              <a:ln w="0"/>
              <a:solidFill>
                <a:schemeClr val="accent1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782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HARUNSIR\Downloads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1" y="685800"/>
            <a:ext cx="5943600" cy="4114800"/>
          </a:xfrm>
          <a:prstGeom prst="rect">
            <a:avLst/>
          </a:prstGeo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12500"/>
          </a:effectLst>
        </p:spPr>
      </p:pic>
      <p:sp>
        <p:nvSpPr>
          <p:cNvPr id="6" name="Flowchart: Alternate Process 5"/>
          <p:cNvSpPr/>
          <p:nvPr/>
        </p:nvSpPr>
        <p:spPr>
          <a:xfrm>
            <a:off x="3047999" y="5715000"/>
            <a:ext cx="6705600" cy="990600"/>
          </a:xfrm>
          <a:prstGeom prst="flowChartAlternateProcess">
            <a:avLst/>
          </a:prstGeom>
          <a:noFill/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17564" tIns="58782" rIns="117564" bIns="58782" anchor="ctr"/>
          <a:lstStyle/>
          <a:p>
            <a:pPr algn="ctr">
              <a:defRPr/>
            </a:pPr>
            <a:r>
              <a:rPr lang="bn-BD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 পাঠ</a:t>
            </a:r>
            <a:endParaRPr lang="en-US" sz="4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en-US" sz="115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নেতৃত্ব</a:t>
            </a:r>
            <a:r>
              <a:rPr lang="bn-BD" sz="115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115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05600" y="679174"/>
            <a:ext cx="5334000" cy="4121426"/>
          </a:xfrm>
          <a:prstGeom prst="rect">
            <a:avLst/>
          </a:prstGeo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cc 0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71" y="0"/>
            <a:ext cx="12707257" cy="7772400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3" name="Picture 2" descr="F:\New Upload Image\unnamed5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28600"/>
            <a:ext cx="12344400" cy="7239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1" descr="Wallpaper04935"/>
          <p:cNvSpPr>
            <a:spLocks noChangeArrowheads="1"/>
          </p:cNvSpPr>
          <p:nvPr/>
        </p:nvSpPr>
        <p:spPr bwMode="auto">
          <a:xfrm>
            <a:off x="3840480" y="685800"/>
            <a:ext cx="3474720" cy="745664"/>
          </a:xfrm>
          <a:prstGeom prst="roundRect">
            <a:avLst>
              <a:gd name="adj" fmla="val 16667"/>
            </a:avLst>
          </a:prstGeom>
          <a:noFill/>
          <a:ln w="28575" algn="ctr">
            <a:noFill/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lIns="117564" tIns="58782" rIns="117564" bIns="58782">
            <a:prstTxWarp prst="textPlain">
              <a:avLst/>
            </a:prstTxWarp>
            <a:spAutoFit/>
          </a:bodyPr>
          <a:lstStyle/>
          <a:p>
            <a:pPr algn="ctr">
              <a:defRPr/>
            </a:pPr>
            <a:r>
              <a:rPr lang="en-US" sz="5100" dirty="0" err="1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5100" dirty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0600" y="2366062"/>
            <a:ext cx="55374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 পাঠ শেষে শিক্ষার্থীরা</a:t>
            </a:r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66800" y="3480721"/>
            <a:ext cx="579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1 । </a:t>
            </a:r>
            <a:r>
              <a:rPr lang="bn-BD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নেতৃত্ব কি তা বলতে </a:t>
            </a:r>
            <a:r>
              <a:rPr lang="bn-IN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পারবে।</a:t>
            </a:r>
            <a:endParaRPr lang="bn-BD" sz="4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90600" y="5159514"/>
            <a:ext cx="853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BD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আদর্শ নেতার গুণাবলি ব্যাখ্যা করতে </a:t>
            </a:r>
            <a:r>
              <a:rPr lang="bn-IN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পারবে।</a:t>
            </a:r>
            <a:endParaRPr lang="bn-BD" sz="4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66800" y="4321314"/>
            <a:ext cx="746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BD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নেতৃত্বের শ্রেণি বিন্যাস করতে পারবে।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69818" y="707101"/>
            <a:ext cx="10515600" cy="838200"/>
          </a:xfrm>
          <a:prstGeom prst="rect">
            <a:avLst/>
          </a:prstGeom>
        </p:spPr>
        <p:txBody>
          <a:bodyPr wrap="square">
            <a:prstTxWarp prst="textPlain">
              <a:avLst/>
            </a:prstTxWarp>
            <a:spAutoFit/>
          </a:bodyPr>
          <a:lstStyle/>
          <a:p>
            <a:r>
              <a:rPr lang="as-IN" sz="3200" dirty="0">
                <a:solidFill>
                  <a:srgbClr val="333333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নেতার বৈশিষ্ট্য হল নেতৃত্ব। নেতা আছে অনেক রকম, তাদের নেতৃত্বের ধরনও বিভিন্ন।</a:t>
            </a:r>
            <a:endParaRPr lang="en-US" sz="3200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55518" y="1905000"/>
            <a:ext cx="10744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200" dirty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কয়েকটি উপায়, যা ভালো নেতা হয়ে উঠতে কার্যকর</a:t>
            </a:r>
            <a:r>
              <a:rPr lang="as-IN" sz="3200" dirty="0" smtClean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as-IN" sz="3200" b="1" dirty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১. যোগাযোগ ও </a:t>
            </a:r>
            <a:r>
              <a:rPr lang="as-IN" sz="3200" b="1" dirty="0" smtClean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সংযোগ</a:t>
            </a:r>
            <a:endParaRPr lang="en-US" sz="3200" b="1" dirty="0" smtClean="0">
              <a:solidFill>
                <a:srgbClr val="333333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২. অন্যদের </a:t>
            </a:r>
            <a:r>
              <a:rPr lang="as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জানুন</a:t>
            </a:r>
            <a:endParaRPr lang="en-US" sz="3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৩. </a:t>
            </a:r>
            <a:r>
              <a:rPr lang="as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সৃজনশীলতা</a:t>
            </a:r>
            <a:endParaRPr lang="en-US" sz="3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৪. </a:t>
            </a:r>
            <a:r>
              <a:rPr lang="as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ইতিবাচকতা</a:t>
            </a:r>
            <a:endParaRPr lang="en-US" sz="3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৫. কাজে </a:t>
            </a:r>
            <a:r>
              <a:rPr lang="as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endParaRPr lang="en-US" sz="3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৬. স্বচ্ছতা বজায় </a:t>
            </a:r>
            <a:r>
              <a:rPr lang="as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রাখুন</a:t>
            </a:r>
            <a:endParaRPr lang="en-US" sz="3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৭. প্রয়োজনে সহায়তা </a:t>
            </a:r>
            <a:r>
              <a:rPr lang="as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চাওয়া</a:t>
            </a:r>
            <a:endParaRPr lang="en-US" sz="3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৮. বাস্তব উদ্দীপনা উপলব্ধি করা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3152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4600" y="381000"/>
            <a:ext cx="7010400" cy="446276"/>
          </a:xfrm>
          <a:prstGeom prst="rect">
            <a:avLst/>
          </a:prstGeom>
        </p:spPr>
        <p:txBody>
          <a:bodyPr wrap="none">
            <a:prstTxWarp prst="textPlain">
              <a:avLst/>
            </a:prstTxWarp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as-IN" dirty="0">
                <a:solidFill>
                  <a:srgbClr val="21212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আদর্শ নেতা ও কর্মীর গুণাবলী</a:t>
            </a:r>
            <a:endParaRPr lang="as-IN" b="0" i="0" dirty="0">
              <a:solidFill>
                <a:srgbClr val="212121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1299016"/>
            <a:ext cx="86106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1. </a:t>
            </a:r>
            <a:r>
              <a:rPr lang="as-IN" sz="3200" dirty="0" smtClean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স্পষ্টভাষী হওয়া</a:t>
            </a:r>
            <a:br>
              <a:rPr lang="as-IN" sz="3200" dirty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dirty="0" smtClean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2. </a:t>
            </a:r>
            <a:r>
              <a:rPr lang="as-IN" sz="3200" dirty="0" smtClean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অন্যের </a:t>
            </a:r>
            <a:r>
              <a:rPr lang="as-IN" sz="3200" dirty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কথা শোনা</a:t>
            </a:r>
            <a:br>
              <a:rPr lang="as-IN" sz="3200" dirty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dirty="0" smtClean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3. </a:t>
            </a:r>
            <a:r>
              <a:rPr lang="as-IN" sz="3200" dirty="0" smtClean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আত্মত্যাগী</a:t>
            </a:r>
            <a:r>
              <a:rPr lang="as-IN" sz="3200" dirty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as-IN" sz="3200" dirty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dirty="0" smtClean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4. </a:t>
            </a:r>
            <a:r>
              <a:rPr lang="as-IN" sz="3200" dirty="0" smtClean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বক্তৃতা </a:t>
            </a:r>
            <a:r>
              <a:rPr lang="as-IN" sz="3200" dirty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দেয়ার গুণ</a:t>
            </a:r>
            <a:br>
              <a:rPr lang="as-IN" sz="3200" dirty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dirty="0" smtClean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5. </a:t>
            </a:r>
            <a:r>
              <a:rPr lang="as-IN" sz="3200" dirty="0" smtClean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উপস্থিত </a:t>
            </a:r>
            <a:r>
              <a:rPr lang="as-IN" sz="3200" dirty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বুদ্ধি</a:t>
            </a:r>
            <a:br>
              <a:rPr lang="as-IN" sz="3200" dirty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dirty="0" smtClean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6. </a:t>
            </a:r>
            <a:r>
              <a:rPr lang="as-IN" sz="3200" dirty="0" smtClean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সমস্যা </a:t>
            </a:r>
            <a:r>
              <a:rPr lang="as-IN" sz="3200" dirty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সমাধানের যোগ্যতা</a:t>
            </a:r>
            <a:br>
              <a:rPr lang="as-IN" sz="3200" dirty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dirty="0" smtClean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7. </a:t>
            </a:r>
            <a:r>
              <a:rPr lang="as-IN" sz="3200" dirty="0" smtClean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ধৈর্যশীল</a:t>
            </a:r>
            <a:r>
              <a:rPr lang="as-IN" sz="3200" dirty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as-IN" sz="3200" dirty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dirty="0" smtClean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8. </a:t>
            </a:r>
            <a:r>
              <a:rPr lang="as-IN" sz="3200" dirty="0" smtClean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ব্যর্থতায় </a:t>
            </a:r>
            <a:r>
              <a:rPr lang="as-IN" sz="3200" dirty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কাবু না হওয়া</a:t>
            </a:r>
            <a:br>
              <a:rPr lang="as-IN" sz="3200" dirty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dirty="0" smtClean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9. </a:t>
            </a:r>
            <a:r>
              <a:rPr lang="as-IN" sz="3200" dirty="0" smtClean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সাথীদের </a:t>
            </a:r>
            <a:r>
              <a:rPr lang="as-IN" sz="3200" dirty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উদ্বুদ্ধ করা ও সাহস দেয়া</a:t>
            </a:r>
            <a:br>
              <a:rPr lang="as-IN" sz="3200" dirty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dirty="0" smtClean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10. </a:t>
            </a:r>
            <a:r>
              <a:rPr lang="as-IN" sz="3200" dirty="0" smtClean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অধীনস্তদের </a:t>
            </a:r>
            <a:r>
              <a:rPr lang="as-IN" sz="3200" dirty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নিয়মিত খবর রাখা</a:t>
            </a:r>
            <a:br>
              <a:rPr lang="as-IN" sz="3200" dirty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dirty="0" smtClean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11. </a:t>
            </a:r>
            <a:r>
              <a:rPr lang="as-IN" sz="3200" dirty="0" smtClean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সময়ের </a:t>
            </a:r>
            <a:r>
              <a:rPr lang="as-IN" sz="3200" dirty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 সময়ে করা</a:t>
            </a:r>
            <a:br>
              <a:rPr lang="as-IN" sz="3200" dirty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dirty="0" smtClean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12. </a:t>
            </a:r>
            <a:r>
              <a:rPr lang="as-IN" sz="3200" dirty="0" smtClean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জ্ঞানী </a:t>
            </a:r>
            <a:r>
              <a:rPr lang="as-IN" sz="3200" dirty="0" smtClean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হওয়া</a:t>
            </a:r>
            <a:endParaRPr lang="as-IN" sz="3200" dirty="0">
              <a:solidFill>
                <a:srgbClr val="333333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0" y="827275"/>
            <a:ext cx="6400800" cy="81560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s-IN" sz="2400" dirty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গুণগুলো নিচে উল্লেখ করা হলো :</a:t>
            </a:r>
            <a:br>
              <a:rPr lang="as-IN" sz="2400" dirty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75657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 descr="Bouquet"/>
          <p:cNvSpPr>
            <a:spLocks noChangeArrowheads="1"/>
          </p:cNvSpPr>
          <p:nvPr/>
        </p:nvSpPr>
        <p:spPr bwMode="auto">
          <a:xfrm>
            <a:off x="4343400" y="533400"/>
            <a:ext cx="3574733" cy="525763"/>
          </a:xfrm>
          <a:prstGeom prst="roundRect">
            <a:avLst>
              <a:gd name="adj" fmla="val 16667"/>
            </a:avLst>
          </a:prstGeom>
          <a:noFill/>
          <a:ln w="38100" algn="ctr">
            <a:noFill/>
            <a:round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lIns="116257" tIns="58128" rIns="116257" bIns="58128">
            <a:prstTxWarp prst="textPlain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5100" b="1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5100" b="1" dirty="0">
              <a:ln w="10160">
                <a:noFill/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0666"/>
          <a:stretch/>
        </p:blipFill>
        <p:spPr>
          <a:xfrm>
            <a:off x="3733800" y="1447800"/>
            <a:ext cx="5251083" cy="372573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0" name="Rectangle 9"/>
          <p:cNvSpPr/>
          <p:nvPr/>
        </p:nvSpPr>
        <p:spPr>
          <a:xfrm>
            <a:off x="914399" y="5334000"/>
            <a:ext cx="10972800" cy="1574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spcBef>
                <a:spcPts val="450"/>
              </a:spcBef>
              <a:spcAft>
                <a:spcPts val="450"/>
              </a:spcAft>
              <a:buFont typeface="+mj-lt"/>
              <a:buAutoNum type="arabicPeriod"/>
            </a:pPr>
            <a:r>
              <a:rPr lang="as-IN" sz="4400" dirty="0">
                <a:solidFill>
                  <a:srgbClr val="21212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আদর্শ নেতা ও কর্মীর </a:t>
            </a:r>
            <a:r>
              <a:rPr lang="as-IN" sz="4400" dirty="0" smtClean="0">
                <a:solidFill>
                  <a:srgbClr val="21212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গুণাবলী</a:t>
            </a:r>
            <a:r>
              <a:rPr lang="en-US" sz="4400" dirty="0" smtClean="0">
                <a:solidFill>
                  <a:srgbClr val="21212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400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400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endParaRPr lang="en-US" sz="4400" dirty="0">
              <a:solidFill>
                <a:srgbClr val="1D2129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742950" indent="-742950">
              <a:spcBef>
                <a:spcPts val="450"/>
              </a:spcBef>
              <a:spcAft>
                <a:spcPts val="450"/>
              </a:spcAft>
              <a:buFont typeface="+mj-lt"/>
              <a:buAutoNum type="arabicPeriod"/>
            </a:pPr>
            <a:r>
              <a:rPr lang="en-US" sz="4400" dirty="0" smtClean="0">
                <a:solidFill>
                  <a:srgbClr val="1D2129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as-IN" sz="4400" dirty="0" smtClean="0">
                <a:solidFill>
                  <a:srgbClr val="333333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কয়েকটি উপায়</a:t>
            </a:r>
            <a:r>
              <a:rPr lang="en-US" sz="4400" dirty="0" smtClean="0">
                <a:solidFill>
                  <a:srgbClr val="333333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333333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as-IN" sz="4400" dirty="0" smtClean="0">
                <a:solidFill>
                  <a:srgbClr val="333333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as-IN" sz="4400" dirty="0">
                <a:solidFill>
                  <a:srgbClr val="333333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যা ভালো নেতা হয়ে উঠতে </a:t>
            </a:r>
            <a:r>
              <a:rPr lang="as-IN" sz="4400" dirty="0" smtClean="0">
                <a:solidFill>
                  <a:srgbClr val="333333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কার্যকর</a:t>
            </a:r>
            <a:r>
              <a:rPr lang="en-US" sz="4400" dirty="0">
                <a:solidFill>
                  <a:srgbClr val="333333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smtClean="0">
                <a:solidFill>
                  <a:srgbClr val="1D2129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?</a:t>
            </a:r>
            <a:endParaRPr lang="en-US" sz="4400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ea typeface="Times New Roman" panose="02020603050405020304" pitchFamily="18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1912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444</TotalTime>
  <Words>402</Words>
  <Application>Microsoft Office PowerPoint</Application>
  <PresentationFormat>Custom</PresentationFormat>
  <Paragraphs>83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Solstice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Walton</dc:creator>
  <cp:lastModifiedBy>BODAL KOTE</cp:lastModifiedBy>
  <cp:revision>73</cp:revision>
  <dcterms:created xsi:type="dcterms:W3CDTF">2018-12-08T18:48:40Z</dcterms:created>
  <dcterms:modified xsi:type="dcterms:W3CDTF">2021-01-27T05:35:13Z</dcterms:modified>
</cp:coreProperties>
</file>