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0" r:id="rId3"/>
    <p:sldId id="256" r:id="rId4"/>
    <p:sldId id="257" r:id="rId5"/>
    <p:sldId id="258" r:id="rId6"/>
    <p:sldId id="260" r:id="rId7"/>
    <p:sldId id="261" r:id="rId8"/>
    <p:sldId id="263" r:id="rId9"/>
    <p:sldId id="262" r:id="rId10"/>
    <p:sldId id="264" r:id="rId11"/>
    <p:sldId id="266" r:id="rId12"/>
    <p:sldId id="265"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27-Dec-20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27-Dec-20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27-Dec-20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27-Dec-20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27-Dec-20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27-Dec-20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27-Dec-20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27-Dec-20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685800"/>
            <a:ext cx="10820400" cy="81533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725" y="-847044"/>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63162" y="627991"/>
            <a:ext cx="6553200" cy="584775"/>
          </a:xfrm>
          <a:prstGeom prst="rect">
            <a:avLst/>
          </a:prstGeom>
          <a:noFill/>
        </p:spPr>
        <p:txBody>
          <a:bodyPr wrap="square" rtlCol="0">
            <a:spAutoFit/>
          </a:bodyPr>
          <a:lstStyle/>
          <a:p>
            <a:r>
              <a:rPr lang="en-US" sz="3200" dirty="0">
                <a:latin typeface="Times New Roman" pitchFamily="18" charset="0"/>
                <a:cs typeface="Times New Roman" pitchFamily="18" charset="0"/>
              </a:rPr>
              <a:t>Look at the picture and talk about it.</a:t>
            </a:r>
          </a:p>
        </p:txBody>
      </p:sp>
      <p:sp>
        <p:nvSpPr>
          <p:cNvPr id="9" name="TextBox 8"/>
          <p:cNvSpPr txBox="1"/>
          <p:nvPr/>
        </p:nvSpPr>
        <p:spPr>
          <a:xfrm>
            <a:off x="876300" y="4876800"/>
            <a:ext cx="6858000" cy="830997"/>
          </a:xfrm>
          <a:prstGeom prst="rect">
            <a:avLst/>
          </a:prstGeom>
          <a:noFill/>
          <a:ln>
            <a:solidFill>
              <a:schemeClr val="accent2">
                <a:lumMod val="60000"/>
                <a:lumOff val="40000"/>
              </a:schemeClr>
            </a:solidFill>
          </a:ln>
        </p:spPr>
        <p:txBody>
          <a:bodyPr wrap="square" rtlCol="0">
            <a:spAutoFit/>
          </a:bodyPr>
          <a:lstStyle/>
          <a:p>
            <a:pPr marL="342900" indent="-342900">
              <a:buAutoNum type="arabicPeriod"/>
            </a:pPr>
            <a:r>
              <a:rPr lang="en-US" sz="2400" dirty="0">
                <a:latin typeface="Times New Roman" pitchFamily="18" charset="0"/>
                <a:cs typeface="Times New Roman" pitchFamily="18" charset="0"/>
              </a:rPr>
              <a:t>Can you guess what this could be?</a:t>
            </a:r>
          </a:p>
          <a:p>
            <a:pPr marL="342900" indent="-342900">
              <a:buAutoNum type="arabicPeriod"/>
            </a:pPr>
            <a:r>
              <a:rPr lang="en-US" sz="2400" dirty="0">
                <a:latin typeface="Times New Roman" pitchFamily="18" charset="0"/>
                <a:cs typeface="Times New Roman" pitchFamily="18" charset="0"/>
              </a:rPr>
              <a:t>Where do you think this place is?</a:t>
            </a:r>
          </a:p>
        </p:txBody>
      </p:sp>
      <p:pic>
        <p:nvPicPr>
          <p:cNvPr id="10" name="Picture 2" descr="C:\Users\Mizan\Downloads\display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1219925"/>
            <a:ext cx="2971800" cy="2458816"/>
          </a:xfrm>
          <a:prstGeom prst="rect">
            <a:avLst/>
          </a:prstGeom>
          <a:ln w="88900" cap="sq" cmpd="thickThin">
            <a:solidFill>
              <a:schemeClr val="accent6">
                <a:lumMod val="75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11" name="Picture 5" descr="C:\Users\Mizan\Downloads\fm 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296124"/>
            <a:ext cx="3048000" cy="2382617"/>
          </a:xfrm>
          <a:prstGeom prst="round2DiagRect">
            <a:avLst>
              <a:gd name="adj1" fmla="val 16667"/>
              <a:gd name="adj2" fmla="val 0"/>
            </a:avLst>
          </a:prstGeom>
          <a:ln w="88900" cap="sq">
            <a:solidFill>
              <a:srgbClr val="00B0F0"/>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79645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73437 0.03518 L 0.98437 0.03518 " pathEditMode="relative" rAng="0" ptsTypes="AA">
                                      <p:cBhvr>
                                        <p:cTn id="6" dur="2000" fill="hold"/>
                                        <p:tgtEl>
                                          <p:spTgt spid="8"/>
                                        </p:tgtEl>
                                        <p:attrNameLst>
                                          <p:attrName>ppt_x</p:attrName>
                                          <p:attrName>ppt_y</p:attrName>
                                        </p:attrNameLst>
                                      </p:cBhvr>
                                      <p:rCtr x="12500" y="0"/>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0.3875 0.0125 L 0.6375 0.0125 " pathEditMode="relative" rAng="0" ptsTypes="AA">
                                      <p:cBhvr>
                                        <p:cTn id="10" dur="2000" fill="hold"/>
                                        <p:tgtEl>
                                          <p:spTgt spid="10"/>
                                        </p:tgtEl>
                                        <p:attrNameLst>
                                          <p:attrName>ppt_x</p:attrName>
                                          <p:attrName>ppt_y</p:attrName>
                                        </p:attrNameLst>
                                      </p:cBhvr>
                                      <p:rCtr x="12500" y="0"/>
                                    </p:animMotion>
                                  </p:childTnLst>
                                </p:cTn>
                              </p:par>
                            </p:childTnLst>
                          </p:cTn>
                        </p:par>
                      </p:childTnLst>
                    </p:cTn>
                  </p:par>
                  <p:par>
                    <p:cTn id="11" fill="hold">
                      <p:stCondLst>
                        <p:cond delay="indefinite"/>
                      </p:stCondLst>
                      <p:childTnLst>
                        <p:par>
                          <p:cTn id="12" fill="hold">
                            <p:stCondLst>
                              <p:cond delay="0"/>
                            </p:stCondLst>
                            <p:childTnLst>
                              <p:par>
                                <p:cTn id="13" presetID="35" presetClass="path" presetSubtype="0" accel="50000" decel="50000" fill="hold" nodeType="clickEffect">
                                  <p:stCondLst>
                                    <p:cond delay="0"/>
                                  </p:stCondLst>
                                  <p:childTnLst>
                                    <p:animMotion origin="layout" path="M -0.28646 0.00695 L -0.53646 0.00695 " pathEditMode="relative" rAng="0" ptsTypes="AA">
                                      <p:cBhvr>
                                        <p:cTn id="14" dur="2000" fill="hold"/>
                                        <p:tgtEl>
                                          <p:spTgt spid="11"/>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723900"/>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04850" y="921752"/>
            <a:ext cx="7772400" cy="830997"/>
          </a:xfrm>
          <a:prstGeom prst="rect">
            <a:avLst/>
          </a:prstGeom>
          <a:noFill/>
          <a:ln>
            <a:solidFill>
              <a:schemeClr val="accent3"/>
            </a:solidFill>
          </a:ln>
        </p:spPr>
        <p:txBody>
          <a:bodyPr wrap="square" rtlCol="0">
            <a:spAutoFit/>
          </a:bodyPr>
          <a:lstStyle/>
          <a:p>
            <a:r>
              <a:rPr lang="en-US" sz="2400" b="1" dirty="0">
                <a:latin typeface="Times New Roman" pitchFamily="18" charset="0"/>
                <a:cs typeface="Times New Roman" pitchFamily="18" charset="0"/>
              </a:rPr>
              <a:t>Read the text further  and write the answer to the following questions.</a:t>
            </a:r>
          </a:p>
        </p:txBody>
      </p:sp>
      <p:sp>
        <p:nvSpPr>
          <p:cNvPr id="4" name="TextBox 3"/>
          <p:cNvSpPr txBox="1"/>
          <p:nvPr/>
        </p:nvSpPr>
        <p:spPr>
          <a:xfrm>
            <a:off x="704850" y="1800046"/>
            <a:ext cx="7772400" cy="4093428"/>
          </a:xfrm>
          <a:prstGeom prst="rect">
            <a:avLst/>
          </a:prstGeom>
          <a:noFill/>
          <a:ln>
            <a:solidFill>
              <a:srgbClr val="FF0000"/>
            </a:solidFill>
          </a:ln>
        </p:spPr>
        <p:txBody>
          <a:bodyPr wrap="square" rtlCol="0">
            <a:spAutoFit/>
          </a:bodyPr>
          <a:lstStyle/>
          <a:p>
            <a:pPr marL="342900" indent="-342900">
              <a:buAutoNum type="arabicPeriod"/>
            </a:pPr>
            <a:r>
              <a:rPr lang="en-US" sz="2000" dirty="0">
                <a:latin typeface="Times New Roman" pitchFamily="18" charset="0"/>
                <a:cs typeface="Times New Roman" pitchFamily="18" charset="0"/>
              </a:rPr>
              <a:t>Why is </a:t>
            </a:r>
            <a:r>
              <a:rPr lang="en-US" sz="2000" dirty="0" err="1">
                <a:latin typeface="Times New Roman" pitchFamily="18" charset="0"/>
                <a:cs typeface="Times New Roman" pitchFamily="18" charset="0"/>
              </a:rPr>
              <a:t>Tha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Kha</a:t>
            </a:r>
            <a:r>
              <a:rPr lang="en-US" sz="2000" dirty="0">
                <a:latin typeface="Times New Roman" pitchFamily="18" charset="0"/>
                <a:cs typeface="Times New Roman" pitchFamily="18" charset="0"/>
              </a:rPr>
              <a:t> floating market ‘traditional’?</a:t>
            </a:r>
          </a:p>
          <a:p>
            <a:pPr marL="342900" indent="-342900">
              <a:buAutoNum type="arabicPeriod"/>
            </a:pPr>
            <a:endParaRPr lang="en-US" sz="2000" dirty="0">
              <a:latin typeface="Times New Roman" pitchFamily="18" charset="0"/>
              <a:cs typeface="Times New Roman" pitchFamily="18" charset="0"/>
            </a:endParaRPr>
          </a:p>
          <a:p>
            <a:pPr marL="342900" indent="-342900">
              <a:buAutoNum type="arabicPeriod"/>
            </a:pP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2. How many days a week does the market sit?</a:t>
            </a:r>
          </a:p>
          <a:p>
            <a:pPr marL="342900" indent="-342900">
              <a:buAutoNum type="arabicPeriod"/>
            </a:pPr>
            <a:endParaRPr lang="en-US" sz="2000" dirty="0">
              <a:latin typeface="Times New Roman" pitchFamily="18" charset="0"/>
              <a:cs typeface="Times New Roman" pitchFamily="18" charset="0"/>
            </a:endParaRPr>
          </a:p>
          <a:p>
            <a:pPr marL="342900" indent="-342900">
              <a:buAutoNum type="arabicPeriod"/>
            </a:pPr>
            <a:endParaRPr lang="en-US" sz="2000" dirty="0">
              <a:latin typeface="Times New Roman" pitchFamily="18" charset="0"/>
              <a:cs typeface="Times New Roman" pitchFamily="18" charset="0"/>
            </a:endParaRPr>
          </a:p>
          <a:p>
            <a:pPr marL="342900" indent="-342900">
              <a:buAutoNum type="arabicPeriod"/>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3. Why do you think people at the floating market know each other so well?</a:t>
            </a:r>
          </a:p>
          <a:p>
            <a:endParaRPr lang="en-US" sz="2000" dirty="0">
              <a:latin typeface="Times New Roman" pitchFamily="18" charset="0"/>
              <a:cs typeface="Times New Roman" pitchFamily="18" charset="0"/>
            </a:endParaRPr>
          </a:p>
          <a:p>
            <a:pPr marL="342900" indent="-342900">
              <a:buAutoNum type="arabicPeriod"/>
            </a:pPr>
            <a:endParaRPr lang="en-US" sz="2000" dirty="0">
              <a:latin typeface="Times New Roman" pitchFamily="18" charset="0"/>
              <a:cs typeface="Times New Roman" pitchFamily="18" charset="0"/>
            </a:endParaRPr>
          </a:p>
          <a:p>
            <a:pPr marL="342900" indent="-342900">
              <a:buAutoNum type="arabicPeriod"/>
            </a:pPr>
            <a:endParaRPr lang="en-US" sz="2000" dirty="0">
              <a:latin typeface="Times New Roman" pitchFamily="18" charset="0"/>
              <a:cs typeface="Times New Roman" pitchFamily="18" charset="0"/>
            </a:endParaRPr>
          </a:p>
        </p:txBody>
      </p:sp>
      <p:sp>
        <p:nvSpPr>
          <p:cNvPr id="5" name="TextBox 4"/>
          <p:cNvSpPr txBox="1"/>
          <p:nvPr/>
        </p:nvSpPr>
        <p:spPr>
          <a:xfrm>
            <a:off x="1085850" y="2286000"/>
            <a:ext cx="7315200" cy="707886"/>
          </a:xfrm>
          <a:prstGeom prst="rect">
            <a:avLst/>
          </a:prstGeom>
          <a:noFill/>
        </p:spPr>
        <p:txBody>
          <a:bodyPr wrap="square" rtlCol="0">
            <a:spAutoFit/>
          </a:bodyPr>
          <a:lstStyle/>
          <a:p>
            <a:r>
              <a:rPr lang="en-US" sz="2000" dirty="0">
                <a:latin typeface="Times New Roman" pitchFamily="18" charset="0"/>
                <a:cs typeface="Times New Roman" pitchFamily="18" charset="0"/>
              </a:rPr>
              <a:t>Ans. The </a:t>
            </a:r>
            <a:r>
              <a:rPr lang="en-US" sz="2000" dirty="0" err="1">
                <a:latin typeface="Times New Roman" pitchFamily="18" charset="0"/>
                <a:cs typeface="Times New Roman" pitchFamily="18" charset="0"/>
              </a:rPr>
              <a:t>Tha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Kha</a:t>
            </a:r>
            <a:r>
              <a:rPr lang="en-US" sz="2000" dirty="0">
                <a:latin typeface="Times New Roman" pitchFamily="18" charset="0"/>
                <a:cs typeface="Times New Roman" pitchFamily="18" charset="0"/>
              </a:rPr>
              <a:t> floating market is traditional as it used to sit only six or seven days a month depending on the phase of the moon.</a:t>
            </a:r>
          </a:p>
        </p:txBody>
      </p:sp>
      <p:sp>
        <p:nvSpPr>
          <p:cNvPr id="6" name="TextBox 5"/>
          <p:cNvSpPr txBox="1"/>
          <p:nvPr/>
        </p:nvSpPr>
        <p:spPr>
          <a:xfrm>
            <a:off x="1143000" y="3446650"/>
            <a:ext cx="7391400" cy="707886"/>
          </a:xfrm>
          <a:prstGeom prst="rect">
            <a:avLst/>
          </a:prstGeom>
          <a:noFill/>
        </p:spPr>
        <p:txBody>
          <a:bodyPr wrap="square" rtlCol="0">
            <a:spAutoFit/>
          </a:bodyPr>
          <a:lstStyle/>
          <a:p>
            <a:r>
              <a:rPr lang="en-US" sz="2000" dirty="0">
                <a:latin typeface="Times New Roman" pitchFamily="18" charset="0"/>
                <a:cs typeface="Times New Roman" pitchFamily="18" charset="0"/>
              </a:rPr>
              <a:t>Ans. The market sits three days a week. The days are Friday, Saturday and Sunday.</a:t>
            </a:r>
          </a:p>
        </p:txBody>
      </p:sp>
      <p:sp>
        <p:nvSpPr>
          <p:cNvPr id="7" name="TextBox 6"/>
          <p:cNvSpPr txBox="1"/>
          <p:nvPr/>
        </p:nvSpPr>
        <p:spPr>
          <a:xfrm>
            <a:off x="1114425" y="4876800"/>
            <a:ext cx="7391400" cy="1015663"/>
          </a:xfrm>
          <a:prstGeom prst="rect">
            <a:avLst/>
          </a:prstGeom>
          <a:noFill/>
        </p:spPr>
        <p:txBody>
          <a:bodyPr wrap="square" rtlCol="0">
            <a:spAutoFit/>
          </a:bodyPr>
          <a:lstStyle/>
          <a:p>
            <a:r>
              <a:rPr lang="en-US" sz="2000" dirty="0">
                <a:latin typeface="Times New Roman" pitchFamily="18" charset="0"/>
                <a:cs typeface="Times New Roman" pitchFamily="18" charset="0"/>
              </a:rPr>
              <a:t>Ans. I think people at the floating market know each other so well because they were seen smiling and calling each other by name. Besides, they live in the same place</a:t>
            </a:r>
          </a:p>
        </p:txBody>
      </p:sp>
    </p:spTree>
    <p:extLst>
      <p:ext uri="{BB962C8B-B14F-4D97-AF65-F5344CB8AC3E}">
        <p14:creationId xmlns:p14="http://schemas.microsoft.com/office/powerpoint/2010/main" val="28402710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 y="-381000"/>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04850" y="2471442"/>
            <a:ext cx="74676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Fill in the gaps with suitable words.</a:t>
            </a:r>
          </a:p>
        </p:txBody>
      </p:sp>
      <p:sp>
        <p:nvSpPr>
          <p:cNvPr id="5" name="TextBox 4"/>
          <p:cNvSpPr txBox="1"/>
          <p:nvPr/>
        </p:nvSpPr>
        <p:spPr>
          <a:xfrm>
            <a:off x="704850" y="3202632"/>
            <a:ext cx="7772400" cy="2308324"/>
          </a:xfrm>
          <a:prstGeom prst="rect">
            <a:avLst/>
          </a:prstGeom>
          <a:noFill/>
          <a:ln>
            <a:solidFill>
              <a:srgbClr val="00B050"/>
            </a:solidFill>
          </a:ln>
        </p:spPr>
        <p:txBody>
          <a:bodyPr wrap="square" rtlCol="0">
            <a:spAutoFit/>
          </a:bodyPr>
          <a:lstStyle/>
          <a:p>
            <a:r>
              <a:rPr lang="en-US" sz="2400" dirty="0">
                <a:latin typeface="Times New Roman" pitchFamily="18" charset="0"/>
                <a:cs typeface="Times New Roman" pitchFamily="18" charset="0"/>
              </a:rPr>
              <a:t>The </a:t>
            </a:r>
            <a:r>
              <a:rPr lang="en-US" sz="2400" dirty="0" err="1">
                <a:latin typeface="Times New Roman" pitchFamily="18" charset="0"/>
                <a:cs typeface="Times New Roman" pitchFamily="18" charset="0"/>
              </a:rPr>
              <a:t>Tha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a:t>
            </a:r>
            <a:r>
              <a:rPr lang="en-US" sz="2400" dirty="0">
                <a:latin typeface="Times New Roman" pitchFamily="18" charset="0"/>
                <a:cs typeface="Times New Roman" pitchFamily="18" charset="0"/>
              </a:rPr>
              <a:t> people are simple and easy going. They are not (a)                          and (b)                      at all. They do not understand ©                    or any other language. Yet they have a way of (d)                                     with </a:t>
            </a:r>
            <a:r>
              <a:rPr lang="en-US" sz="2400" dirty="0" err="1">
                <a:latin typeface="Times New Roman" pitchFamily="18" charset="0"/>
                <a:cs typeface="Times New Roman" pitchFamily="18" charset="0"/>
              </a:rPr>
              <a:t>Mita</a:t>
            </a:r>
            <a:r>
              <a:rPr lang="en-US" sz="2400" dirty="0">
                <a:latin typeface="Times New Roman" pitchFamily="18" charset="0"/>
                <a:cs typeface="Times New Roman" pitchFamily="18" charset="0"/>
              </a:rPr>
              <a:t> and others. After seeing a traditional </a:t>
            </a:r>
            <a:r>
              <a:rPr lang="en-US" sz="2400" dirty="0" err="1">
                <a:latin typeface="Times New Roman" pitchFamily="18" charset="0"/>
                <a:cs typeface="Times New Roman" pitchFamily="18" charset="0"/>
              </a:rPr>
              <a:t>Tahi</a:t>
            </a:r>
            <a:r>
              <a:rPr lang="en-US" sz="2400" dirty="0">
                <a:latin typeface="Times New Roman" pitchFamily="18" charset="0"/>
                <a:cs typeface="Times New Roman" pitchFamily="18" charset="0"/>
              </a:rPr>
              <a:t> floating market, </a:t>
            </a:r>
            <a:r>
              <a:rPr lang="en-US" sz="2400" dirty="0" err="1">
                <a:latin typeface="Times New Roman" pitchFamily="18" charset="0"/>
                <a:cs typeface="Times New Roman" pitchFamily="18" charset="0"/>
              </a:rPr>
              <a:t>Mita</a:t>
            </a:r>
            <a:r>
              <a:rPr lang="en-US" sz="2400" dirty="0">
                <a:latin typeface="Times New Roman" pitchFamily="18" charset="0"/>
                <a:cs typeface="Times New Roman" pitchFamily="18" charset="0"/>
              </a:rPr>
              <a:t> became (e)                            .</a:t>
            </a:r>
          </a:p>
        </p:txBody>
      </p:sp>
      <p:sp>
        <p:nvSpPr>
          <p:cNvPr id="6" name="TextBox 5"/>
          <p:cNvSpPr txBox="1"/>
          <p:nvPr/>
        </p:nvSpPr>
        <p:spPr>
          <a:xfrm>
            <a:off x="1143000" y="3575147"/>
            <a:ext cx="1533525" cy="461665"/>
          </a:xfrm>
          <a:prstGeom prst="rect">
            <a:avLst/>
          </a:prstGeom>
          <a:noFill/>
        </p:spPr>
        <p:txBody>
          <a:bodyPr wrap="square" rtlCol="0">
            <a:spAutoFit/>
          </a:bodyPr>
          <a:lstStyle/>
          <a:p>
            <a:r>
              <a:rPr lang="en-US" sz="2400" u="sng" dirty="0">
                <a:latin typeface="Times New Roman" pitchFamily="18" charset="0"/>
                <a:cs typeface="Times New Roman" pitchFamily="18" charset="0"/>
              </a:rPr>
              <a:t>unfriendly</a:t>
            </a:r>
          </a:p>
        </p:txBody>
      </p:sp>
      <p:sp>
        <p:nvSpPr>
          <p:cNvPr id="7" name="TextBox 6"/>
          <p:cNvSpPr txBox="1"/>
          <p:nvPr/>
        </p:nvSpPr>
        <p:spPr>
          <a:xfrm>
            <a:off x="4200525" y="3581400"/>
            <a:ext cx="1295400" cy="461665"/>
          </a:xfrm>
          <a:prstGeom prst="rect">
            <a:avLst/>
          </a:prstGeom>
          <a:noFill/>
        </p:spPr>
        <p:txBody>
          <a:bodyPr wrap="square" rtlCol="0">
            <a:spAutoFit/>
          </a:bodyPr>
          <a:lstStyle/>
          <a:p>
            <a:r>
              <a:rPr lang="en-US" sz="2400" u="sng" dirty="0">
                <a:latin typeface="Times New Roman" pitchFamily="18" charset="0"/>
                <a:cs typeface="Times New Roman" pitchFamily="18" charset="0"/>
              </a:rPr>
              <a:t>impolite</a:t>
            </a:r>
          </a:p>
        </p:txBody>
      </p:sp>
      <p:sp>
        <p:nvSpPr>
          <p:cNvPr id="8" name="TextBox 7"/>
          <p:cNvSpPr txBox="1"/>
          <p:nvPr/>
        </p:nvSpPr>
        <p:spPr>
          <a:xfrm>
            <a:off x="2476500" y="3930401"/>
            <a:ext cx="1162050" cy="461665"/>
          </a:xfrm>
          <a:prstGeom prst="rect">
            <a:avLst/>
          </a:prstGeom>
          <a:noFill/>
        </p:spPr>
        <p:txBody>
          <a:bodyPr wrap="square" rtlCol="0">
            <a:spAutoFit/>
          </a:bodyPr>
          <a:lstStyle/>
          <a:p>
            <a:r>
              <a:rPr lang="en-US" sz="2400" u="sng" dirty="0">
                <a:latin typeface="Times New Roman" pitchFamily="18" charset="0"/>
                <a:cs typeface="Times New Roman" pitchFamily="18" charset="0"/>
              </a:rPr>
              <a:t>English</a:t>
            </a:r>
          </a:p>
        </p:txBody>
      </p:sp>
      <p:sp>
        <p:nvSpPr>
          <p:cNvPr id="9" name="TextBox 8"/>
          <p:cNvSpPr txBox="1"/>
          <p:nvPr/>
        </p:nvSpPr>
        <p:spPr>
          <a:xfrm>
            <a:off x="3095625" y="4243090"/>
            <a:ext cx="2152650" cy="461665"/>
          </a:xfrm>
          <a:prstGeom prst="rect">
            <a:avLst/>
          </a:prstGeom>
          <a:noFill/>
        </p:spPr>
        <p:txBody>
          <a:bodyPr wrap="square" rtlCol="0">
            <a:spAutoFit/>
          </a:bodyPr>
          <a:lstStyle/>
          <a:p>
            <a:r>
              <a:rPr lang="en-US" sz="2400" u="sng" dirty="0">
                <a:latin typeface="Times New Roman" pitchFamily="18" charset="0"/>
                <a:cs typeface="Times New Roman" pitchFamily="18" charset="0"/>
              </a:rPr>
              <a:t>communicating</a:t>
            </a:r>
          </a:p>
        </p:txBody>
      </p:sp>
      <p:sp>
        <p:nvSpPr>
          <p:cNvPr id="10" name="TextBox 9"/>
          <p:cNvSpPr txBox="1"/>
          <p:nvPr/>
        </p:nvSpPr>
        <p:spPr>
          <a:xfrm>
            <a:off x="1143000" y="4993183"/>
            <a:ext cx="2495550" cy="461665"/>
          </a:xfrm>
          <a:prstGeom prst="rect">
            <a:avLst/>
          </a:prstGeom>
          <a:noFill/>
        </p:spPr>
        <p:txBody>
          <a:bodyPr wrap="square" rtlCol="0">
            <a:spAutoFit/>
          </a:bodyPr>
          <a:lstStyle/>
          <a:p>
            <a:r>
              <a:rPr lang="en-US" sz="2400" u="sng" dirty="0">
                <a:latin typeface="Times New Roman" pitchFamily="18" charset="0"/>
                <a:cs typeface="Times New Roman" pitchFamily="18" charset="0"/>
              </a:rPr>
              <a:t>Delighted/ happy</a:t>
            </a:r>
          </a:p>
        </p:txBody>
      </p:sp>
      <p:sp>
        <p:nvSpPr>
          <p:cNvPr id="11" name="Bevel 10"/>
          <p:cNvSpPr/>
          <p:nvPr/>
        </p:nvSpPr>
        <p:spPr>
          <a:xfrm>
            <a:off x="1581150" y="1219200"/>
            <a:ext cx="5486400" cy="1143000"/>
          </a:xfrm>
          <a:prstGeom prst="beve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Arial Black" pitchFamily="34" charset="0"/>
                <a:cs typeface="Times New Roman" pitchFamily="18" charset="0"/>
              </a:rPr>
              <a:t>Group Work</a:t>
            </a:r>
          </a:p>
        </p:txBody>
      </p:sp>
    </p:spTree>
    <p:extLst>
      <p:ext uri="{BB962C8B-B14F-4D97-AF65-F5344CB8AC3E}">
        <p14:creationId xmlns:p14="http://schemas.microsoft.com/office/powerpoint/2010/main" val="38529427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4"/>
                                        </p:tgtEl>
                                      </p:cBhvr>
                                      <p:to x="80000" y="100000"/>
                                    </p:animScale>
                                    <p:anim by="(#ppt_w*0.10)" calcmode="lin" valueType="num">
                                      <p:cBhvr>
                                        <p:cTn id="7" dur="250" autoRev="1" fill="hold">
                                          <p:stCondLst>
                                            <p:cond delay="0"/>
                                          </p:stCondLst>
                                        </p:cTn>
                                        <p:tgtEl>
                                          <p:spTgt spid="4"/>
                                        </p:tgtEl>
                                        <p:attrNameLst>
                                          <p:attrName>ppt_x</p:attrName>
                                        </p:attrNameLst>
                                      </p:cBhvr>
                                    </p:anim>
                                    <p:anim by="(-#ppt_w*0.10)" calcmode="lin" valueType="num">
                                      <p:cBhvr>
                                        <p:cTn id="8" dur="250" autoRev="1" fill="hold">
                                          <p:stCondLst>
                                            <p:cond delay="0"/>
                                          </p:stCondLst>
                                        </p:cTn>
                                        <p:tgtEl>
                                          <p:spTgt spid="4"/>
                                        </p:tgtEl>
                                        <p:attrNameLst>
                                          <p:attrName>ppt_y</p:attrName>
                                        </p:attrNameLst>
                                      </p:cBhvr>
                                    </p:anim>
                                    <p:animRot by="-480000">
                                      <p:cBhvr>
                                        <p:cTn id="9" dur="250" autoRev="1" fill="hold">
                                          <p:stCondLst>
                                            <p:cond delay="0"/>
                                          </p:stCondLst>
                                        </p:cTn>
                                        <p:tgtEl>
                                          <p:spTgt spid="4"/>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6"/>
                                        </p:tgtEl>
                                        <p:attrNameLst>
                                          <p:attrName>style.visibility</p:attrName>
                                        </p:attrNameLst>
                                      </p:cBhvr>
                                      <p:to>
                                        <p:strVal val="visible"/>
                                      </p:to>
                                    </p:set>
                                    <p:anim by="(-#ppt_w*2)" calcmode="lin" valueType="num">
                                      <p:cBhvr rctx="PPT">
                                        <p:cTn id="14" dur="500" autoRev="1" fill="hold">
                                          <p:stCondLst>
                                            <p:cond delay="0"/>
                                          </p:stCondLst>
                                        </p:cTn>
                                        <p:tgtEl>
                                          <p:spTgt spid="6"/>
                                        </p:tgtEl>
                                        <p:attrNameLst>
                                          <p:attrName>ppt_w</p:attrName>
                                        </p:attrNameLst>
                                      </p:cBhvr>
                                    </p:anim>
                                    <p:anim by="(#ppt_w*0.50)" calcmode="lin" valueType="num">
                                      <p:cBhvr>
                                        <p:cTn id="15" dur="500" decel="50000" autoRev="1" fill="hold">
                                          <p:stCondLst>
                                            <p:cond delay="0"/>
                                          </p:stCondLst>
                                        </p:cTn>
                                        <p:tgtEl>
                                          <p:spTgt spid="6"/>
                                        </p:tgtEl>
                                        <p:attrNameLst>
                                          <p:attrName>ppt_x</p:attrName>
                                        </p:attrNameLst>
                                      </p:cBhvr>
                                    </p:anim>
                                    <p:anim from="(-#ppt_h/2)" to="(#ppt_y)" calcmode="lin" valueType="num">
                                      <p:cBhvr>
                                        <p:cTn id="16" dur="1000" fill="hold">
                                          <p:stCondLst>
                                            <p:cond delay="0"/>
                                          </p:stCondLst>
                                        </p:cTn>
                                        <p:tgtEl>
                                          <p:spTgt spid="6"/>
                                        </p:tgtEl>
                                        <p:attrNameLst>
                                          <p:attrName>ppt_y</p:attrName>
                                        </p:attrNameLst>
                                      </p:cBhvr>
                                    </p:anim>
                                    <p:animRot by="21600000">
                                      <p:cBhvr>
                                        <p:cTn id="17" dur="1000" fill="hold">
                                          <p:stCondLst>
                                            <p:cond delay="0"/>
                                          </p:stCondLst>
                                        </p:cTn>
                                        <p:tgtEl>
                                          <p:spTgt spid="6"/>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anim calcmode="lin" valueType="num">
                                      <p:cBhvr>
                                        <p:cTn id="23" dur="2000" fill="hold"/>
                                        <p:tgtEl>
                                          <p:spTgt spid="7"/>
                                        </p:tgtEl>
                                        <p:attrNameLst>
                                          <p:attrName>style.rotation</p:attrName>
                                        </p:attrNameLst>
                                      </p:cBhvr>
                                      <p:tavLst>
                                        <p:tav tm="0">
                                          <p:val>
                                            <p:fltVal val="720"/>
                                          </p:val>
                                        </p:tav>
                                        <p:tav tm="100000">
                                          <p:val>
                                            <p:fltVal val="0"/>
                                          </p:val>
                                        </p:tav>
                                      </p:tavLst>
                                    </p:anim>
                                    <p:anim calcmode="lin" valueType="num">
                                      <p:cBhvr>
                                        <p:cTn id="24" dur="2000" fill="hold"/>
                                        <p:tgtEl>
                                          <p:spTgt spid="7"/>
                                        </p:tgtEl>
                                        <p:attrNameLst>
                                          <p:attrName>ppt_h</p:attrName>
                                        </p:attrNameLst>
                                      </p:cBhvr>
                                      <p:tavLst>
                                        <p:tav tm="0">
                                          <p:val>
                                            <p:fltVal val="0"/>
                                          </p:val>
                                        </p:tav>
                                        <p:tav tm="100000">
                                          <p:val>
                                            <p:strVal val="#ppt_h"/>
                                          </p:val>
                                        </p:tav>
                                      </p:tavLst>
                                    </p:anim>
                                    <p:anim calcmode="lin" valueType="num">
                                      <p:cBhvr>
                                        <p:cTn id="25"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heel(1)">
                                      <p:cBhvr>
                                        <p:cTn id="30" dur="2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arn(inVertical)">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ppt_x"/>
                                          </p:val>
                                        </p:tav>
                                        <p:tav tm="100000">
                                          <p:val>
                                            <p:strVal val="#ppt_x"/>
                                          </p:val>
                                        </p:tav>
                                      </p:tavLst>
                                    </p:anim>
                                    <p:anim calcmode="lin" valueType="num">
                                      <p:cBhvr additive="base">
                                        <p:cTn id="4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19150" y="2057400"/>
            <a:ext cx="7848600" cy="954107"/>
          </a:xfrm>
          <a:prstGeom prst="rect">
            <a:avLst/>
          </a:prstGeom>
          <a:solidFill>
            <a:schemeClr val="accent6">
              <a:lumMod val="75000"/>
            </a:schemeClr>
          </a:solidFill>
          <a:ln>
            <a:solidFill>
              <a:schemeClr val="accent3">
                <a:lumMod val="60000"/>
                <a:lumOff val="40000"/>
              </a:schemeClr>
            </a:solidFill>
          </a:ln>
        </p:spPr>
        <p:txBody>
          <a:bodyPr wrap="square" rtlCol="0">
            <a:spAutoFit/>
          </a:bodyPr>
          <a:lstStyle/>
          <a:p>
            <a:r>
              <a:rPr lang="en-US" sz="2800" dirty="0">
                <a:latin typeface="Times New Roman" pitchFamily="18" charset="0"/>
                <a:cs typeface="Times New Roman" pitchFamily="18" charset="0"/>
              </a:rPr>
              <a:t>Describe a nearby bazar/market in your locality by answering the following questions.</a:t>
            </a:r>
          </a:p>
        </p:txBody>
      </p:sp>
      <p:sp>
        <p:nvSpPr>
          <p:cNvPr id="4" name="TextBox 3"/>
          <p:cNvSpPr txBox="1"/>
          <p:nvPr/>
        </p:nvSpPr>
        <p:spPr>
          <a:xfrm>
            <a:off x="762000" y="3200400"/>
            <a:ext cx="7772400" cy="2246769"/>
          </a:xfrm>
          <a:prstGeom prst="rect">
            <a:avLst/>
          </a:prstGeom>
          <a:solidFill>
            <a:srgbClr val="00B0F0"/>
          </a:solidFill>
          <a:ln>
            <a:solidFill>
              <a:schemeClr val="accent4">
                <a:lumMod val="60000"/>
                <a:lumOff val="40000"/>
              </a:schemeClr>
            </a:solidFill>
          </a:ln>
        </p:spPr>
        <p:txBody>
          <a:bodyPr wrap="square" rtlCol="0">
            <a:spAutoFit/>
          </a:bodyPr>
          <a:lstStyle/>
          <a:p>
            <a:pPr marL="342900" indent="-342900">
              <a:buAutoNum type="alphaLcPeriod"/>
            </a:pPr>
            <a:r>
              <a:rPr lang="en-US" sz="2800" dirty="0">
                <a:latin typeface="Times New Roman" pitchFamily="18" charset="0"/>
                <a:cs typeface="Times New Roman" pitchFamily="18" charset="0"/>
              </a:rPr>
              <a:t>What is the market called?</a:t>
            </a:r>
          </a:p>
          <a:p>
            <a:pPr marL="342900" indent="-342900">
              <a:buAutoNum type="alphaLcPeriod"/>
            </a:pPr>
            <a:r>
              <a:rPr lang="en-US" sz="2800" dirty="0">
                <a:latin typeface="Times New Roman" pitchFamily="18" charset="0"/>
                <a:cs typeface="Times New Roman" pitchFamily="18" charset="0"/>
              </a:rPr>
              <a:t>When does the market sit?</a:t>
            </a:r>
          </a:p>
          <a:p>
            <a:pPr marL="342900" indent="-342900">
              <a:buAutoNum type="alphaLcPeriod"/>
            </a:pPr>
            <a:r>
              <a:rPr lang="en-US" sz="2800" dirty="0">
                <a:latin typeface="Times New Roman" pitchFamily="18" charset="0"/>
                <a:cs typeface="Times New Roman" pitchFamily="18" charset="0"/>
              </a:rPr>
              <a:t>What can you buy at the market?</a:t>
            </a:r>
          </a:p>
          <a:p>
            <a:pPr marL="342900" indent="-342900">
              <a:buAutoNum type="alphaLcPeriod"/>
            </a:pPr>
            <a:r>
              <a:rPr lang="en-US" sz="2800" dirty="0">
                <a:latin typeface="Times New Roman" pitchFamily="18" charset="0"/>
                <a:cs typeface="Times New Roman" pitchFamily="18" charset="0"/>
              </a:rPr>
              <a:t>Do you like going to the market? If you do, write why?</a:t>
            </a:r>
          </a:p>
        </p:txBody>
      </p:sp>
      <p:sp>
        <p:nvSpPr>
          <p:cNvPr id="6" name="Flowchart: Off-page Connector 5"/>
          <p:cNvSpPr/>
          <p:nvPr/>
        </p:nvSpPr>
        <p:spPr>
          <a:xfrm>
            <a:off x="2466975" y="848380"/>
            <a:ext cx="4495800" cy="1056620"/>
          </a:xfrm>
          <a:prstGeom prst="flowChartOffpage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latin typeface="Arial Black" pitchFamily="34" charset="0"/>
                <a:cs typeface="Times New Roman" pitchFamily="18" charset="0"/>
              </a:rPr>
              <a:t>Evaluation</a:t>
            </a:r>
          </a:p>
        </p:txBody>
      </p:sp>
    </p:spTree>
    <p:extLst>
      <p:ext uri="{BB962C8B-B14F-4D97-AF65-F5344CB8AC3E}">
        <p14:creationId xmlns:p14="http://schemas.microsoft.com/office/powerpoint/2010/main" val="334487060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4"/>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38225" y="4343399"/>
            <a:ext cx="7067550" cy="1323439"/>
          </a:xfrm>
          <a:prstGeom prst="rect">
            <a:avLst/>
          </a:prstGeom>
          <a:noFill/>
          <a:ln>
            <a:solidFill>
              <a:srgbClr val="00B0F0"/>
            </a:solidFill>
          </a:ln>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Write a short paragraph on  ‘The </a:t>
            </a:r>
            <a:r>
              <a:rPr lang="en-US" sz="40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Tha</a:t>
            </a: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lang="en-US" sz="40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Kha</a:t>
            </a: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floating market’.</a:t>
            </a:r>
          </a:p>
        </p:txBody>
      </p:sp>
      <p:sp>
        <p:nvSpPr>
          <p:cNvPr id="6" name="Flowchart: Multidocument 5"/>
          <p:cNvSpPr/>
          <p:nvPr/>
        </p:nvSpPr>
        <p:spPr>
          <a:xfrm>
            <a:off x="762000" y="762000"/>
            <a:ext cx="4800600" cy="2971800"/>
          </a:xfrm>
          <a:prstGeom prst="flowChartMultidocumen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latin typeface="Times New Roman" pitchFamily="18" charset="0"/>
                <a:cs typeface="Times New Roman" pitchFamily="18" charset="0"/>
              </a:rPr>
              <a:t>Home Work</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1828800"/>
            <a:ext cx="2527802" cy="2081622"/>
          </a:xfrm>
          <a:prstGeom prst="rect">
            <a:avLst/>
          </a:prstGeom>
          <a:ln w="25400">
            <a:solidFill>
              <a:srgbClr val="009900"/>
            </a:solidFill>
          </a:ln>
        </p:spPr>
      </p:pic>
    </p:spTree>
    <p:extLst>
      <p:ext uri="{BB962C8B-B14F-4D97-AF65-F5344CB8AC3E}">
        <p14:creationId xmlns:p14="http://schemas.microsoft.com/office/powerpoint/2010/main" val="84330835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anim calcmode="lin" valueType="num">
                                      <p:cBhvr>
                                        <p:cTn id="16"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10820400" cy="8153399"/>
          </a:xfrm>
          <a:prstGeom prst="rect">
            <a:avLst/>
          </a:prstGeom>
          <a:noFill/>
          <a:ln>
            <a:solidFill>
              <a:schemeClr val="accent3">
                <a:lumMod val="75000"/>
              </a:schemeClr>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19200" y="5029200"/>
            <a:ext cx="6629400" cy="707886"/>
          </a:xfrm>
          <a:prstGeom prst="rect">
            <a:avLst/>
          </a:prstGeom>
          <a:noFill/>
          <a:ln>
            <a:solidFill>
              <a:schemeClr val="accent3">
                <a:lumMod val="75000"/>
              </a:schemeClr>
            </a:solidFill>
          </a:ln>
        </p:spPr>
        <p:txBody>
          <a:bodyPr wrap="square" rtlCol="0">
            <a:spAutoFit/>
          </a:bodyPr>
          <a:lstStyle/>
          <a:p>
            <a:pPr algn="ctr"/>
            <a:r>
              <a:rPr lang="en-US" sz="4000" dirty="0">
                <a:latin typeface="Times New Roman" pitchFamily="18" charset="0"/>
                <a:cs typeface="Times New Roman" pitchFamily="18" charset="0"/>
              </a:rPr>
              <a:t>See you again in the next class.</a:t>
            </a:r>
          </a:p>
        </p:txBody>
      </p:sp>
      <p:sp>
        <p:nvSpPr>
          <p:cNvPr id="6" name="Rectangle 5"/>
          <p:cNvSpPr/>
          <p:nvPr/>
        </p:nvSpPr>
        <p:spPr>
          <a:xfrm>
            <a:off x="1219200" y="1600200"/>
            <a:ext cx="6629400" cy="2123658"/>
          </a:xfrm>
          <a:prstGeom prst="rect">
            <a:avLst/>
          </a:prstGeom>
        </p:spPr>
        <p:txBody>
          <a:bodyPr wrap="square">
            <a:spAutoFit/>
          </a:bodyPr>
          <a:lstStyle/>
          <a:p>
            <a:pPr algn="ctr"/>
            <a:r>
              <a:rPr lang="en-US" sz="4400" b="1" dirty="0">
                <a:latin typeface="Times New Roman" pitchFamily="18" charset="0"/>
                <a:cs typeface="Times New Roman" pitchFamily="18" charset="0"/>
              </a:rPr>
              <a:t>Thank you everybody, </a:t>
            </a:r>
            <a:r>
              <a:rPr lang="en-US" sz="4400" b="1" dirty="0">
                <a:solidFill>
                  <a:srgbClr val="0070C0"/>
                </a:solidFill>
                <a:latin typeface="Times New Roman" pitchFamily="18" charset="0"/>
                <a:cs typeface="Times New Roman" pitchFamily="18" charset="0"/>
              </a:rPr>
              <a:t>Have a nice day.</a:t>
            </a:r>
          </a:p>
          <a:p>
            <a:pPr algn="ctr"/>
            <a:endParaRPr lang="en-US" sz="4400" dirty="0"/>
          </a:p>
        </p:txBody>
      </p:sp>
      <p:pic>
        <p:nvPicPr>
          <p:cNvPr id="1026" name="Picture 2" descr="C:\Users\Mizan\Pictures\Content Related Pictures\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200399"/>
            <a:ext cx="4953000" cy="162401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85971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2" y="-762000"/>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71599" y="2601396"/>
            <a:ext cx="6210299" cy="1569660"/>
          </a:xfrm>
          <a:prstGeom prst="rect">
            <a:avLst/>
          </a:prstGeom>
          <a:solidFill>
            <a:srgbClr val="FF0000"/>
          </a:solidFill>
        </p:spPr>
        <p:txBody>
          <a:bodyPr wrap="square" rtlCol="0">
            <a:spAutoFit/>
          </a:bodyPr>
          <a:lstStyle/>
          <a:p>
            <a:pPr algn="ctr"/>
            <a:r>
              <a:rPr lang="en-US" sz="4800" dirty="0">
                <a:latin typeface="Times New Roman" pitchFamily="18" charset="0"/>
                <a:cs typeface="Times New Roman" pitchFamily="18" charset="0"/>
              </a:rPr>
              <a:t>The </a:t>
            </a:r>
            <a:r>
              <a:rPr lang="en-US" sz="4800" dirty="0" err="1">
                <a:latin typeface="Times New Roman" pitchFamily="18" charset="0"/>
                <a:cs typeface="Times New Roman" pitchFamily="18" charset="0"/>
              </a:rPr>
              <a:t>Tha</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Kha</a:t>
            </a:r>
            <a:r>
              <a:rPr lang="en-US" sz="4800" dirty="0">
                <a:latin typeface="Times New Roman" pitchFamily="18" charset="0"/>
                <a:cs typeface="Times New Roman" pitchFamily="18" charset="0"/>
              </a:rPr>
              <a:t> floating market</a:t>
            </a:r>
          </a:p>
        </p:txBody>
      </p:sp>
      <p:sp>
        <p:nvSpPr>
          <p:cNvPr id="5" name="Frame 4"/>
          <p:cNvSpPr/>
          <p:nvPr/>
        </p:nvSpPr>
        <p:spPr>
          <a:xfrm>
            <a:off x="1381126" y="2362200"/>
            <a:ext cx="6324599" cy="204805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Bevel 5"/>
          <p:cNvSpPr/>
          <p:nvPr/>
        </p:nvSpPr>
        <p:spPr>
          <a:xfrm>
            <a:off x="1104900" y="914400"/>
            <a:ext cx="6934200" cy="1295401"/>
          </a:xfrm>
          <a:prstGeom prst="beve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latin typeface="Times New Roman" pitchFamily="18" charset="0"/>
                <a:cs typeface="Times New Roman" pitchFamily="18" charset="0"/>
              </a:rPr>
              <a:t>Today’s Lesson</a:t>
            </a:r>
          </a:p>
        </p:txBody>
      </p:sp>
      <p:pic>
        <p:nvPicPr>
          <p:cNvPr id="2051" name="Picture 3" descr="C:\Users\Mizan\Downloads\native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495800"/>
            <a:ext cx="2438400" cy="1380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24513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2000" fill="hold"/>
                                        <p:tgtEl>
                                          <p:spTgt spid="2051"/>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edg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781051"/>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76250" y="2264596"/>
            <a:ext cx="1524000" cy="400110"/>
          </a:xfrm>
          <a:prstGeom prst="rect">
            <a:avLst/>
          </a:prstGeom>
          <a:noFill/>
        </p:spPr>
        <p:txBody>
          <a:bodyPr wrap="square" rtlCol="0">
            <a:spAutoFit/>
          </a:bodyPr>
          <a:lstStyle/>
          <a:p>
            <a:r>
              <a:rPr lang="en-US" sz="2000" dirty="0">
                <a:latin typeface="Times New Roman" pitchFamily="18" charset="0"/>
                <a:cs typeface="Times New Roman" pitchFamily="18" charset="0"/>
              </a:rPr>
              <a:t>Laden (</a:t>
            </a:r>
            <a:r>
              <a:rPr lang="en-US" sz="2000" dirty="0" err="1">
                <a:latin typeface="Times New Roman" pitchFamily="18" charset="0"/>
                <a:cs typeface="Times New Roman" pitchFamily="18" charset="0"/>
              </a:rPr>
              <a:t>adj</a:t>
            </a:r>
            <a:r>
              <a:rPr lang="en-US" sz="2000" dirty="0">
                <a:latin typeface="Times New Roman" pitchFamily="18" charset="0"/>
                <a:cs typeface="Times New Roman" pitchFamily="18" charset="0"/>
              </a:rPr>
              <a:t>)</a:t>
            </a:r>
          </a:p>
        </p:txBody>
      </p:sp>
      <p:sp>
        <p:nvSpPr>
          <p:cNvPr id="9" name="TextBox 8"/>
          <p:cNvSpPr txBox="1"/>
          <p:nvPr/>
        </p:nvSpPr>
        <p:spPr>
          <a:xfrm>
            <a:off x="5610225" y="1993426"/>
            <a:ext cx="2876550" cy="830997"/>
          </a:xfrm>
          <a:prstGeom prst="rect">
            <a:avLst/>
          </a:prstGeom>
          <a:noFill/>
          <a:ln>
            <a:solidFill>
              <a:schemeClr val="accent1">
                <a:lumMod val="20000"/>
                <a:lumOff val="80000"/>
              </a:schemeClr>
            </a:solidFill>
          </a:ln>
        </p:spPr>
        <p:txBody>
          <a:bodyPr wrap="square" rtlCol="0">
            <a:spAutoFit/>
          </a:bodyPr>
          <a:lstStyle/>
          <a:p>
            <a:r>
              <a:rPr lang="en-US" sz="2400" dirty="0">
                <a:latin typeface="Times New Roman" pitchFamily="18" charset="0"/>
                <a:cs typeface="Times New Roman" pitchFamily="18" charset="0"/>
              </a:rPr>
              <a:t>Heavily loaded with something.</a:t>
            </a:r>
          </a:p>
        </p:txBody>
      </p:sp>
      <p:sp>
        <p:nvSpPr>
          <p:cNvPr id="10" name="TextBox 9"/>
          <p:cNvSpPr txBox="1"/>
          <p:nvPr/>
        </p:nvSpPr>
        <p:spPr>
          <a:xfrm>
            <a:off x="457200" y="2664706"/>
            <a:ext cx="2057400" cy="400110"/>
          </a:xfrm>
          <a:prstGeom prst="rect">
            <a:avLst/>
          </a:prstGeom>
          <a:noFill/>
          <a:ln>
            <a:solidFill>
              <a:schemeClr val="accent2">
                <a:lumMod val="40000"/>
                <a:lumOff val="60000"/>
              </a:schemeClr>
            </a:solidFill>
          </a:ln>
        </p:spPr>
        <p:txBody>
          <a:bodyPr wrap="square" rtlCol="0">
            <a:spAutoFit/>
          </a:bodyPr>
          <a:lstStyle/>
          <a:p>
            <a:r>
              <a:rPr lang="en-US" sz="2000" dirty="0">
                <a:latin typeface="Times New Roman" pitchFamily="18" charset="0"/>
                <a:cs typeface="Times New Roman" pitchFamily="18" charset="0"/>
              </a:rPr>
              <a:t>Syn. Full, loaded</a:t>
            </a:r>
          </a:p>
        </p:txBody>
      </p:sp>
      <p:sp>
        <p:nvSpPr>
          <p:cNvPr id="11" name="TextBox 10"/>
          <p:cNvSpPr txBox="1"/>
          <p:nvPr/>
        </p:nvSpPr>
        <p:spPr>
          <a:xfrm>
            <a:off x="5610225" y="2829472"/>
            <a:ext cx="2743199" cy="400110"/>
          </a:xfrm>
          <a:prstGeom prst="rect">
            <a:avLst/>
          </a:prstGeom>
          <a:noFill/>
          <a:ln>
            <a:solidFill>
              <a:schemeClr val="accent2">
                <a:lumMod val="40000"/>
                <a:lumOff val="60000"/>
              </a:schemeClr>
            </a:solidFill>
          </a:ln>
        </p:spPr>
        <p:txBody>
          <a:bodyPr wrap="square" rtlCol="0">
            <a:spAutoFit/>
          </a:bodyPr>
          <a:lstStyle/>
          <a:p>
            <a:r>
              <a:rPr lang="en-US" sz="2000" dirty="0">
                <a:latin typeface="Times New Roman" pitchFamily="18" charset="0"/>
                <a:cs typeface="Times New Roman" pitchFamily="18" charset="0"/>
              </a:rPr>
              <a:t>Ant. </a:t>
            </a:r>
            <a:r>
              <a:rPr lang="en-US" sz="2000" dirty="0" err="1">
                <a:latin typeface="Times New Roman" pitchFamily="18" charset="0"/>
                <a:cs typeface="Times New Roman" pitchFamily="18" charset="0"/>
              </a:rPr>
              <a:t>unladen</a:t>
            </a:r>
            <a:r>
              <a:rPr lang="en-US" sz="2000" dirty="0">
                <a:latin typeface="Times New Roman" pitchFamily="18" charset="0"/>
                <a:cs typeface="Times New Roman" pitchFamily="18" charset="0"/>
              </a:rPr>
              <a:t>, unloaded</a:t>
            </a:r>
          </a:p>
        </p:txBody>
      </p:sp>
      <p:sp>
        <p:nvSpPr>
          <p:cNvPr id="12" name="TextBox 11"/>
          <p:cNvSpPr txBox="1"/>
          <p:nvPr/>
        </p:nvSpPr>
        <p:spPr>
          <a:xfrm>
            <a:off x="466725" y="4444424"/>
            <a:ext cx="1447800" cy="400110"/>
          </a:xfrm>
          <a:prstGeom prst="rect">
            <a:avLst/>
          </a:prstGeom>
          <a:noFill/>
        </p:spPr>
        <p:txBody>
          <a:bodyPr wrap="square" rtlCol="0">
            <a:spAutoFit/>
          </a:bodyPr>
          <a:lstStyle/>
          <a:p>
            <a:r>
              <a:rPr lang="en-US" sz="2000" dirty="0">
                <a:latin typeface="Times New Roman" pitchFamily="18" charset="0"/>
                <a:cs typeface="Times New Roman" pitchFamily="18" charset="0"/>
              </a:rPr>
              <a:t>Chitchat (n)</a:t>
            </a:r>
          </a:p>
        </p:txBody>
      </p:sp>
      <p:sp>
        <p:nvSpPr>
          <p:cNvPr id="13" name="TextBox 12"/>
          <p:cNvSpPr txBox="1"/>
          <p:nvPr/>
        </p:nvSpPr>
        <p:spPr>
          <a:xfrm>
            <a:off x="514350" y="4844534"/>
            <a:ext cx="1619250" cy="400110"/>
          </a:xfrm>
          <a:prstGeom prst="rect">
            <a:avLst/>
          </a:prstGeom>
          <a:noFill/>
        </p:spPr>
        <p:txBody>
          <a:bodyPr wrap="square" rtlCol="0">
            <a:spAutoFit/>
          </a:bodyPr>
          <a:lstStyle/>
          <a:p>
            <a:r>
              <a:rPr lang="en-US" sz="2000" dirty="0">
                <a:latin typeface="Times New Roman" pitchFamily="18" charset="0"/>
                <a:cs typeface="Times New Roman" pitchFamily="18" charset="0"/>
              </a:rPr>
              <a:t>Syn. Idle talk</a:t>
            </a:r>
          </a:p>
        </p:txBody>
      </p:sp>
      <p:sp>
        <p:nvSpPr>
          <p:cNvPr id="14" name="TextBox 13"/>
          <p:cNvSpPr txBox="1"/>
          <p:nvPr/>
        </p:nvSpPr>
        <p:spPr>
          <a:xfrm>
            <a:off x="6143625" y="5105400"/>
            <a:ext cx="2362200" cy="369332"/>
          </a:xfrm>
          <a:prstGeom prst="rect">
            <a:avLst/>
          </a:prstGeom>
          <a:noFill/>
          <a:ln>
            <a:solidFill>
              <a:schemeClr val="accent1">
                <a:lumMod val="20000"/>
                <a:lumOff val="80000"/>
              </a:schemeClr>
            </a:solidFill>
          </a:ln>
        </p:spPr>
        <p:txBody>
          <a:bodyPr wrap="square" rtlCol="0">
            <a:spAutoFit/>
          </a:bodyPr>
          <a:lstStyle/>
          <a:p>
            <a:r>
              <a:rPr lang="en-US" dirty="0">
                <a:latin typeface="Times New Roman" pitchFamily="18" charset="0"/>
                <a:cs typeface="Times New Roman" pitchFamily="18" charset="0"/>
              </a:rPr>
              <a:t>Ant. Serious talk </a:t>
            </a:r>
          </a:p>
        </p:txBody>
      </p:sp>
      <p:sp>
        <p:nvSpPr>
          <p:cNvPr id="15" name="TextBox 14"/>
          <p:cNvSpPr txBox="1"/>
          <p:nvPr/>
        </p:nvSpPr>
        <p:spPr>
          <a:xfrm>
            <a:off x="6143624" y="4048660"/>
            <a:ext cx="2219325" cy="1015663"/>
          </a:xfrm>
          <a:prstGeom prst="rect">
            <a:avLst/>
          </a:prstGeom>
          <a:noFill/>
          <a:ln>
            <a:solidFill>
              <a:schemeClr val="accent2">
                <a:lumMod val="75000"/>
              </a:schemeClr>
            </a:solidFill>
          </a:ln>
        </p:spPr>
        <p:txBody>
          <a:bodyPr wrap="square" rtlCol="0">
            <a:spAutoFit/>
          </a:bodyPr>
          <a:lstStyle/>
          <a:p>
            <a:r>
              <a:rPr lang="en-US" sz="2000" dirty="0">
                <a:latin typeface="Times New Roman" pitchFamily="18" charset="0"/>
                <a:cs typeface="Times New Roman" pitchFamily="18" charset="0"/>
              </a:rPr>
              <a:t>Conversation about things that are not important</a:t>
            </a:r>
          </a:p>
        </p:txBody>
      </p:sp>
      <p:sp>
        <p:nvSpPr>
          <p:cNvPr id="3" name="Rectangular Callout 2"/>
          <p:cNvSpPr/>
          <p:nvPr/>
        </p:nvSpPr>
        <p:spPr>
          <a:xfrm>
            <a:off x="457200" y="1524000"/>
            <a:ext cx="1447800" cy="516151"/>
          </a:xfrm>
          <a:prstGeom prst="wedgeRect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Words</a:t>
            </a:r>
          </a:p>
        </p:txBody>
      </p:sp>
      <p:sp>
        <p:nvSpPr>
          <p:cNvPr id="5" name="Rounded Rectangular Callout 4"/>
          <p:cNvSpPr/>
          <p:nvPr/>
        </p:nvSpPr>
        <p:spPr>
          <a:xfrm>
            <a:off x="6791325" y="1418324"/>
            <a:ext cx="1714500" cy="575102"/>
          </a:xfrm>
          <a:prstGeom prst="wedgeRoundRect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itchFamily="18" charset="0"/>
                <a:cs typeface="Times New Roman" pitchFamily="18" charset="0"/>
              </a:rPr>
              <a:t>Meanings </a:t>
            </a:r>
          </a:p>
        </p:txBody>
      </p:sp>
      <p:sp>
        <p:nvSpPr>
          <p:cNvPr id="16" name="Horizontal Scroll 15"/>
          <p:cNvSpPr/>
          <p:nvPr/>
        </p:nvSpPr>
        <p:spPr>
          <a:xfrm>
            <a:off x="1905000" y="685800"/>
            <a:ext cx="5562600" cy="838200"/>
          </a:xfrm>
          <a:prstGeom prst="horizont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Key Words presentation</a:t>
            </a:r>
          </a:p>
        </p:txBody>
      </p:sp>
      <p:pic>
        <p:nvPicPr>
          <p:cNvPr id="3075" name="Picture 3" descr="C:\Users\Mizan\Downloads\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499665"/>
            <a:ext cx="2724150" cy="152986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Mizan\Downloads\chitchat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4048660"/>
            <a:ext cx="2724150" cy="124140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38201" y="3295648"/>
            <a:ext cx="7515224" cy="369332"/>
          </a:xfrm>
          <a:prstGeom prst="rect">
            <a:avLst/>
          </a:prstGeom>
          <a:noFill/>
        </p:spPr>
        <p:txBody>
          <a:bodyPr wrap="square" rtlCol="0">
            <a:spAutoFit/>
          </a:bodyPr>
          <a:lstStyle/>
          <a:p>
            <a:r>
              <a:rPr lang="en-US" dirty="0">
                <a:latin typeface="Times New Roman" pitchFamily="18" charset="0"/>
                <a:cs typeface="Times New Roman" pitchFamily="18" charset="0"/>
              </a:rPr>
              <a:t>The boats were laden with lotus flowers, farm-fresh coconuts, vegetables tec.</a:t>
            </a:r>
          </a:p>
        </p:txBody>
      </p:sp>
      <p:sp>
        <p:nvSpPr>
          <p:cNvPr id="4" name="TextBox 3"/>
          <p:cNvSpPr txBox="1"/>
          <p:nvPr/>
        </p:nvSpPr>
        <p:spPr>
          <a:xfrm>
            <a:off x="914400" y="5474732"/>
            <a:ext cx="7315200" cy="400110"/>
          </a:xfrm>
          <a:prstGeom prst="rect">
            <a:avLst/>
          </a:prstGeom>
          <a:noFill/>
        </p:spPr>
        <p:txBody>
          <a:bodyPr wrap="square" rtlCol="0">
            <a:spAutoFit/>
          </a:bodyPr>
          <a:lstStyle/>
          <a:p>
            <a:r>
              <a:rPr lang="en-US" sz="2000" dirty="0" err="1">
                <a:latin typeface="Times New Roman" pitchFamily="18" charset="0"/>
                <a:cs typeface="Times New Roman" pitchFamily="18" charset="0"/>
              </a:rPr>
              <a:t>Mita</a:t>
            </a:r>
            <a:r>
              <a:rPr lang="en-US" sz="2000" dirty="0">
                <a:latin typeface="Times New Roman" pitchFamily="18" charset="0"/>
                <a:cs typeface="Times New Roman" pitchFamily="18" charset="0"/>
              </a:rPr>
              <a:t> and Zara made a little chitchat at the time of buying and selling.</a:t>
            </a:r>
          </a:p>
        </p:txBody>
      </p:sp>
    </p:spTree>
    <p:extLst>
      <p:ext uri="{BB962C8B-B14F-4D97-AF65-F5344CB8AC3E}">
        <p14:creationId xmlns:p14="http://schemas.microsoft.com/office/powerpoint/2010/main" val="29374909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wipe(down)">
                                      <p:cBhvr>
                                        <p:cTn id="7" dur="580">
                                          <p:stCondLst>
                                            <p:cond delay="0"/>
                                          </p:stCondLst>
                                        </p:cTn>
                                        <p:tgtEl>
                                          <p:spTgt spid="3075"/>
                                        </p:tgtEl>
                                      </p:cBhvr>
                                    </p:animEffect>
                                    <p:anim calcmode="lin" valueType="num">
                                      <p:cBhvr>
                                        <p:cTn id="8" dur="1822" tmFilter="0,0; 0.14,0.36; 0.43,0.73; 0.71,0.91; 1.0,1.0">
                                          <p:stCondLst>
                                            <p:cond delay="0"/>
                                          </p:stCondLst>
                                        </p:cTn>
                                        <p:tgtEl>
                                          <p:spTgt spid="307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5"/>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5"/>
                                        </p:tgtEl>
                                      </p:cBhvr>
                                      <p:to x="100000" y="60000"/>
                                    </p:animScale>
                                    <p:animScale>
                                      <p:cBhvr>
                                        <p:cTn id="14" dur="166" decel="50000">
                                          <p:stCondLst>
                                            <p:cond delay="676"/>
                                          </p:stCondLst>
                                        </p:cTn>
                                        <p:tgtEl>
                                          <p:spTgt spid="3075"/>
                                        </p:tgtEl>
                                      </p:cBhvr>
                                      <p:to x="100000" y="100000"/>
                                    </p:animScale>
                                    <p:animScale>
                                      <p:cBhvr>
                                        <p:cTn id="15" dur="26">
                                          <p:stCondLst>
                                            <p:cond delay="1312"/>
                                          </p:stCondLst>
                                        </p:cTn>
                                        <p:tgtEl>
                                          <p:spTgt spid="3075"/>
                                        </p:tgtEl>
                                      </p:cBhvr>
                                      <p:to x="100000" y="80000"/>
                                    </p:animScale>
                                    <p:animScale>
                                      <p:cBhvr>
                                        <p:cTn id="16" dur="166" decel="50000">
                                          <p:stCondLst>
                                            <p:cond delay="1338"/>
                                          </p:stCondLst>
                                        </p:cTn>
                                        <p:tgtEl>
                                          <p:spTgt spid="3075"/>
                                        </p:tgtEl>
                                      </p:cBhvr>
                                      <p:to x="100000" y="100000"/>
                                    </p:animScale>
                                    <p:animScale>
                                      <p:cBhvr>
                                        <p:cTn id="17" dur="26">
                                          <p:stCondLst>
                                            <p:cond delay="1642"/>
                                          </p:stCondLst>
                                        </p:cTn>
                                        <p:tgtEl>
                                          <p:spTgt spid="3075"/>
                                        </p:tgtEl>
                                      </p:cBhvr>
                                      <p:to x="100000" y="90000"/>
                                    </p:animScale>
                                    <p:animScale>
                                      <p:cBhvr>
                                        <p:cTn id="18" dur="166" decel="50000">
                                          <p:stCondLst>
                                            <p:cond delay="1668"/>
                                          </p:stCondLst>
                                        </p:cTn>
                                        <p:tgtEl>
                                          <p:spTgt spid="3075"/>
                                        </p:tgtEl>
                                      </p:cBhvr>
                                      <p:to x="100000" y="100000"/>
                                    </p:animScale>
                                    <p:animScale>
                                      <p:cBhvr>
                                        <p:cTn id="19" dur="26">
                                          <p:stCondLst>
                                            <p:cond delay="1808"/>
                                          </p:stCondLst>
                                        </p:cTn>
                                        <p:tgtEl>
                                          <p:spTgt spid="3075"/>
                                        </p:tgtEl>
                                      </p:cBhvr>
                                      <p:to x="100000" y="95000"/>
                                    </p:animScale>
                                    <p:animScale>
                                      <p:cBhvr>
                                        <p:cTn id="20" dur="166" decel="50000">
                                          <p:stCondLst>
                                            <p:cond delay="1834"/>
                                          </p:stCondLst>
                                        </p:cTn>
                                        <p:tgtEl>
                                          <p:spTgt spid="307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11"/>
                                        </p:tgtEl>
                                        <p:attrNameLst>
                                          <p:attrName>ppt_y</p:attrName>
                                        </p:attrNameLst>
                                      </p:cBhvr>
                                      <p:tavLst>
                                        <p:tav tm="0">
                                          <p:val>
                                            <p:strVal val="#ppt_y"/>
                                          </p:val>
                                        </p:tav>
                                        <p:tav tm="100000">
                                          <p:val>
                                            <p:strVal val="#ppt_y"/>
                                          </p:val>
                                        </p:tav>
                                      </p:tavLst>
                                    </p:anim>
                                    <p:anim calcmode="lin" valueType="num">
                                      <p:cBhvr>
                                        <p:cTn id="34"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3076"/>
                                        </p:tgtEl>
                                        <p:attrNameLst>
                                          <p:attrName>style.visibility</p:attrName>
                                        </p:attrNameLst>
                                      </p:cBhvr>
                                      <p:to>
                                        <p:strVal val="visible"/>
                                      </p:to>
                                    </p:set>
                                    <p:animEffect transition="in" filter="circle(in)">
                                      <p:cBhvr>
                                        <p:cTn id="46" dur="2000"/>
                                        <p:tgtEl>
                                          <p:spTgt spid="307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down)">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41" presetClass="entr" presetSubtype="0" fill="hold" grpId="0" nodeType="clickEffect">
                                  <p:stCondLst>
                                    <p:cond delay="0"/>
                                  </p:stCondLst>
                                  <p:iterate type="lt">
                                    <p:tmPct val="10000"/>
                                  </p:iterate>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14"/>
                                        </p:tgtEl>
                                        <p:attrNameLst>
                                          <p:attrName>ppt_y</p:attrName>
                                        </p:attrNameLst>
                                      </p:cBhvr>
                                      <p:tavLst>
                                        <p:tav tm="0">
                                          <p:val>
                                            <p:strVal val="#ppt_y"/>
                                          </p:val>
                                        </p:tav>
                                        <p:tav tm="100000">
                                          <p:val>
                                            <p:strVal val="#ppt_y"/>
                                          </p:val>
                                        </p:tav>
                                      </p:tavLst>
                                    </p:anim>
                                    <p:anim calcmode="lin" valueType="num">
                                      <p:cBhvr>
                                        <p:cTn id="58"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1000"/>
                                        <p:tgtEl>
                                          <p:spTgt spid="4"/>
                                        </p:tgtEl>
                                      </p:cBhvr>
                                    </p:animEffect>
                                    <p:anim calcmode="lin" valueType="num">
                                      <p:cBhvr>
                                        <p:cTn id="66" dur="1000" fill="hold"/>
                                        <p:tgtEl>
                                          <p:spTgt spid="4"/>
                                        </p:tgtEl>
                                        <p:attrNameLst>
                                          <p:attrName>ppt_x</p:attrName>
                                        </p:attrNameLst>
                                      </p:cBhvr>
                                      <p:tavLst>
                                        <p:tav tm="0">
                                          <p:val>
                                            <p:strVal val="#ppt_x"/>
                                          </p:val>
                                        </p:tav>
                                        <p:tav tm="100000">
                                          <p:val>
                                            <p:strVal val="#ppt_x"/>
                                          </p:val>
                                        </p:tav>
                                      </p:tavLst>
                                    </p:anim>
                                    <p:anim calcmode="lin" valueType="num">
                                      <p:cBhvr>
                                        <p:cTn id="6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4" grpId="0" animBg="1"/>
      <p:bldP spid="15" grpId="0" animBg="1"/>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47700"/>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600" y="914400"/>
            <a:ext cx="1600200" cy="461665"/>
          </a:xfrm>
          <a:prstGeom prst="rect">
            <a:avLst/>
          </a:prstGeom>
          <a:noFill/>
        </p:spPr>
        <p:txBody>
          <a:bodyPr wrap="square" rtlCol="0">
            <a:spAutoFit/>
          </a:bodyPr>
          <a:lstStyle/>
          <a:p>
            <a:r>
              <a:rPr lang="en-US" sz="2400" dirty="0">
                <a:latin typeface="Times New Roman" pitchFamily="18" charset="0"/>
                <a:cs typeface="Times New Roman" pitchFamily="18" charset="0"/>
              </a:rPr>
              <a:t>Natives (n)</a:t>
            </a:r>
          </a:p>
        </p:txBody>
      </p:sp>
      <p:sp>
        <p:nvSpPr>
          <p:cNvPr id="5" name="TextBox 4"/>
          <p:cNvSpPr txBox="1"/>
          <p:nvPr/>
        </p:nvSpPr>
        <p:spPr>
          <a:xfrm>
            <a:off x="5867400" y="914400"/>
            <a:ext cx="2590800" cy="1200329"/>
          </a:xfrm>
          <a:prstGeom prst="rect">
            <a:avLst/>
          </a:prstGeom>
          <a:noFill/>
          <a:ln>
            <a:solidFill>
              <a:schemeClr val="accent2">
                <a:lumMod val="40000"/>
                <a:lumOff val="60000"/>
              </a:schemeClr>
            </a:solidFill>
          </a:ln>
        </p:spPr>
        <p:txBody>
          <a:bodyPr wrap="square" rtlCol="0">
            <a:spAutoFit/>
          </a:bodyPr>
          <a:lstStyle/>
          <a:p>
            <a:r>
              <a:rPr lang="en-US" sz="2400" dirty="0">
                <a:latin typeface="Times New Roman" pitchFamily="18" charset="0"/>
                <a:cs typeface="Times New Roman" pitchFamily="18" charset="0"/>
              </a:rPr>
              <a:t>Person who were born in a particular country or area</a:t>
            </a:r>
          </a:p>
        </p:txBody>
      </p:sp>
      <p:sp>
        <p:nvSpPr>
          <p:cNvPr id="6" name="TextBox 5"/>
          <p:cNvSpPr txBox="1"/>
          <p:nvPr/>
        </p:nvSpPr>
        <p:spPr>
          <a:xfrm>
            <a:off x="628650" y="1376065"/>
            <a:ext cx="1752600" cy="1200329"/>
          </a:xfrm>
          <a:prstGeom prst="rect">
            <a:avLst/>
          </a:prstGeom>
          <a:noFill/>
          <a:ln>
            <a:solidFill>
              <a:schemeClr val="accent1">
                <a:lumMod val="50000"/>
              </a:schemeClr>
            </a:solidFill>
          </a:ln>
        </p:spPr>
        <p:txBody>
          <a:bodyPr wrap="square" rtlCol="0">
            <a:spAutoFit/>
          </a:bodyPr>
          <a:lstStyle/>
          <a:p>
            <a:r>
              <a:rPr lang="en-US" sz="2400" dirty="0">
                <a:latin typeface="Times New Roman" pitchFamily="18" charset="0"/>
                <a:cs typeface="Times New Roman" pitchFamily="18" charset="0"/>
              </a:rPr>
              <a:t>Syn. Aboriginals, locals </a:t>
            </a:r>
          </a:p>
        </p:txBody>
      </p:sp>
      <p:sp>
        <p:nvSpPr>
          <p:cNvPr id="7" name="TextBox 6"/>
          <p:cNvSpPr txBox="1"/>
          <p:nvPr/>
        </p:nvSpPr>
        <p:spPr>
          <a:xfrm>
            <a:off x="5867400" y="2286000"/>
            <a:ext cx="2286000" cy="461665"/>
          </a:xfrm>
          <a:prstGeom prst="rect">
            <a:avLst/>
          </a:prstGeom>
          <a:noFill/>
          <a:ln>
            <a:solidFill>
              <a:schemeClr val="accent3">
                <a:lumMod val="75000"/>
              </a:schemeClr>
            </a:solidFill>
          </a:ln>
        </p:spPr>
        <p:txBody>
          <a:bodyPr wrap="square" rtlCol="0">
            <a:spAutoFit/>
          </a:bodyPr>
          <a:lstStyle/>
          <a:p>
            <a:r>
              <a:rPr lang="en-US" sz="2400" dirty="0">
                <a:latin typeface="Times New Roman" pitchFamily="18" charset="0"/>
                <a:cs typeface="Times New Roman" pitchFamily="18" charset="0"/>
              </a:rPr>
              <a:t>Ant. outsiders</a:t>
            </a:r>
          </a:p>
        </p:txBody>
      </p:sp>
      <p:sp>
        <p:nvSpPr>
          <p:cNvPr id="8" name="TextBox 7"/>
          <p:cNvSpPr txBox="1"/>
          <p:nvPr/>
        </p:nvSpPr>
        <p:spPr>
          <a:xfrm>
            <a:off x="609600" y="4172483"/>
            <a:ext cx="1600200" cy="461665"/>
          </a:xfrm>
          <a:prstGeom prst="rect">
            <a:avLst/>
          </a:prstGeom>
          <a:noFill/>
        </p:spPr>
        <p:txBody>
          <a:bodyPr wrap="square" rtlCol="0">
            <a:spAutoFit/>
          </a:bodyPr>
          <a:lstStyle/>
          <a:p>
            <a:r>
              <a:rPr lang="en-US" sz="2400" dirty="0">
                <a:latin typeface="Times New Roman" pitchFamily="18" charset="0"/>
                <a:cs typeface="Times New Roman" pitchFamily="18" charset="0"/>
              </a:rPr>
              <a:t>Display (v)</a:t>
            </a:r>
          </a:p>
        </p:txBody>
      </p:sp>
      <p:sp>
        <p:nvSpPr>
          <p:cNvPr id="9" name="TextBox 8"/>
          <p:cNvSpPr txBox="1"/>
          <p:nvPr/>
        </p:nvSpPr>
        <p:spPr>
          <a:xfrm>
            <a:off x="6105525" y="3869887"/>
            <a:ext cx="2514600" cy="1015663"/>
          </a:xfrm>
          <a:prstGeom prst="rect">
            <a:avLst/>
          </a:prstGeom>
          <a:noFill/>
          <a:ln>
            <a:solidFill>
              <a:schemeClr val="accent2">
                <a:lumMod val="20000"/>
                <a:lumOff val="80000"/>
              </a:schemeClr>
            </a:solidFill>
          </a:ln>
        </p:spPr>
        <p:txBody>
          <a:bodyPr wrap="square" rtlCol="0">
            <a:spAutoFit/>
          </a:bodyPr>
          <a:lstStyle/>
          <a:p>
            <a:r>
              <a:rPr lang="en-US" sz="2000" dirty="0">
                <a:latin typeface="Times New Roman" pitchFamily="18" charset="0"/>
                <a:cs typeface="Times New Roman" pitchFamily="18" charset="0"/>
              </a:rPr>
              <a:t>To put something in a place where people can see it easily.</a:t>
            </a:r>
          </a:p>
        </p:txBody>
      </p:sp>
      <p:sp>
        <p:nvSpPr>
          <p:cNvPr id="10" name="TextBox 9"/>
          <p:cNvSpPr txBox="1"/>
          <p:nvPr/>
        </p:nvSpPr>
        <p:spPr>
          <a:xfrm>
            <a:off x="533400" y="4724400"/>
            <a:ext cx="2514600" cy="461665"/>
          </a:xfrm>
          <a:prstGeom prst="rect">
            <a:avLst/>
          </a:prstGeom>
          <a:noFill/>
          <a:ln>
            <a:solidFill>
              <a:schemeClr val="tx1">
                <a:lumMod val="85000"/>
                <a:lumOff val="15000"/>
              </a:schemeClr>
            </a:solidFill>
          </a:ln>
        </p:spPr>
        <p:txBody>
          <a:bodyPr wrap="square" rtlCol="0">
            <a:spAutoFit/>
          </a:bodyPr>
          <a:lstStyle/>
          <a:p>
            <a:r>
              <a:rPr lang="en-US" sz="2400" dirty="0">
                <a:latin typeface="Times New Roman" pitchFamily="18" charset="0"/>
                <a:cs typeface="Times New Roman" pitchFamily="18" charset="0"/>
              </a:rPr>
              <a:t>Syn. show, exhibit</a:t>
            </a:r>
          </a:p>
        </p:txBody>
      </p:sp>
      <p:sp>
        <p:nvSpPr>
          <p:cNvPr id="11" name="TextBox 10"/>
          <p:cNvSpPr txBox="1"/>
          <p:nvPr/>
        </p:nvSpPr>
        <p:spPr>
          <a:xfrm>
            <a:off x="6286500" y="4904600"/>
            <a:ext cx="1676400" cy="461665"/>
          </a:xfrm>
          <a:prstGeom prst="rect">
            <a:avLst/>
          </a:prstGeom>
          <a:noFill/>
          <a:ln>
            <a:solidFill>
              <a:schemeClr val="accent4"/>
            </a:solidFill>
          </a:ln>
        </p:spPr>
        <p:txBody>
          <a:bodyPr wrap="square" rtlCol="0">
            <a:spAutoFit/>
          </a:bodyPr>
          <a:lstStyle/>
          <a:p>
            <a:r>
              <a:rPr lang="en-US" sz="2400" dirty="0">
                <a:latin typeface="Times New Roman" pitchFamily="18" charset="0"/>
                <a:cs typeface="Times New Roman" pitchFamily="18" charset="0"/>
              </a:rPr>
              <a:t>Ant. hide</a:t>
            </a:r>
          </a:p>
        </p:txBody>
      </p:sp>
      <p:pic>
        <p:nvPicPr>
          <p:cNvPr id="5123" name="Picture 3" descr="C:\Users\Mizan\Downloads\display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0900" y="3780351"/>
            <a:ext cx="2362200" cy="1585914"/>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Mizan\Downloads\native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6100" y="1019936"/>
            <a:ext cx="2400300" cy="173725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38200" y="2971800"/>
            <a:ext cx="7315200" cy="400110"/>
          </a:xfrm>
          <a:prstGeom prst="rect">
            <a:avLst/>
          </a:prstGeom>
          <a:noFill/>
        </p:spPr>
        <p:txBody>
          <a:bodyPr wrap="square" rtlCol="0">
            <a:spAutoFit/>
          </a:bodyPr>
          <a:lstStyle/>
          <a:p>
            <a:pPr algn="ctr"/>
            <a:r>
              <a:rPr lang="en-US" sz="2000" dirty="0">
                <a:latin typeface="Times New Roman" pitchFamily="18" charset="0"/>
                <a:cs typeface="Times New Roman" pitchFamily="18" charset="0"/>
              </a:rPr>
              <a:t>Most of the buyers and seller are native of the market.</a:t>
            </a:r>
          </a:p>
        </p:txBody>
      </p:sp>
      <p:sp>
        <p:nvSpPr>
          <p:cNvPr id="12" name="TextBox 11"/>
          <p:cNvSpPr txBox="1"/>
          <p:nvPr/>
        </p:nvSpPr>
        <p:spPr>
          <a:xfrm>
            <a:off x="914400" y="5629275"/>
            <a:ext cx="7239000" cy="400110"/>
          </a:xfrm>
          <a:prstGeom prst="rect">
            <a:avLst/>
          </a:prstGeom>
          <a:noFill/>
        </p:spPr>
        <p:txBody>
          <a:bodyPr wrap="square" rtlCol="0">
            <a:spAutoFit/>
          </a:bodyPr>
          <a:lstStyle/>
          <a:p>
            <a:pPr algn="ctr"/>
            <a:r>
              <a:rPr lang="en-US" sz="2000" dirty="0">
                <a:latin typeface="Times New Roman" pitchFamily="18" charset="0"/>
                <a:cs typeface="Times New Roman" pitchFamily="18" charset="0"/>
              </a:rPr>
              <a:t>They displayed the products beautifully for the buyers.</a:t>
            </a:r>
          </a:p>
        </p:txBody>
      </p:sp>
    </p:spTree>
    <p:extLst>
      <p:ext uri="{BB962C8B-B14F-4D97-AF65-F5344CB8AC3E}">
        <p14:creationId xmlns:p14="http://schemas.microsoft.com/office/powerpoint/2010/main" val="33656128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ppt_x"/>
                                          </p:val>
                                        </p:tav>
                                        <p:tav tm="100000">
                                          <p:val>
                                            <p:strVal val="#ppt_x"/>
                                          </p:val>
                                        </p:tav>
                                      </p:tavLst>
                                    </p:anim>
                                    <p:anim calcmode="lin" valueType="num">
                                      <p:cBhvr additive="base">
                                        <p:cTn id="8"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1" presetClass="entr" presetSubtype="0" fill="hold" grpId="0" nodeType="clickEffect">
                                  <p:stCondLst>
                                    <p:cond delay="0"/>
                                  </p:stCondLst>
                                  <p:iterate type="lt">
                                    <p:tmPct val="10000"/>
                                  </p:iterate>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anim calcmode="lin" valueType="num">
                                      <p:cBhvr>
                                        <p:cTn id="20"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123"/>
                                        </p:tgtEl>
                                        <p:attrNameLst>
                                          <p:attrName>style.visibility</p:attrName>
                                        </p:attrNameLst>
                                      </p:cBhvr>
                                      <p:to>
                                        <p:strVal val="visible"/>
                                      </p:to>
                                    </p:set>
                                    <p:animEffect transition="in" filter="fade">
                                      <p:cBhvr>
                                        <p:cTn id="32" dur="1000"/>
                                        <p:tgtEl>
                                          <p:spTgt spid="5123"/>
                                        </p:tgtEl>
                                      </p:cBhvr>
                                    </p:animEffect>
                                    <p:anim calcmode="lin" valueType="num">
                                      <p:cBhvr>
                                        <p:cTn id="33" dur="1000" fill="hold"/>
                                        <p:tgtEl>
                                          <p:spTgt spid="5123"/>
                                        </p:tgtEl>
                                        <p:attrNameLst>
                                          <p:attrName>ppt_x</p:attrName>
                                        </p:attrNameLst>
                                      </p:cBhvr>
                                      <p:tavLst>
                                        <p:tav tm="0">
                                          <p:val>
                                            <p:strVal val="#ppt_x"/>
                                          </p:val>
                                        </p:tav>
                                        <p:tav tm="100000">
                                          <p:val>
                                            <p:strVal val="#ppt_x"/>
                                          </p:val>
                                        </p:tav>
                                      </p:tavLst>
                                    </p:anim>
                                    <p:anim calcmode="lin" valueType="num">
                                      <p:cBhvr>
                                        <p:cTn id="34"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9" presetClass="entr" presetSubtype="1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0" fill="hold"/>
                                        <p:tgtEl>
                                          <p:spTgt spid="9"/>
                                        </p:tgtEl>
                                        <p:attrNameLst>
                                          <p:attrName>ppt_w</p:attrName>
                                        </p:attrNameLst>
                                      </p:cBhvr>
                                      <p:tavLst>
                                        <p:tav tm="0" fmla="#ppt_w*sin(2.5*pi*$)">
                                          <p:val>
                                            <p:fltVal val="0"/>
                                          </p:val>
                                        </p:tav>
                                        <p:tav tm="100000">
                                          <p:val>
                                            <p:fltVal val="1"/>
                                          </p:val>
                                        </p:tav>
                                      </p:tavLst>
                                    </p:anim>
                                    <p:anim calcmode="lin" valueType="num">
                                      <p:cBhvr>
                                        <p:cTn id="40" dur="5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grpId="0" nodeType="clickEffect">
                                  <p:stCondLst>
                                    <p:cond delay="0"/>
                                  </p:stCondLst>
                                  <p:iterate type="lt">
                                    <p:tmPct val="10000"/>
                                  </p:iterate>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1" grpId="0" animBg="1"/>
      <p:bldP spid="2"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2000" y="1066800"/>
            <a:ext cx="1333500" cy="461665"/>
          </a:xfrm>
          <a:prstGeom prst="rect">
            <a:avLst/>
          </a:prstGeom>
          <a:noFill/>
        </p:spPr>
        <p:txBody>
          <a:bodyPr wrap="square" rtlCol="0">
            <a:spAutoFit/>
          </a:bodyPr>
          <a:lstStyle/>
          <a:p>
            <a:r>
              <a:rPr lang="en-US" sz="2400" dirty="0">
                <a:latin typeface="Times New Roman" pitchFamily="18" charset="0"/>
                <a:cs typeface="Times New Roman" pitchFamily="18" charset="0"/>
              </a:rPr>
              <a:t>Row (v)</a:t>
            </a:r>
          </a:p>
        </p:txBody>
      </p:sp>
      <p:sp>
        <p:nvSpPr>
          <p:cNvPr id="4" name="TextBox 3"/>
          <p:cNvSpPr txBox="1"/>
          <p:nvPr/>
        </p:nvSpPr>
        <p:spPr>
          <a:xfrm>
            <a:off x="6553200" y="1219200"/>
            <a:ext cx="1981200" cy="461665"/>
          </a:xfrm>
          <a:prstGeom prst="rect">
            <a:avLst/>
          </a:prstGeom>
          <a:noFill/>
          <a:ln>
            <a:solidFill>
              <a:schemeClr val="accent1">
                <a:lumMod val="60000"/>
                <a:lumOff val="40000"/>
              </a:schemeClr>
            </a:solidFill>
          </a:ln>
        </p:spPr>
        <p:txBody>
          <a:bodyPr wrap="square" rtlCol="0">
            <a:spAutoFit/>
          </a:bodyPr>
          <a:lstStyle/>
          <a:p>
            <a:r>
              <a:rPr lang="en-US" sz="2400" dirty="0">
                <a:latin typeface="Times New Roman" pitchFamily="18" charset="0"/>
                <a:cs typeface="Times New Roman" pitchFamily="18" charset="0"/>
              </a:rPr>
              <a:t>To run a boat</a:t>
            </a:r>
          </a:p>
        </p:txBody>
      </p:sp>
      <p:sp>
        <p:nvSpPr>
          <p:cNvPr id="5" name="TextBox 4"/>
          <p:cNvSpPr txBox="1"/>
          <p:nvPr/>
        </p:nvSpPr>
        <p:spPr>
          <a:xfrm>
            <a:off x="762000" y="1981200"/>
            <a:ext cx="1905000" cy="461665"/>
          </a:xfrm>
          <a:prstGeom prst="rect">
            <a:avLst/>
          </a:prstGeom>
          <a:noFill/>
          <a:ln>
            <a:solidFill>
              <a:schemeClr val="tx2">
                <a:lumMod val="40000"/>
                <a:lumOff val="60000"/>
              </a:schemeClr>
            </a:solidFill>
          </a:ln>
        </p:spPr>
        <p:txBody>
          <a:bodyPr wrap="square" rtlCol="0">
            <a:spAutoFit/>
          </a:bodyPr>
          <a:lstStyle/>
          <a:p>
            <a:r>
              <a:rPr lang="en-US" sz="2400" dirty="0">
                <a:latin typeface="Times New Roman" pitchFamily="18" charset="0"/>
                <a:cs typeface="Times New Roman" pitchFamily="18" charset="0"/>
              </a:rPr>
              <a:t>Syn. oar</a:t>
            </a:r>
          </a:p>
        </p:txBody>
      </p:sp>
      <p:sp>
        <p:nvSpPr>
          <p:cNvPr id="6" name="TextBox 5"/>
          <p:cNvSpPr txBox="1"/>
          <p:nvPr/>
        </p:nvSpPr>
        <p:spPr>
          <a:xfrm>
            <a:off x="561975" y="4228325"/>
            <a:ext cx="1752600" cy="461665"/>
          </a:xfrm>
          <a:prstGeom prst="rect">
            <a:avLst/>
          </a:prstGeom>
          <a:noFill/>
        </p:spPr>
        <p:txBody>
          <a:bodyPr wrap="square" rtlCol="0">
            <a:spAutoFit/>
          </a:bodyPr>
          <a:lstStyle/>
          <a:p>
            <a:r>
              <a:rPr lang="en-US" sz="2400" dirty="0">
                <a:latin typeface="Times New Roman" pitchFamily="18" charset="0"/>
                <a:cs typeface="Times New Roman" pitchFamily="18" charset="0"/>
              </a:rPr>
              <a:t>Elderly (</a:t>
            </a:r>
            <a:r>
              <a:rPr lang="en-US" sz="2400" dirty="0" err="1">
                <a:latin typeface="Times New Roman" pitchFamily="18" charset="0"/>
                <a:cs typeface="Times New Roman" pitchFamily="18" charset="0"/>
              </a:rPr>
              <a:t>adj</a:t>
            </a:r>
            <a:r>
              <a:rPr lang="en-US" sz="2400" dirty="0">
                <a:latin typeface="Times New Roman" pitchFamily="18" charset="0"/>
                <a:cs typeface="Times New Roman" pitchFamily="18" charset="0"/>
              </a:rPr>
              <a:t>)</a:t>
            </a:r>
          </a:p>
        </p:txBody>
      </p:sp>
      <p:sp>
        <p:nvSpPr>
          <p:cNvPr id="7" name="TextBox 6"/>
          <p:cNvSpPr txBox="1"/>
          <p:nvPr/>
        </p:nvSpPr>
        <p:spPr>
          <a:xfrm>
            <a:off x="6324600" y="3851701"/>
            <a:ext cx="2209800" cy="830997"/>
          </a:xfrm>
          <a:prstGeom prst="rect">
            <a:avLst/>
          </a:prstGeom>
          <a:noFill/>
          <a:ln>
            <a:solidFill>
              <a:srgbClr val="FFFF00"/>
            </a:solidFill>
          </a:ln>
        </p:spPr>
        <p:txBody>
          <a:bodyPr wrap="square" rtlCol="0">
            <a:spAutoFit/>
          </a:bodyPr>
          <a:lstStyle/>
          <a:p>
            <a:r>
              <a:rPr lang="en-US" sz="2400" dirty="0">
                <a:latin typeface="Times New Roman" pitchFamily="18" charset="0"/>
                <a:cs typeface="Times New Roman" pitchFamily="18" charset="0"/>
              </a:rPr>
              <a:t>Used as a polite word for ‘old’</a:t>
            </a:r>
          </a:p>
        </p:txBody>
      </p:sp>
      <p:sp>
        <p:nvSpPr>
          <p:cNvPr id="8" name="TextBox 7"/>
          <p:cNvSpPr txBox="1"/>
          <p:nvPr/>
        </p:nvSpPr>
        <p:spPr>
          <a:xfrm>
            <a:off x="561975" y="4692223"/>
            <a:ext cx="2438400" cy="461665"/>
          </a:xfrm>
          <a:prstGeom prst="rect">
            <a:avLst/>
          </a:prstGeom>
          <a:noFill/>
          <a:ln>
            <a:solidFill>
              <a:schemeClr val="tx2">
                <a:lumMod val="50000"/>
              </a:schemeClr>
            </a:solidFill>
          </a:ln>
        </p:spPr>
        <p:txBody>
          <a:bodyPr wrap="square" rtlCol="0">
            <a:spAutoFit/>
          </a:bodyPr>
          <a:lstStyle/>
          <a:p>
            <a:r>
              <a:rPr lang="en-US" sz="2400" dirty="0">
                <a:latin typeface="Times New Roman" pitchFamily="18" charset="0"/>
                <a:cs typeface="Times New Roman" pitchFamily="18" charset="0"/>
              </a:rPr>
              <a:t>Syn. Aged,  older</a:t>
            </a:r>
          </a:p>
        </p:txBody>
      </p:sp>
      <p:sp>
        <p:nvSpPr>
          <p:cNvPr id="9" name="TextBox 8"/>
          <p:cNvSpPr txBox="1"/>
          <p:nvPr/>
        </p:nvSpPr>
        <p:spPr>
          <a:xfrm>
            <a:off x="6343650" y="4800600"/>
            <a:ext cx="1600200" cy="461665"/>
          </a:xfrm>
          <a:prstGeom prst="rect">
            <a:avLst/>
          </a:prstGeom>
          <a:noFill/>
          <a:ln>
            <a:solidFill>
              <a:schemeClr val="accent1">
                <a:lumMod val="40000"/>
                <a:lumOff val="60000"/>
              </a:schemeClr>
            </a:solidFill>
          </a:ln>
        </p:spPr>
        <p:txBody>
          <a:bodyPr wrap="square" rtlCol="0">
            <a:spAutoFit/>
          </a:bodyPr>
          <a:lstStyle/>
          <a:p>
            <a:r>
              <a:rPr lang="en-US" sz="2400" dirty="0">
                <a:latin typeface="Times New Roman" pitchFamily="18" charset="0"/>
                <a:cs typeface="Times New Roman" pitchFamily="18" charset="0"/>
              </a:rPr>
              <a:t>Ant. young</a:t>
            </a:r>
          </a:p>
        </p:txBody>
      </p:sp>
      <p:pic>
        <p:nvPicPr>
          <p:cNvPr id="4098" name="Picture 2" descr="C:\Users\Mizan\Downloads\ro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398" y="1066800"/>
            <a:ext cx="2333625" cy="168116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Mizan\Downloads\fm1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398" y="3657600"/>
            <a:ext cx="2466975" cy="169214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314575" y="2895600"/>
            <a:ext cx="4419600" cy="400110"/>
          </a:xfrm>
          <a:prstGeom prst="rect">
            <a:avLst/>
          </a:prstGeom>
          <a:noFill/>
        </p:spPr>
        <p:txBody>
          <a:bodyPr wrap="square" rtlCol="0">
            <a:spAutoFit/>
          </a:bodyPr>
          <a:lstStyle/>
          <a:p>
            <a:pPr algn="ctr"/>
            <a:r>
              <a:rPr lang="en-US" sz="2000" dirty="0">
                <a:latin typeface="Times New Roman" pitchFamily="18" charset="0"/>
                <a:cs typeface="Times New Roman" pitchFamily="18" charset="0"/>
              </a:rPr>
              <a:t>Thy move here and there in rows</a:t>
            </a:r>
          </a:p>
        </p:txBody>
      </p:sp>
      <p:sp>
        <p:nvSpPr>
          <p:cNvPr id="11" name="TextBox 10"/>
          <p:cNvSpPr txBox="1"/>
          <p:nvPr/>
        </p:nvSpPr>
        <p:spPr>
          <a:xfrm>
            <a:off x="1066800" y="5438745"/>
            <a:ext cx="7162800" cy="400110"/>
          </a:xfrm>
          <a:prstGeom prst="rect">
            <a:avLst/>
          </a:prstGeom>
          <a:noFill/>
        </p:spPr>
        <p:txBody>
          <a:bodyPr wrap="square" rtlCol="0">
            <a:spAutoFit/>
          </a:bodyPr>
          <a:lstStyle/>
          <a:p>
            <a:pPr algn="ctr"/>
            <a:r>
              <a:rPr lang="en-US" sz="2000" dirty="0">
                <a:latin typeface="Times New Roman" pitchFamily="18" charset="0"/>
                <a:cs typeface="Times New Roman" pitchFamily="18" charset="0"/>
              </a:rPr>
              <a:t>Most of the buyers  are elderly </a:t>
            </a:r>
            <a:r>
              <a:rPr lang="en-US" sz="2000" dirty="0" err="1">
                <a:latin typeface="Times New Roman" pitchFamily="18" charset="0"/>
                <a:cs typeface="Times New Roman" pitchFamily="18" charset="0"/>
              </a:rPr>
              <a:t>Thi</a:t>
            </a:r>
            <a:r>
              <a:rPr lang="en-US" sz="2000" dirty="0">
                <a:latin typeface="Times New Roman" pitchFamily="18" charset="0"/>
                <a:cs typeface="Times New Roman" pitchFamily="18" charset="0"/>
              </a:rPr>
              <a:t> women</a:t>
            </a:r>
          </a:p>
        </p:txBody>
      </p:sp>
    </p:spTree>
    <p:extLst>
      <p:ext uri="{BB962C8B-B14F-4D97-AF65-F5344CB8AC3E}">
        <p14:creationId xmlns:p14="http://schemas.microsoft.com/office/powerpoint/2010/main" val="26142474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10"/>
                                        </p:tgtEl>
                                        <p:attrNameLst>
                                          <p:attrName>style.visibility</p:attrName>
                                        </p:attrNameLst>
                                      </p:cBhvr>
                                      <p:to>
                                        <p:strVal val="visible"/>
                                      </p:to>
                                    </p:set>
                                    <p:anim by="(-#ppt_w*2)" calcmode="lin" valueType="num">
                                      <p:cBhvr rctx="PPT">
                                        <p:cTn id="25" dur="500" autoRev="1" fill="hold">
                                          <p:stCondLst>
                                            <p:cond delay="0"/>
                                          </p:stCondLst>
                                        </p:cTn>
                                        <p:tgtEl>
                                          <p:spTgt spid="10"/>
                                        </p:tgtEl>
                                        <p:attrNameLst>
                                          <p:attrName>ppt_w</p:attrName>
                                        </p:attrNameLst>
                                      </p:cBhvr>
                                    </p:anim>
                                    <p:anim by="(#ppt_w*0.50)" calcmode="lin" valueType="num">
                                      <p:cBhvr>
                                        <p:cTn id="26" dur="500" decel="50000" autoRev="1" fill="hold">
                                          <p:stCondLst>
                                            <p:cond delay="0"/>
                                          </p:stCondLst>
                                        </p:cTn>
                                        <p:tgtEl>
                                          <p:spTgt spid="10"/>
                                        </p:tgtEl>
                                        <p:attrNameLst>
                                          <p:attrName>ppt_x</p:attrName>
                                        </p:attrNameLst>
                                      </p:cBhvr>
                                    </p:anim>
                                    <p:anim from="(-#ppt_h/2)" to="(#ppt_y)" calcmode="lin" valueType="num">
                                      <p:cBhvr>
                                        <p:cTn id="27" dur="1000" fill="hold">
                                          <p:stCondLst>
                                            <p:cond delay="0"/>
                                          </p:stCondLst>
                                        </p:cTn>
                                        <p:tgtEl>
                                          <p:spTgt spid="10"/>
                                        </p:tgtEl>
                                        <p:attrNameLst>
                                          <p:attrName>ppt_y</p:attrName>
                                        </p:attrNameLst>
                                      </p:cBhvr>
                                    </p:anim>
                                    <p:animRot by="21600000">
                                      <p:cBhvr>
                                        <p:cTn id="28" dur="1000" fill="hold">
                                          <p:stCondLst>
                                            <p:cond delay="0"/>
                                          </p:stCondLst>
                                        </p:cTn>
                                        <p:tgtEl>
                                          <p:spTgt spid="10"/>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nodeType="clickEffect">
                                  <p:stCondLst>
                                    <p:cond delay="0"/>
                                  </p:stCondLst>
                                  <p:childTnLst>
                                    <p:set>
                                      <p:cBhvr>
                                        <p:cTn id="32" dur="1" fill="hold">
                                          <p:stCondLst>
                                            <p:cond delay="0"/>
                                          </p:stCondLst>
                                        </p:cTn>
                                        <p:tgtEl>
                                          <p:spTgt spid="4102"/>
                                        </p:tgtEl>
                                        <p:attrNameLst>
                                          <p:attrName>style.visibility</p:attrName>
                                        </p:attrNameLst>
                                      </p:cBhvr>
                                      <p:to>
                                        <p:strVal val="visible"/>
                                      </p:to>
                                    </p:set>
                                    <p:anim calcmode="lin" valueType="num">
                                      <p:cBhvr>
                                        <p:cTn id="33" dur="500" fill="hold"/>
                                        <p:tgtEl>
                                          <p:spTgt spid="4102"/>
                                        </p:tgtEl>
                                        <p:attrNameLst>
                                          <p:attrName>ppt_w</p:attrName>
                                        </p:attrNameLst>
                                      </p:cBhvr>
                                      <p:tavLst>
                                        <p:tav tm="0">
                                          <p:val>
                                            <p:fltVal val="0"/>
                                          </p:val>
                                        </p:tav>
                                        <p:tav tm="100000">
                                          <p:val>
                                            <p:strVal val="#ppt_w"/>
                                          </p:val>
                                        </p:tav>
                                      </p:tavLst>
                                    </p:anim>
                                    <p:anim calcmode="lin" valueType="num">
                                      <p:cBhvr>
                                        <p:cTn id="34" dur="500" fill="hold"/>
                                        <p:tgtEl>
                                          <p:spTgt spid="4102"/>
                                        </p:tgtEl>
                                        <p:attrNameLst>
                                          <p:attrName>ppt_h</p:attrName>
                                        </p:attrNameLst>
                                      </p:cBhvr>
                                      <p:tavLst>
                                        <p:tav tm="0">
                                          <p:val>
                                            <p:fltVal val="0"/>
                                          </p:val>
                                        </p:tav>
                                        <p:tav tm="100000">
                                          <p:val>
                                            <p:strVal val="#ppt_h"/>
                                          </p:val>
                                        </p:tav>
                                      </p:tavLst>
                                    </p:anim>
                                    <p:anim calcmode="lin" valueType="num">
                                      <p:cBhvr>
                                        <p:cTn id="35" dur="500" fill="hold"/>
                                        <p:tgtEl>
                                          <p:spTgt spid="4102"/>
                                        </p:tgtEl>
                                        <p:attrNameLst>
                                          <p:attrName>style.rotation</p:attrName>
                                        </p:attrNameLst>
                                      </p:cBhvr>
                                      <p:tavLst>
                                        <p:tav tm="0">
                                          <p:val>
                                            <p:fltVal val="360"/>
                                          </p:val>
                                        </p:tav>
                                        <p:tav tm="100000">
                                          <p:val>
                                            <p:fltVal val="0"/>
                                          </p:val>
                                        </p:tav>
                                      </p:tavLst>
                                    </p:anim>
                                    <p:animEffect transition="in" filter="fade">
                                      <p:cBhvr>
                                        <p:cTn id="36" dur="500"/>
                                        <p:tgtEl>
                                          <p:spTgt spid="4102"/>
                                        </p:tgtEl>
                                      </p:cBhvr>
                                    </p:animEffect>
                                  </p:childTnLst>
                                </p:cTn>
                              </p:par>
                            </p:childTnLst>
                          </p:cTn>
                        </p:par>
                      </p:childTnLst>
                    </p:cTn>
                  </p:par>
                  <p:par>
                    <p:cTn id="37" fill="hold">
                      <p:stCondLst>
                        <p:cond delay="indefinite"/>
                      </p:stCondLst>
                      <p:childTnLst>
                        <p:par>
                          <p:cTn id="38" fill="hold">
                            <p:stCondLst>
                              <p:cond delay="0"/>
                            </p:stCondLst>
                            <p:childTnLst>
                              <p:par>
                                <p:cTn id="39" presetID="15"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1000" fill="hold"/>
                                        <p:tgtEl>
                                          <p:spTgt spid="7"/>
                                        </p:tgtEl>
                                        <p:attrNameLst>
                                          <p:attrName>ppt_w</p:attrName>
                                        </p:attrNameLst>
                                      </p:cBhvr>
                                      <p:tavLst>
                                        <p:tav tm="0">
                                          <p:val>
                                            <p:fltVal val="0"/>
                                          </p:val>
                                        </p:tav>
                                        <p:tav tm="100000">
                                          <p:val>
                                            <p:strVal val="#ppt_w"/>
                                          </p:val>
                                        </p:tav>
                                      </p:tavLst>
                                    </p:anim>
                                    <p:anim calcmode="lin" valueType="num">
                                      <p:cBhvr>
                                        <p:cTn id="42" dur="1000" fill="hold"/>
                                        <p:tgtEl>
                                          <p:spTgt spid="7"/>
                                        </p:tgtEl>
                                        <p:attrNameLst>
                                          <p:attrName>ppt_h</p:attrName>
                                        </p:attrNameLst>
                                      </p:cBhvr>
                                      <p:tavLst>
                                        <p:tav tm="0">
                                          <p:val>
                                            <p:fltVal val="0"/>
                                          </p:val>
                                        </p:tav>
                                        <p:tav tm="100000">
                                          <p:val>
                                            <p:strVal val="#ppt_h"/>
                                          </p:val>
                                        </p:tav>
                                      </p:tavLst>
                                    </p:anim>
                                    <p:anim calcmode="lin" valueType="num">
                                      <p:cBhvr>
                                        <p:cTn id="43"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5" fill="hold">
                      <p:stCondLst>
                        <p:cond delay="indefinite"/>
                      </p:stCondLst>
                      <p:childTnLst>
                        <p:par>
                          <p:cTn id="46" fill="hold">
                            <p:stCondLst>
                              <p:cond delay="0"/>
                            </p:stCondLst>
                            <p:childTnLst>
                              <p:par>
                                <p:cTn id="47" presetID="41" presetClass="entr" presetSubtype="0" fill="hold" grpId="0" nodeType="clickEffect">
                                  <p:stCondLst>
                                    <p:cond delay="0"/>
                                  </p:stCondLst>
                                  <p:iterate type="lt">
                                    <p:tmPct val="10000"/>
                                  </p:iterate>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9"/>
                                        </p:tgtEl>
                                        <p:attrNameLst>
                                          <p:attrName>ppt_y</p:attrName>
                                        </p:attrNameLst>
                                      </p:cBhvr>
                                      <p:tavLst>
                                        <p:tav tm="0">
                                          <p:val>
                                            <p:strVal val="#ppt_y"/>
                                          </p:val>
                                        </p:tav>
                                        <p:tav tm="100000">
                                          <p:val>
                                            <p:strVal val="#ppt_y"/>
                                          </p:val>
                                        </p:tav>
                                      </p:tavLst>
                                    </p:anim>
                                    <p:anim calcmode="lin" valueType="num">
                                      <p:cBhvr>
                                        <p:cTn id="51"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56" presetClass="entr" presetSubtype="0" fill="hold" grpId="0" nodeType="clickEffect">
                                  <p:stCondLst>
                                    <p:cond delay="0"/>
                                  </p:stCondLst>
                                  <p:iterate type="lt">
                                    <p:tmPct val="10000"/>
                                  </p:iterate>
                                  <p:childTnLst>
                                    <p:set>
                                      <p:cBhvr>
                                        <p:cTn id="57" dur="1" fill="hold">
                                          <p:stCondLst>
                                            <p:cond delay="0"/>
                                          </p:stCondLst>
                                        </p:cTn>
                                        <p:tgtEl>
                                          <p:spTgt spid="11"/>
                                        </p:tgtEl>
                                        <p:attrNameLst>
                                          <p:attrName>style.visibility</p:attrName>
                                        </p:attrNameLst>
                                      </p:cBhvr>
                                      <p:to>
                                        <p:strVal val="visible"/>
                                      </p:to>
                                    </p:set>
                                    <p:anim by="(-#ppt_w*2)" calcmode="lin" valueType="num">
                                      <p:cBhvr rctx="PPT">
                                        <p:cTn id="58" dur="500" autoRev="1" fill="hold">
                                          <p:stCondLst>
                                            <p:cond delay="0"/>
                                          </p:stCondLst>
                                        </p:cTn>
                                        <p:tgtEl>
                                          <p:spTgt spid="11"/>
                                        </p:tgtEl>
                                        <p:attrNameLst>
                                          <p:attrName>ppt_w</p:attrName>
                                        </p:attrNameLst>
                                      </p:cBhvr>
                                    </p:anim>
                                    <p:anim by="(#ppt_w*0.50)" calcmode="lin" valueType="num">
                                      <p:cBhvr>
                                        <p:cTn id="59" dur="500" decel="50000" autoRev="1" fill="hold">
                                          <p:stCondLst>
                                            <p:cond delay="0"/>
                                          </p:stCondLst>
                                        </p:cTn>
                                        <p:tgtEl>
                                          <p:spTgt spid="11"/>
                                        </p:tgtEl>
                                        <p:attrNameLst>
                                          <p:attrName>ppt_x</p:attrName>
                                        </p:attrNameLst>
                                      </p:cBhvr>
                                    </p:anim>
                                    <p:anim from="(-#ppt_h/2)" to="(#ppt_y)" calcmode="lin" valueType="num">
                                      <p:cBhvr>
                                        <p:cTn id="60" dur="1000" fill="hold">
                                          <p:stCondLst>
                                            <p:cond delay="0"/>
                                          </p:stCondLst>
                                        </p:cTn>
                                        <p:tgtEl>
                                          <p:spTgt spid="11"/>
                                        </p:tgtEl>
                                        <p:attrNameLst>
                                          <p:attrName>ppt_y</p:attrName>
                                        </p:attrNameLst>
                                      </p:cBhvr>
                                    </p:anim>
                                    <p:animRot by="21600000">
                                      <p:cBhvr>
                                        <p:cTn id="61" dur="1000"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85800" y="887193"/>
            <a:ext cx="7620000" cy="646331"/>
          </a:xfrm>
          <a:prstGeom prst="rect">
            <a:avLst/>
          </a:prstGeom>
          <a:solidFill>
            <a:srgbClr val="7030A0"/>
          </a:solidFill>
        </p:spPr>
        <p:txBody>
          <a:bodyPr wrap="square" rtlCol="0">
            <a:spAutoFit/>
          </a:bodyPr>
          <a:lstStyle/>
          <a:p>
            <a:r>
              <a:rPr lang="en-US" sz="3600" dirty="0">
                <a:latin typeface="Times New Roman" pitchFamily="18" charset="0"/>
                <a:cs typeface="Times New Roman" pitchFamily="18" charset="0"/>
              </a:rPr>
              <a:t>Read the text and answer the questions.</a:t>
            </a:r>
          </a:p>
        </p:txBody>
      </p:sp>
      <p:sp>
        <p:nvSpPr>
          <p:cNvPr id="4" name="TextBox 3"/>
          <p:cNvSpPr txBox="1"/>
          <p:nvPr/>
        </p:nvSpPr>
        <p:spPr>
          <a:xfrm>
            <a:off x="838200" y="1676400"/>
            <a:ext cx="7467600" cy="4093428"/>
          </a:xfrm>
          <a:prstGeom prst="rect">
            <a:avLst/>
          </a:prstGeom>
          <a:noFill/>
          <a:ln>
            <a:solidFill>
              <a:srgbClr val="00B0F0"/>
            </a:solidFill>
          </a:ln>
        </p:spPr>
        <p:txBody>
          <a:bodyPr wrap="square" rtlCol="0">
            <a:spAutoFit/>
          </a:bodyPr>
          <a:lstStyle/>
          <a:p>
            <a:pPr algn="just"/>
            <a:r>
              <a:rPr lang="en-US" sz="2000" dirty="0">
                <a:latin typeface="Times New Roman" pitchFamily="18" charset="0"/>
                <a:cs typeface="Times New Roman" pitchFamily="18" charset="0"/>
              </a:rPr>
              <a:t>It was Sunday. </a:t>
            </a:r>
            <a:r>
              <a:rPr lang="en-US" sz="2000" dirty="0" err="1">
                <a:latin typeface="Times New Roman" pitchFamily="18" charset="0"/>
                <a:cs typeface="Times New Roman" pitchFamily="18" charset="0"/>
              </a:rPr>
              <a:t>Mita</a:t>
            </a:r>
            <a:r>
              <a:rPr lang="en-US" sz="2000" dirty="0">
                <a:latin typeface="Times New Roman" pitchFamily="18" charset="0"/>
                <a:cs typeface="Times New Roman" pitchFamily="18" charset="0"/>
              </a:rPr>
              <a:t>, Zara, </a:t>
            </a:r>
            <a:r>
              <a:rPr lang="en-US" sz="2000" dirty="0" err="1">
                <a:latin typeface="Times New Roman" pitchFamily="18" charset="0"/>
                <a:cs typeface="Times New Roman" pitchFamily="18" charset="0"/>
              </a:rPr>
              <a:t>Jhuma</a:t>
            </a:r>
            <a:r>
              <a:rPr lang="en-US" sz="2000" dirty="0">
                <a:latin typeface="Times New Roman" pitchFamily="18" charset="0"/>
                <a:cs typeface="Times New Roman" pitchFamily="18" charset="0"/>
              </a:rPr>
              <a:t> Islam and </a:t>
            </a:r>
            <a:r>
              <a:rPr lang="en-US" sz="2000" dirty="0" err="1">
                <a:latin typeface="Times New Roman" pitchFamily="18" charset="0"/>
                <a:cs typeface="Times New Roman" pitchFamily="18" charset="0"/>
              </a:rPr>
              <a:t>Mazharul</a:t>
            </a:r>
            <a:r>
              <a:rPr lang="en-US" sz="2000" dirty="0">
                <a:latin typeface="Times New Roman" pitchFamily="18" charset="0"/>
                <a:cs typeface="Times New Roman" pitchFamily="18" charset="0"/>
              </a:rPr>
              <a:t> Islam woke up very early. They quickly got ready and started for </a:t>
            </a:r>
            <a:r>
              <a:rPr lang="en-US" sz="2000" dirty="0" err="1">
                <a:latin typeface="Times New Roman" pitchFamily="18" charset="0"/>
                <a:cs typeface="Times New Roman" pitchFamily="18" charset="0"/>
              </a:rPr>
              <a:t>Tha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Kha</a:t>
            </a:r>
            <a:r>
              <a:rPr lang="en-US" sz="2000" dirty="0">
                <a:latin typeface="Times New Roman" pitchFamily="18" charset="0"/>
                <a:cs typeface="Times New Roman" pitchFamily="18" charset="0"/>
              </a:rPr>
              <a:t> floating market. They planned to have breakfast at the market. They reached the market place sharp at 7. The  canals were surrounded with coconut palm trees. They hired a boat. The boatman started to row slowly taking them to the </a:t>
            </a:r>
            <a:r>
              <a:rPr lang="en-US" sz="2000" dirty="0" err="1">
                <a:latin typeface="Times New Roman" pitchFamily="18" charset="0"/>
                <a:cs typeface="Times New Roman" pitchFamily="18" charset="0"/>
              </a:rPr>
              <a:t>centre</a:t>
            </a:r>
            <a:r>
              <a:rPr lang="en-US" sz="2000" dirty="0">
                <a:latin typeface="Times New Roman" pitchFamily="18" charset="0"/>
                <a:cs typeface="Times New Roman" pitchFamily="18" charset="0"/>
              </a:rPr>
              <a:t> of the market.</a:t>
            </a:r>
          </a:p>
          <a:p>
            <a:pPr algn="just"/>
            <a:r>
              <a:rPr lang="en-US" sz="2000" dirty="0">
                <a:latin typeface="Times New Roman" pitchFamily="18" charset="0"/>
                <a:cs typeface="Times New Roman" pitchFamily="18" charset="0"/>
              </a:rPr>
              <a:t>There were boats everywhere .The sellers were mainly elderly Thai women. Their small boats were laden with bundles of lotus flowers, farm-fresh coconuts, fruits, vegetables, local food and delicious sweets. The sellers and buyers rowed their boats slowly. The sellers and buyers rowed their boats slowly. The sellers displayed their goods for sale and the buyers chose their pick. They could have a little chit-chat as buying and selling was going on.</a:t>
            </a:r>
          </a:p>
        </p:txBody>
      </p:sp>
    </p:spTree>
    <p:extLst>
      <p:ext uri="{BB962C8B-B14F-4D97-AF65-F5344CB8AC3E}">
        <p14:creationId xmlns:p14="http://schemas.microsoft.com/office/powerpoint/2010/main" val="37632322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3"/>
                                        </p:tgtEl>
                                        <p:attrNameLst>
                                          <p:attrName>style.color</p:attrName>
                                        </p:attrNameLst>
                                      </p:cBhvr>
                                      <p:by>
                                        <p:hsl h="0" s="12549" l="25098"/>
                                      </p:by>
                                    </p:animClr>
                                    <p:animClr clrSpc="hsl" dir="cw">
                                      <p:cBhvr>
                                        <p:cTn id="7" dur="500" fill="hold"/>
                                        <p:tgtEl>
                                          <p:spTgt spid="3"/>
                                        </p:tgtEl>
                                        <p:attrNameLst>
                                          <p:attrName>fillcolor</p:attrName>
                                        </p:attrNameLst>
                                      </p:cBhvr>
                                      <p:by>
                                        <p:hsl h="0" s="12549" l="25098"/>
                                      </p:by>
                                    </p:animClr>
                                    <p:animClr clrSpc="hsl" dir="cw">
                                      <p:cBhvr>
                                        <p:cTn id="8" dur="500" fill="hold"/>
                                        <p:tgtEl>
                                          <p:spTgt spid="3"/>
                                        </p:tgtEl>
                                        <p:attrNameLst>
                                          <p:attrName>stroke.color</p:attrName>
                                        </p:attrNameLst>
                                      </p:cBhvr>
                                      <p:by>
                                        <p:hsl h="0" s="12549" l="25098"/>
                                      </p:by>
                                    </p:animClr>
                                    <p:set>
                                      <p:cBhvr>
                                        <p:cTn id="9" dur="5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42951"/>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2000" y="762000"/>
            <a:ext cx="3810000" cy="954107"/>
          </a:xfrm>
          <a:prstGeom prst="rect">
            <a:avLst/>
          </a:prstGeom>
          <a:solidFill>
            <a:srgbClr val="00B0F0"/>
          </a:solidFill>
          <a:ln>
            <a:solidFill>
              <a:schemeClr val="accent2">
                <a:lumMod val="75000"/>
              </a:schemeClr>
            </a:solidFill>
          </a:ln>
        </p:spPr>
        <p:txBody>
          <a:bodyPr wrap="square" rtlCol="0">
            <a:spAutoFit/>
          </a:bodyPr>
          <a:lstStyle/>
          <a:p>
            <a:r>
              <a:rPr lang="en-US" sz="2800" dirty="0">
                <a:latin typeface="Times New Roman" pitchFamily="18" charset="0"/>
                <a:cs typeface="Times New Roman" pitchFamily="18" charset="0"/>
              </a:rPr>
              <a:t>Write the answer of the following questions </a:t>
            </a:r>
          </a:p>
        </p:txBody>
      </p:sp>
      <p:sp>
        <p:nvSpPr>
          <p:cNvPr id="4" name="TextBox 3"/>
          <p:cNvSpPr txBox="1"/>
          <p:nvPr/>
        </p:nvSpPr>
        <p:spPr>
          <a:xfrm>
            <a:off x="838200" y="1809750"/>
            <a:ext cx="7620000" cy="4062651"/>
          </a:xfrm>
          <a:prstGeom prst="rect">
            <a:avLst/>
          </a:prstGeom>
          <a:noFill/>
          <a:ln>
            <a:solidFill>
              <a:schemeClr val="accent1">
                <a:lumMod val="75000"/>
              </a:schemeClr>
            </a:solidFill>
          </a:ln>
        </p:spPr>
        <p:txBody>
          <a:bodyPr wrap="square" rtlCol="0">
            <a:spAutoFit/>
          </a:bodyPr>
          <a:lstStyle/>
          <a:p>
            <a:pPr marL="342900" indent="-342900">
              <a:buAutoNum type="arabicPeriod"/>
            </a:pPr>
            <a:r>
              <a:rPr lang="en-US" sz="2000" dirty="0">
                <a:latin typeface="Times New Roman" pitchFamily="18" charset="0"/>
                <a:cs typeface="Times New Roman" pitchFamily="18" charset="0"/>
              </a:rPr>
              <a:t>What kind of market was it?</a:t>
            </a:r>
          </a:p>
          <a:p>
            <a:pPr marL="342900" indent="-342900">
              <a:buAutoNum type="arabicPeriod"/>
            </a:pPr>
            <a:endParaRPr lang="en-US" sz="2000" dirty="0">
              <a:latin typeface="Times New Roman" pitchFamily="18" charset="0"/>
              <a:cs typeface="Times New Roman" pitchFamily="18" charset="0"/>
            </a:endParaRPr>
          </a:p>
          <a:p>
            <a:pPr marL="342900" indent="-342900">
              <a:buAutoNum type="arabicPeriod"/>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2. Why did the boatmen row slowly?</a:t>
            </a:r>
          </a:p>
          <a:p>
            <a:pPr marL="342900" indent="-342900">
              <a:buAutoNum type="arabicPeriod"/>
            </a:pPr>
            <a:endParaRPr lang="en-US" sz="2000" dirty="0">
              <a:latin typeface="Times New Roman" pitchFamily="18" charset="0"/>
              <a:cs typeface="Times New Roman" pitchFamily="18" charset="0"/>
            </a:endParaRPr>
          </a:p>
          <a:p>
            <a:pPr marL="342900" indent="-342900">
              <a:buAutoNum type="arabicPeriod"/>
            </a:pPr>
            <a:endParaRPr lang="en-US" sz="2000" dirty="0">
              <a:latin typeface="Times New Roman" pitchFamily="18" charset="0"/>
              <a:cs typeface="Times New Roman" pitchFamily="18" charset="0"/>
            </a:endParaRPr>
          </a:p>
          <a:p>
            <a:pPr marL="342900" indent="-342900">
              <a:buAutoNum type="arabicPeriod"/>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3. Who were selling goods? How were they selling g their goods?</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4. What were they selling?</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5" name="TextBox 4"/>
          <p:cNvSpPr txBox="1"/>
          <p:nvPr/>
        </p:nvSpPr>
        <p:spPr>
          <a:xfrm>
            <a:off x="1143000" y="2286000"/>
            <a:ext cx="7086600" cy="400110"/>
          </a:xfrm>
          <a:prstGeom prst="rect">
            <a:avLst/>
          </a:prstGeom>
          <a:noFill/>
        </p:spPr>
        <p:txBody>
          <a:bodyPr wrap="square" rtlCol="0">
            <a:spAutoFit/>
          </a:bodyPr>
          <a:lstStyle/>
          <a:p>
            <a:r>
              <a:rPr lang="en-US" sz="2000" dirty="0">
                <a:latin typeface="Times New Roman" pitchFamily="18" charset="0"/>
                <a:cs typeface="Times New Roman" pitchFamily="18" charset="0"/>
              </a:rPr>
              <a:t>Ans. It was a floating market</a:t>
            </a:r>
            <a:r>
              <a:rPr lang="en-US" dirty="0">
                <a:latin typeface="Times New Roman" pitchFamily="18" charset="0"/>
                <a:cs typeface="Times New Roman" pitchFamily="18" charset="0"/>
              </a:rPr>
              <a:t>.</a:t>
            </a:r>
          </a:p>
        </p:txBody>
      </p:sp>
      <p:sp>
        <p:nvSpPr>
          <p:cNvPr id="6" name="TextBox 5"/>
          <p:cNvSpPr txBox="1"/>
          <p:nvPr/>
        </p:nvSpPr>
        <p:spPr>
          <a:xfrm>
            <a:off x="1076325" y="3124200"/>
            <a:ext cx="7200900" cy="707886"/>
          </a:xfrm>
          <a:prstGeom prst="rect">
            <a:avLst/>
          </a:prstGeom>
          <a:noFill/>
        </p:spPr>
        <p:txBody>
          <a:bodyPr wrap="square" rtlCol="0">
            <a:spAutoFit/>
          </a:bodyPr>
          <a:lstStyle/>
          <a:p>
            <a:r>
              <a:rPr lang="en-US" sz="2000" dirty="0">
                <a:latin typeface="Times New Roman" pitchFamily="18" charset="0"/>
                <a:cs typeface="Times New Roman" pitchFamily="18" charset="0"/>
              </a:rPr>
              <a:t>Ans. The boatmen rowed the boat slowly because the goods  needed to be seen by the buyers.</a:t>
            </a:r>
          </a:p>
        </p:txBody>
      </p:sp>
      <p:sp>
        <p:nvSpPr>
          <p:cNvPr id="7" name="TextBox 6"/>
          <p:cNvSpPr txBox="1"/>
          <p:nvPr/>
        </p:nvSpPr>
        <p:spPr>
          <a:xfrm>
            <a:off x="1114424" y="4382869"/>
            <a:ext cx="6962775" cy="400110"/>
          </a:xfrm>
          <a:prstGeom prst="rect">
            <a:avLst/>
          </a:prstGeom>
          <a:noFill/>
        </p:spPr>
        <p:txBody>
          <a:bodyPr wrap="square" rtlCol="0">
            <a:spAutoFit/>
          </a:bodyPr>
          <a:lstStyle/>
          <a:p>
            <a:r>
              <a:rPr lang="en-US" sz="2000" dirty="0">
                <a:latin typeface="Times New Roman" pitchFamily="18" charset="0"/>
                <a:cs typeface="Times New Roman" pitchFamily="18" charset="0"/>
              </a:rPr>
              <a:t>Ans. The Thai elderly women mainly were selling goods.</a:t>
            </a:r>
          </a:p>
        </p:txBody>
      </p:sp>
      <p:sp>
        <p:nvSpPr>
          <p:cNvPr id="8" name="TextBox 7"/>
          <p:cNvSpPr txBox="1"/>
          <p:nvPr/>
        </p:nvSpPr>
        <p:spPr>
          <a:xfrm>
            <a:off x="1114424" y="5181600"/>
            <a:ext cx="7239000" cy="707886"/>
          </a:xfrm>
          <a:prstGeom prst="rect">
            <a:avLst/>
          </a:prstGeom>
          <a:noFill/>
        </p:spPr>
        <p:txBody>
          <a:bodyPr wrap="square" rtlCol="0">
            <a:spAutoFit/>
          </a:bodyPr>
          <a:lstStyle/>
          <a:p>
            <a:r>
              <a:rPr lang="en-US" sz="2000" dirty="0">
                <a:latin typeface="Times New Roman" pitchFamily="18" charset="0"/>
                <a:cs typeface="Times New Roman" pitchFamily="18" charset="0"/>
              </a:rPr>
              <a:t>Ans. They were selling bundles of lotus flowers, farm-fresh coconuts, fruits,. Vegetables, local food and delicious sweets, etc.</a:t>
            </a:r>
          </a:p>
        </p:txBody>
      </p:sp>
      <p:sp>
        <p:nvSpPr>
          <p:cNvPr id="9" name="Cloud 8"/>
          <p:cNvSpPr/>
          <p:nvPr/>
        </p:nvSpPr>
        <p:spPr>
          <a:xfrm>
            <a:off x="5791200" y="762000"/>
            <a:ext cx="2590800" cy="1143000"/>
          </a:xfrm>
          <a:prstGeom prst="clou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Times New Roman" pitchFamily="18" charset="0"/>
                <a:cs typeface="Times New Roman" pitchFamily="18" charset="0"/>
              </a:rPr>
              <a:t>Individual Work</a:t>
            </a:r>
          </a:p>
        </p:txBody>
      </p:sp>
    </p:spTree>
    <p:extLst>
      <p:ext uri="{BB962C8B-B14F-4D97-AF65-F5344CB8AC3E}">
        <p14:creationId xmlns:p14="http://schemas.microsoft.com/office/powerpoint/2010/main" val="9487325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85800" y="838200"/>
            <a:ext cx="7772400" cy="954107"/>
          </a:xfrm>
          <a:prstGeom prst="rect">
            <a:avLst/>
          </a:prstGeom>
          <a:solidFill>
            <a:srgbClr val="92D050"/>
          </a:solidFill>
        </p:spPr>
        <p:txBody>
          <a:bodyPr wrap="square" rtlCol="0">
            <a:spAutoFit/>
          </a:bodyPr>
          <a:lstStyle/>
          <a:p>
            <a:r>
              <a:rPr lang="en-US" sz="2800" dirty="0">
                <a:latin typeface="Arial Black" pitchFamily="34" charset="0"/>
              </a:rPr>
              <a:t>Again read the text silently and give the answers of the following question.</a:t>
            </a:r>
          </a:p>
        </p:txBody>
      </p:sp>
      <p:sp>
        <p:nvSpPr>
          <p:cNvPr id="4" name="TextBox 3"/>
          <p:cNvSpPr txBox="1"/>
          <p:nvPr/>
        </p:nvSpPr>
        <p:spPr>
          <a:xfrm>
            <a:off x="800100" y="1943100"/>
            <a:ext cx="7620000" cy="3785652"/>
          </a:xfrm>
          <a:prstGeom prst="rect">
            <a:avLst/>
          </a:prstGeom>
          <a:noFill/>
          <a:ln>
            <a:solidFill>
              <a:schemeClr val="accent6">
                <a:lumMod val="75000"/>
              </a:schemeClr>
            </a:solidFill>
          </a:ln>
        </p:spPr>
        <p:txBody>
          <a:bodyPr wrap="square" rtlCol="0">
            <a:spAutoFit/>
          </a:bodyPr>
          <a:lstStyle/>
          <a:p>
            <a:pPr algn="just"/>
            <a:r>
              <a:rPr lang="en-US" sz="2400" dirty="0">
                <a:latin typeface="Times New Roman" pitchFamily="18" charset="0"/>
                <a:cs typeface="Times New Roman" pitchFamily="18" charset="0"/>
              </a:rPr>
              <a:t>The </a:t>
            </a:r>
            <a:r>
              <a:rPr lang="en-US" sz="2400" dirty="0" err="1">
                <a:latin typeface="Times New Roman" pitchFamily="18" charset="0"/>
                <a:cs typeface="Times New Roman" pitchFamily="18" charset="0"/>
              </a:rPr>
              <a:t>Tha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a:t>
            </a:r>
            <a:r>
              <a:rPr lang="en-US" sz="2400" dirty="0">
                <a:latin typeface="Times New Roman" pitchFamily="18" charset="0"/>
                <a:cs typeface="Times New Roman" pitchFamily="18" charset="0"/>
              </a:rPr>
              <a:t> floating market is more traditional with a few tourists </a:t>
            </a:r>
            <a:r>
              <a:rPr lang="en-US" sz="2400" dirty="0" err="1">
                <a:latin typeface="Times New Roman" pitchFamily="18" charset="0"/>
                <a:cs typeface="Times New Roman" pitchFamily="18" charset="0"/>
              </a:rPr>
              <a:t>visitng</a:t>
            </a:r>
            <a:r>
              <a:rPr lang="en-US" sz="2400" dirty="0">
                <a:latin typeface="Times New Roman" pitchFamily="18" charset="0"/>
                <a:cs typeface="Times New Roman" pitchFamily="18" charset="0"/>
              </a:rPr>
              <a:t> that other floating markets. Originally, the </a:t>
            </a:r>
            <a:r>
              <a:rPr lang="en-US" sz="2400" dirty="0" err="1">
                <a:latin typeface="Times New Roman" pitchFamily="18" charset="0"/>
                <a:cs typeface="Times New Roman" pitchFamily="18" charset="0"/>
              </a:rPr>
              <a:t>Tha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a:t>
            </a:r>
            <a:r>
              <a:rPr lang="en-US" sz="2400" dirty="0">
                <a:latin typeface="Times New Roman" pitchFamily="18" charset="0"/>
                <a:cs typeface="Times New Roman" pitchFamily="18" charset="0"/>
              </a:rPr>
              <a:t> floating market used to sit only six  or seven days a month depending on the phase of the moon. Nowadays, the trade takes place on Fridays, Saturdays and Sundays, too. The main buyers here are the </a:t>
            </a:r>
            <a:r>
              <a:rPr lang="en-US" sz="2400" dirty="0" err="1">
                <a:latin typeface="Times New Roman" pitchFamily="18" charset="0"/>
                <a:cs typeface="Times New Roman" pitchFamily="18" charset="0"/>
              </a:rPr>
              <a:t>Tha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a:t>
            </a:r>
            <a:r>
              <a:rPr lang="en-US" sz="2400" dirty="0">
                <a:latin typeface="Times New Roman" pitchFamily="18" charset="0"/>
                <a:cs typeface="Times New Roman" pitchFamily="18" charset="0"/>
              </a:rPr>
              <a:t> natives, People seem to know each other very well. Everyone was seen smiling and calling each other by name. The locals did not notice </a:t>
            </a:r>
            <a:r>
              <a:rPr lang="en-US" sz="2400" dirty="0" err="1">
                <a:latin typeface="Times New Roman" pitchFamily="18" charset="0"/>
                <a:cs typeface="Times New Roman" pitchFamily="18" charset="0"/>
              </a:rPr>
              <a:t>Mita</a:t>
            </a:r>
            <a:r>
              <a:rPr lang="en-US" sz="2400" dirty="0">
                <a:latin typeface="Times New Roman" pitchFamily="18" charset="0"/>
                <a:cs typeface="Times New Roman" pitchFamily="18" charset="0"/>
              </a:rPr>
              <a:t> and others much. They were all busy buying and selling.</a:t>
            </a:r>
          </a:p>
        </p:txBody>
      </p:sp>
    </p:spTree>
    <p:extLst>
      <p:ext uri="{BB962C8B-B14F-4D97-AF65-F5344CB8AC3E}">
        <p14:creationId xmlns:p14="http://schemas.microsoft.com/office/powerpoint/2010/main" val="18963064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Class Presentation\My Class\Boarders\Fram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10820400" cy="81533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85800" y="788312"/>
            <a:ext cx="5410200" cy="1077218"/>
          </a:xfrm>
          <a:prstGeom prst="rect">
            <a:avLst/>
          </a:prstGeom>
          <a:solidFill>
            <a:srgbClr val="7030A0"/>
          </a:solidFill>
        </p:spPr>
        <p:txBody>
          <a:bodyPr wrap="square" rtlCol="0">
            <a:spAutoFit/>
          </a:bodyPr>
          <a:lstStyle/>
          <a:p>
            <a:r>
              <a:rPr lang="en-US" sz="3200" dirty="0">
                <a:latin typeface="Times New Roman" pitchFamily="18" charset="0"/>
                <a:cs typeface="Times New Roman" pitchFamily="18" charset="0"/>
              </a:rPr>
              <a:t>True or false? If false, give the correct information.</a:t>
            </a:r>
          </a:p>
        </p:txBody>
      </p:sp>
      <p:sp>
        <p:nvSpPr>
          <p:cNvPr id="4" name="TextBox 3"/>
          <p:cNvSpPr txBox="1"/>
          <p:nvPr/>
        </p:nvSpPr>
        <p:spPr>
          <a:xfrm>
            <a:off x="685800" y="2066240"/>
            <a:ext cx="7924800" cy="3785652"/>
          </a:xfrm>
          <a:prstGeom prst="rect">
            <a:avLst/>
          </a:prstGeom>
          <a:noFill/>
          <a:ln>
            <a:solidFill>
              <a:srgbClr val="FF0000"/>
            </a:solidFill>
          </a:ln>
        </p:spPr>
        <p:txBody>
          <a:bodyPr wrap="square" rtlCol="0">
            <a:spAutoFit/>
          </a:bodyPr>
          <a:lstStyle/>
          <a:p>
            <a:pPr marL="342900" indent="-342900">
              <a:buAutoNum type="arabicPeriod"/>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Tha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Kha</a:t>
            </a:r>
            <a:r>
              <a:rPr lang="en-US" sz="2000" dirty="0">
                <a:latin typeface="Times New Roman" pitchFamily="18" charset="0"/>
                <a:cs typeface="Times New Roman" pitchFamily="18" charset="0"/>
              </a:rPr>
              <a:t> floating </a:t>
            </a:r>
            <a:r>
              <a:rPr lang="en-US" sz="2000" dirty="0" err="1">
                <a:latin typeface="Times New Roman" pitchFamily="18" charset="0"/>
                <a:cs typeface="Times New Roman" pitchFamily="18" charset="0"/>
              </a:rPr>
              <a:t>maket</a:t>
            </a:r>
            <a:r>
              <a:rPr lang="en-US" sz="2000" dirty="0">
                <a:latin typeface="Times New Roman" pitchFamily="18" charset="0"/>
                <a:cs typeface="Times New Roman" pitchFamily="18" charset="0"/>
              </a:rPr>
              <a:t> is a tourist place.</a:t>
            </a:r>
          </a:p>
          <a:p>
            <a:pPr marL="342900" indent="-342900">
              <a:buAutoNum type="arabicPeriod"/>
            </a:pPr>
            <a:endParaRPr lang="en-US" sz="2000" dirty="0">
              <a:latin typeface="Times New Roman" pitchFamily="18" charset="0"/>
              <a:cs typeface="Times New Roman" pitchFamily="18" charset="0"/>
            </a:endParaRPr>
          </a:p>
          <a:p>
            <a:pPr marL="342900" indent="-342900">
              <a:buAutoNum type="arabicPeriod"/>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2. It sits only six or seven days a month.</a:t>
            </a:r>
          </a:p>
          <a:p>
            <a:pPr marL="342900" indent="-342900">
              <a:buAutoNum type="arabicPeriod"/>
            </a:pP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3. The buyers and sellers are the local people living near The </a:t>
            </a:r>
            <a:r>
              <a:rPr lang="en-US" sz="2000" dirty="0" err="1">
                <a:latin typeface="Times New Roman" pitchFamily="18" charset="0"/>
                <a:cs typeface="Times New Roman" pitchFamily="18" charset="0"/>
              </a:rPr>
              <a:t>Tha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Klha</a:t>
            </a:r>
            <a:r>
              <a:rPr lang="en-US" sz="2000" dirty="0">
                <a:latin typeface="Times New Roman" pitchFamily="18" charset="0"/>
                <a:cs typeface="Times New Roman" pitchFamily="18" charset="0"/>
              </a:rPr>
              <a:t> river.</a:t>
            </a:r>
          </a:p>
          <a:p>
            <a:pPr marL="342900" indent="-342900">
              <a:buAutoNum type="arabicPeriod"/>
            </a:pPr>
            <a:endParaRPr lang="en-US" sz="2000" dirty="0">
              <a:latin typeface="Times New Roman" pitchFamily="18" charset="0"/>
              <a:cs typeface="Times New Roman" pitchFamily="18" charset="0"/>
            </a:endParaRPr>
          </a:p>
          <a:p>
            <a:pPr marL="342900" indent="-342900">
              <a:buAutoNum type="arabicPeriod"/>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4. They all knew each other.</a:t>
            </a:r>
          </a:p>
          <a:p>
            <a:endParaRPr lang="en-US" sz="2000" dirty="0">
              <a:latin typeface="Times New Roman" pitchFamily="18" charset="0"/>
              <a:cs typeface="Times New Roman" pitchFamily="18" charset="0"/>
            </a:endParaRPr>
          </a:p>
        </p:txBody>
      </p:sp>
      <p:sp>
        <p:nvSpPr>
          <p:cNvPr id="5" name="TextBox 4"/>
          <p:cNvSpPr txBox="1"/>
          <p:nvPr/>
        </p:nvSpPr>
        <p:spPr>
          <a:xfrm>
            <a:off x="1038225" y="2369818"/>
            <a:ext cx="7391400" cy="707886"/>
          </a:xfrm>
          <a:prstGeom prst="rect">
            <a:avLst/>
          </a:prstGeom>
          <a:noFill/>
        </p:spPr>
        <p:txBody>
          <a:bodyPr wrap="square" rtlCol="0">
            <a:spAutoFit/>
          </a:bodyPr>
          <a:lstStyle/>
          <a:p>
            <a:r>
              <a:rPr lang="en-US" sz="2000" dirty="0">
                <a:latin typeface="Times New Roman" pitchFamily="18" charset="0"/>
                <a:cs typeface="Times New Roman" pitchFamily="18" charset="0"/>
              </a:rPr>
              <a:t>Ans. False: corr. Info. The </a:t>
            </a:r>
            <a:r>
              <a:rPr lang="en-US" sz="2000" dirty="0" err="1">
                <a:latin typeface="Times New Roman" pitchFamily="18" charset="0"/>
                <a:cs typeface="Times New Roman" pitchFamily="18" charset="0"/>
              </a:rPr>
              <a:t>Tha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Kha</a:t>
            </a:r>
            <a:r>
              <a:rPr lang="en-US" sz="2000" dirty="0">
                <a:latin typeface="Times New Roman" pitchFamily="18" charset="0"/>
                <a:cs typeface="Times New Roman" pitchFamily="18" charset="0"/>
              </a:rPr>
              <a:t> floating market is a traditional market.</a:t>
            </a:r>
          </a:p>
        </p:txBody>
      </p:sp>
      <p:sp>
        <p:nvSpPr>
          <p:cNvPr id="6" name="TextBox 5"/>
          <p:cNvSpPr txBox="1"/>
          <p:nvPr/>
        </p:nvSpPr>
        <p:spPr>
          <a:xfrm>
            <a:off x="1057275" y="3536096"/>
            <a:ext cx="4495800" cy="369332"/>
          </a:xfrm>
          <a:prstGeom prst="rect">
            <a:avLst/>
          </a:prstGeom>
          <a:noFill/>
        </p:spPr>
        <p:txBody>
          <a:bodyPr wrap="square" rtlCol="0">
            <a:spAutoFit/>
          </a:bodyPr>
          <a:lstStyle/>
          <a:p>
            <a:r>
              <a:rPr lang="en-US" dirty="0"/>
              <a:t>Ans. True.</a:t>
            </a:r>
          </a:p>
        </p:txBody>
      </p:sp>
      <p:sp>
        <p:nvSpPr>
          <p:cNvPr id="7" name="TextBox 6"/>
          <p:cNvSpPr txBox="1"/>
          <p:nvPr/>
        </p:nvSpPr>
        <p:spPr>
          <a:xfrm>
            <a:off x="1057275" y="5482560"/>
            <a:ext cx="4495800" cy="369332"/>
          </a:xfrm>
          <a:prstGeom prst="rect">
            <a:avLst/>
          </a:prstGeom>
          <a:noFill/>
        </p:spPr>
        <p:txBody>
          <a:bodyPr wrap="square" rtlCol="0">
            <a:spAutoFit/>
          </a:bodyPr>
          <a:lstStyle/>
          <a:p>
            <a:r>
              <a:rPr lang="en-US" dirty="0"/>
              <a:t>Ans. True.</a:t>
            </a:r>
          </a:p>
        </p:txBody>
      </p:sp>
      <p:sp>
        <p:nvSpPr>
          <p:cNvPr id="8" name="TextBox 7"/>
          <p:cNvSpPr txBox="1"/>
          <p:nvPr/>
        </p:nvSpPr>
        <p:spPr>
          <a:xfrm>
            <a:off x="1066800" y="4549259"/>
            <a:ext cx="4343400" cy="369332"/>
          </a:xfrm>
          <a:prstGeom prst="rect">
            <a:avLst/>
          </a:prstGeom>
          <a:noFill/>
        </p:spPr>
        <p:txBody>
          <a:bodyPr wrap="square" rtlCol="0">
            <a:spAutoFit/>
          </a:bodyPr>
          <a:lstStyle/>
          <a:p>
            <a:r>
              <a:rPr lang="en-US" dirty="0"/>
              <a:t>Ans. True.</a:t>
            </a:r>
          </a:p>
        </p:txBody>
      </p:sp>
      <p:sp>
        <p:nvSpPr>
          <p:cNvPr id="10" name="Smiley Face 9"/>
          <p:cNvSpPr/>
          <p:nvPr/>
        </p:nvSpPr>
        <p:spPr>
          <a:xfrm>
            <a:off x="7086600" y="603021"/>
            <a:ext cx="1800225" cy="1447800"/>
          </a:xfrm>
          <a:prstGeom prst="smileyFac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Pair Work</a:t>
            </a:r>
          </a:p>
        </p:txBody>
      </p:sp>
    </p:spTree>
    <p:extLst>
      <p:ext uri="{BB962C8B-B14F-4D97-AF65-F5344CB8AC3E}">
        <p14:creationId xmlns:p14="http://schemas.microsoft.com/office/powerpoint/2010/main" val="42613696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gtEl>
                                      </p:cBhvr>
                                      <p:to x="80000" y="100000"/>
                                    </p:animScale>
                                    <p:anim by="(#ppt_w*0.10)" calcmode="lin" valueType="num">
                                      <p:cBhvr>
                                        <p:cTn id="7" dur="250" autoRev="1" fill="hold">
                                          <p:stCondLst>
                                            <p:cond delay="0"/>
                                          </p:stCondLst>
                                        </p:cTn>
                                        <p:tgtEl>
                                          <p:spTgt spid="3"/>
                                        </p:tgtEl>
                                        <p:attrNameLst>
                                          <p:attrName>ppt_x</p:attrName>
                                        </p:attrNameLst>
                                      </p:cBhvr>
                                    </p:anim>
                                    <p:anim by="(-#ppt_w*0.10)" calcmode="lin" valueType="num">
                                      <p:cBhvr>
                                        <p:cTn id="8" dur="250" autoRev="1" fill="hold">
                                          <p:stCondLst>
                                            <p:cond delay="0"/>
                                          </p:stCondLst>
                                        </p:cTn>
                                        <p:tgtEl>
                                          <p:spTgt spid="3"/>
                                        </p:tgtEl>
                                        <p:attrNameLst>
                                          <p:attrName>ppt_y</p:attrName>
                                        </p:attrNameLst>
                                      </p:cBhvr>
                                    </p:anim>
                                    <p:animRot by="-480000">
                                      <p:cBhvr>
                                        <p:cTn id="9" dur="250" autoRev="1" fill="hold">
                                          <p:stCondLst>
                                            <p:cond delay="0"/>
                                          </p:stCondLst>
                                        </p:cTn>
                                        <p:tgtEl>
                                          <p:spTgt spid="3"/>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1001</Words>
  <Application>Microsoft Office PowerPoint</Application>
  <PresentationFormat>On-screen Show (4:3)</PresentationFormat>
  <Paragraphs>107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Mizan</dc:creator>
  <cp:lastModifiedBy>Sabir 4372</cp:lastModifiedBy>
  <cp:revision>96</cp:revision>
  <dcterms:created xsi:type="dcterms:W3CDTF">2006-08-16T00:00:00Z</dcterms:created>
  <dcterms:modified xsi:type="dcterms:W3CDTF">2020-12-27T15:31:46Z</dcterms:modified>
</cp:coreProperties>
</file>