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2DCC-8A95-40EF-855B-D54D2EA13E6B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5141A-2380-4901-BC8D-922DF367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2DCC-8A95-40EF-855B-D54D2EA13E6B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5141A-2380-4901-BC8D-922DF367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8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2DCC-8A95-40EF-855B-D54D2EA13E6B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5141A-2380-4901-BC8D-922DF367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2DCC-8A95-40EF-855B-D54D2EA13E6B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5141A-2380-4901-BC8D-922DF367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2DCC-8A95-40EF-855B-D54D2EA13E6B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5141A-2380-4901-BC8D-922DF367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2DCC-8A95-40EF-855B-D54D2EA13E6B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5141A-2380-4901-BC8D-922DF367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7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2DCC-8A95-40EF-855B-D54D2EA13E6B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5141A-2380-4901-BC8D-922DF367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2DCC-8A95-40EF-855B-D54D2EA13E6B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5141A-2380-4901-BC8D-922DF367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2DCC-8A95-40EF-855B-D54D2EA13E6B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5141A-2380-4901-BC8D-922DF367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2DCC-8A95-40EF-855B-D54D2EA13E6B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5141A-2380-4901-BC8D-922DF367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8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52DCC-8A95-40EF-855B-D54D2EA13E6B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5141A-2380-4901-BC8D-922DF367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9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1"/>
          </a:xfrm>
          <a:prstGeom prst="frame">
            <a:avLst>
              <a:gd name="adj1" fmla="val 2359"/>
            </a:avLst>
          </a:prstGeom>
          <a:gradFill>
            <a:gsLst>
              <a:gs pos="0">
                <a:srgbClr val="FF0000"/>
              </a:gs>
              <a:gs pos="31000">
                <a:srgbClr val="00B0F0"/>
              </a:gs>
              <a:gs pos="64000">
                <a:srgbClr val="FFFF00"/>
              </a:gs>
              <a:gs pos="98000">
                <a:srgbClr val="FF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69817"/>
            <a:ext cx="11874137" cy="64922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258" y="404948"/>
            <a:ext cx="6100354" cy="822960"/>
          </a:xfrm>
          <a:prstGeom prst="rect">
            <a:avLst/>
          </a:prstGeom>
          <a:ln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02183" y="509451"/>
            <a:ext cx="2521131" cy="2037806"/>
          </a:xfrm>
          <a:prstGeom prst="ellipse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endParaRPr lang="en-US" sz="4400" dirty="0">
              <a:blipFill>
                <a:blip r:embed="rId2"/>
                <a:tile tx="0" ty="0" sx="100000" sy="100000" flip="none" algn="tl"/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90" y="3252651"/>
            <a:ext cx="11834949" cy="3396343"/>
          </a:xfrm>
          <a:prstGeom prst="rect">
            <a:avLst/>
          </a:prstGeom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সমাসবদ্ধ শব্দে সাধারণত ণ-ত্ব বিধান খাটেনা। এরুপ ক্ষেত্রে ন হয়। যেমন- ত্রিনয়ন, সর্বনাম, দুর্নীতি, দুর্নাম, দুর্নিবার, পরনিন্দা, অগ্রনায়ক।</a:t>
            </a:r>
          </a:p>
          <a:p>
            <a:pPr algn="ctr"/>
            <a:r>
              <a:rPr lang="bn-BD" sz="4000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ত-বর্গীয় বর্ণের সঙ্গে ন কখনো ণ হয় না। যেমন- অন্ত, গ্রন্থ, ক্রন্দন। 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270862" y="2664822"/>
            <a:ext cx="783772" cy="470263"/>
          </a:xfrm>
          <a:prstGeom prst="downArrow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6446" y="352697"/>
            <a:ext cx="6818812" cy="1789612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7463" y="2769326"/>
            <a:ext cx="10411097" cy="2769325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সমাসবদ্ধ পদে ণত্ব বিধানের নিয়ম খাটে না, এমন ৫টি উদাহরণ লিখো। </a:t>
            </a:r>
            <a:endParaRPr lang="en-US" sz="60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" y="209006"/>
            <a:ext cx="11848012" cy="1254034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blipFill>
                <a:blip r:embed="rId2"/>
                <a:tile tx="0" ty="0" sx="100000" sy="100000" flip="none" algn="tl"/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817" y="2416629"/>
            <a:ext cx="11848011" cy="4245428"/>
          </a:xfrm>
          <a:prstGeom prst="rect">
            <a:avLst/>
          </a:prstGeom>
          <a:solidFill>
            <a:srgbClr val="00B050"/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ণত্ব বিধান বলতে কী বোঝ? উদাহরণ সহ আলোচনা করো।</a:t>
            </a:r>
            <a:endParaRPr lang="en-US" sz="8000" dirty="0"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51714" y="1606731"/>
            <a:ext cx="966652" cy="666206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7" y="2168435"/>
            <a:ext cx="3958044" cy="436299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95943" y="1"/>
            <a:ext cx="11821885" cy="1946366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3" y="235131"/>
            <a:ext cx="11730446" cy="1018903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952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5400" dirty="0">
                <a:ln w="952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ln w="952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dirty="0">
              <a:ln w="952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25589" y="2090057"/>
            <a:ext cx="6061165" cy="4271554"/>
          </a:xfrm>
          <a:prstGeom prst="round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 err="1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সাজেদা</a:t>
            </a:r>
            <a:r>
              <a:rPr lang="en-US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3200" dirty="0">
              <a:ln w="635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dirty="0" err="1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bn-BD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সাইয়েদুল</a:t>
            </a:r>
            <a:r>
              <a:rPr lang="en-US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আবরার</a:t>
            </a:r>
            <a:r>
              <a:rPr lang="en-US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দরাসা</a:t>
            </a:r>
          </a:p>
          <a:p>
            <a:pPr algn="ctr">
              <a:buNone/>
            </a:pPr>
            <a:r>
              <a:rPr lang="bn-BD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মির্জানগর, সদর, নোয়াখালি।</a:t>
            </a:r>
            <a:r>
              <a:rPr lang="en-US" sz="32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635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3577" y="43107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G_20190314_113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9" y="2090057"/>
            <a:ext cx="3949846" cy="382741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1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56754"/>
            <a:ext cx="11756571" cy="1672046"/>
          </a:xfrm>
          <a:prstGeom prst="rect">
            <a:avLst/>
          </a:prstGeom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>
              <a:ln w="3175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9269" y="2233750"/>
            <a:ext cx="5773782" cy="4310742"/>
          </a:xfrm>
          <a:prstGeom prst="roundRect">
            <a:avLst/>
          </a:prstGeom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4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ভাষার</a:t>
            </a:r>
            <a:r>
              <a:rPr lang="en-US" sz="4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শ্রেণি – </a:t>
            </a:r>
            <a:r>
              <a:rPr lang="bn-BD" sz="4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নবম ও দশম</a:t>
            </a:r>
            <a:endParaRPr lang="bn-BD" sz="4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তৃ</a:t>
            </a:r>
            <a:r>
              <a:rPr lang="en-US" sz="4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তীয়</a:t>
            </a:r>
            <a:r>
              <a:rPr lang="bn-BD" sz="4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99" y="2116185"/>
            <a:ext cx="3645624" cy="432357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386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5" y="195943"/>
            <a:ext cx="11834947" cy="1528354"/>
          </a:xfrm>
          <a:prstGeom prst="rect">
            <a:avLst/>
          </a:prstGeom>
          <a:solidFill>
            <a:srgbClr val="92D050"/>
          </a:solidFill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006" y="1841863"/>
            <a:ext cx="11834947" cy="4898572"/>
          </a:xfrm>
          <a:prstGeom prst="rect">
            <a:avLst/>
          </a:prstGeom>
          <a:solidFill>
            <a:srgbClr val="92D050"/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………………</a:t>
            </a:r>
            <a:endParaRPr lang="bn-BD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ণত্ব বিধান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742950" indent="-742950">
              <a:buNone/>
            </a:pP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২.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ণত্ব বিধানের ব্যবহার সম্পর্কে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marL="742950" indent="-742950">
              <a:buNone/>
            </a:pP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৩.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ব্যতিক্রম নিয়ম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56754"/>
            <a:ext cx="11808823" cy="770707"/>
          </a:xfrm>
          <a:prstGeom prst="rect">
            <a:avLst/>
          </a:prstGeom>
          <a:solidFill>
            <a:srgbClr val="0070C0"/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শব্দ দেখি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79" y="901337"/>
            <a:ext cx="11808823" cy="4206241"/>
          </a:xfrm>
          <a:prstGeom prst="rect">
            <a:avLst/>
          </a:prstGeom>
          <a:solidFill>
            <a:srgbClr val="00B050"/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ঘণ্টা-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লণ্ঠন-</a:t>
            </a:r>
          </a:p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তৃণ  -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বর্ণ-</a:t>
            </a:r>
          </a:p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 -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ত্রিনয়ন-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5199018"/>
            <a:ext cx="11808823" cy="15348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শব্দগুলোর মধ্যে কোন বর্ণ টির আধিক্য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করছ?</a:t>
            </a:r>
          </a:p>
          <a:p>
            <a:pPr algn="ctr"/>
            <a:r>
              <a:rPr lang="bn-BD" sz="6000" dirty="0" smtClean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‘ণ’</a:t>
            </a:r>
            <a:endParaRPr lang="en-US" sz="600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93" y="1031964"/>
            <a:ext cx="1572034" cy="104742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93" y="2419190"/>
            <a:ext cx="1556724" cy="1017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823" y="1031964"/>
            <a:ext cx="1812152" cy="1224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823" y="3882917"/>
            <a:ext cx="1998617" cy="112015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05" y="2592161"/>
            <a:ext cx="1698171" cy="955221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93" y="3880766"/>
            <a:ext cx="1685109" cy="112230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1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069" y="195943"/>
            <a:ext cx="11730445" cy="1123406"/>
          </a:xfrm>
          <a:prstGeom prst="rect">
            <a:avLst/>
          </a:prstGeom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ঠিক ধরেছ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03" y="1972491"/>
            <a:ext cx="11848011" cy="1031966"/>
          </a:xfrm>
          <a:prstGeom prst="rect">
            <a:avLst/>
          </a:prstGeom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হচ্ছে</a:t>
            </a:r>
            <a:endParaRPr lang="en-US" sz="66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7806" y="4049486"/>
            <a:ext cx="8438605" cy="1907177"/>
          </a:xfrm>
          <a:prstGeom prst="rect">
            <a:avLst/>
          </a:prstGeom>
          <a:ln w="76200"/>
          <a:effectLst>
            <a:glow rad="635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ণত্ব বিধান</a:t>
            </a:r>
            <a:endParaRPr lang="en-US" sz="138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692" y="169817"/>
            <a:ext cx="11952514" cy="1201783"/>
          </a:xfrm>
          <a:prstGeom prst="rect">
            <a:avLst/>
          </a:prstGeom>
          <a:ln w="5715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>
                  <a:solidFill>
                    <a:srgbClr val="7030A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ণত্ব বিধান কী?</a:t>
            </a:r>
            <a:endParaRPr lang="en-US" sz="6000" dirty="0">
              <a:ln>
                <a:solidFill>
                  <a:srgbClr val="7030A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92" y="1371600"/>
            <a:ext cx="11834947" cy="5277394"/>
          </a:xfrm>
          <a:prstGeom prst="rect">
            <a:avLst/>
          </a:prstGeom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ভাষায় সাধারণত মূর্ধন্য-ণ ধ্বনির ব্যবহার নেই। সেজন্য বাংলা, তদ্ভব ও বিদেশি শব্দের বানানে মূর্ধন্য-ণ বর্ণ লেখার প্রয়োজন হয় না। কিন্তু বাংলা ভাষায় বহু তৎসম বা সংস্কৃত শব্দে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মূর্ধন্য-ণ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দন্ত্য-ন –এর ব্যবহার আছে। তা বাংলায় অবিকৃতভাবে রক্ষিত হয়। তৎসম শব্দের বানানে ণ-এর সঠিক ব্যবহারের নিয়মই ণত্ব বিধান।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4" y="143691"/>
            <a:ext cx="11821886" cy="992777"/>
          </a:xfrm>
          <a:prstGeom prst="rect">
            <a:avLst/>
          </a:prstGeom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‘ণ’ ব্যবহারের নিয়ম</a:t>
            </a:r>
            <a:endParaRPr lang="en-US" sz="6000" dirty="0"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754" y="1240971"/>
            <a:ext cx="11821886" cy="5394959"/>
          </a:xfrm>
          <a:prstGeom prst="rect">
            <a:avLst/>
          </a:prstGeom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ট-বর্গীয় ধ্বনির আগে তৎসম শব্দে সব সময় মূর্ধন্য ‘ণ’ যুক্ত হয়।    </a:t>
            </a:r>
          </a:p>
          <a:p>
            <a:r>
              <a:rPr lang="bn-BD" sz="4400" dirty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যেমন- কাণ্ড, ভণ্ড, ঘণ্টা, লণ্ঠন ইত্যাদি।</a:t>
            </a:r>
          </a:p>
          <a:p>
            <a:r>
              <a:rPr lang="bn-BD" sz="4400" dirty="0" smtClean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২. ঋ , র, ষ – এর পরে </a:t>
            </a:r>
            <a:r>
              <a:rPr lang="bn-BD" sz="4400" dirty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মূর্ধন্য ‘</a:t>
            </a:r>
            <a:r>
              <a:rPr lang="bn-BD" sz="4400" dirty="0" smtClean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ণ’ হয়। যেমন- কারণ, মরণ, ভাষণ, </a:t>
            </a:r>
          </a:p>
          <a:p>
            <a:r>
              <a:rPr lang="bn-BD" sz="4400" dirty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ব্যাকরণ ইত্যাদি</a:t>
            </a:r>
          </a:p>
          <a:p>
            <a:r>
              <a:rPr lang="bn-BD" sz="4000" dirty="0" smtClean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400" dirty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ঋ , র, ষ – এর </a:t>
            </a:r>
            <a:r>
              <a:rPr lang="bn-BD" sz="4400" dirty="0" smtClean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পরে স্বরধ্বনি, ষ, য়, ব, হ, ৎ এবং ক- বর্গীয় ও প- </a:t>
            </a:r>
          </a:p>
          <a:p>
            <a:r>
              <a:rPr lang="bn-BD" sz="4400" dirty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বর্গীয় ধবনি থাকলে তার পরবর্তী ‘ন’ </a:t>
            </a:r>
            <a:r>
              <a:rPr lang="bn-BD" sz="4400" dirty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মূর্ধন্য ‘ণ’ </a:t>
            </a:r>
            <a:r>
              <a:rPr lang="bn-BD" sz="4400" dirty="0" smtClean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হয়। যেমন- কৃপণ,   </a:t>
            </a:r>
          </a:p>
          <a:p>
            <a:r>
              <a:rPr lang="bn-BD" sz="4400" dirty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9525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হরিণ, অর্পণ, লক্ষণ ইত্যাদি। </a:t>
            </a:r>
            <a:endParaRPr lang="en-US" sz="4000" dirty="0">
              <a:ln w="9525"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169816"/>
            <a:ext cx="11913326" cy="1031965"/>
          </a:xfrm>
          <a:prstGeom prst="rect">
            <a:avLst/>
          </a:prstGeom>
          <a:ln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স্বভাবতই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‘ণ ’ </a:t>
            </a:r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" y="1201782"/>
            <a:ext cx="11913326" cy="54472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চাণক্য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</a:t>
            </a:r>
            <a:endParaRPr lang="en-US" sz="3600" dirty="0" smtClean="0">
              <a:ln w="3175"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বেণু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বীণা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ঙ্কণ কণিকা।</a:t>
            </a:r>
          </a:p>
          <a:p>
            <a:pPr algn="ctr"/>
            <a:r>
              <a:rPr lang="bn-BD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 শোণিত মণি                                              স্থাণু গুণ পুণ্য বেণী</a:t>
            </a:r>
          </a:p>
          <a:p>
            <a:pPr algn="ctr"/>
            <a:r>
              <a:rPr lang="bn-BD" sz="3600" dirty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ফণী অণু বিপণি গণিকা।</a:t>
            </a:r>
          </a:p>
          <a:p>
            <a:pPr algn="ctr"/>
            <a:r>
              <a:rPr lang="bn-BD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আপণ লাবণ্য বাণী                                                নিপুণ ভণিতা পাণি</a:t>
            </a:r>
          </a:p>
          <a:p>
            <a:pPr algn="ctr"/>
            <a:r>
              <a:rPr lang="bn-BD" sz="3600" dirty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গৌণ কোণ ভাণ পণ শাণ। </a:t>
            </a:r>
          </a:p>
          <a:p>
            <a:pPr algn="ctr"/>
            <a:r>
              <a:rPr lang="bn-BD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চিক্কণ নিক্কণ তৃণ                                                  কফণি (কনুই) বণিক গুণ</a:t>
            </a:r>
          </a:p>
          <a:p>
            <a:pPr algn="ctr"/>
            <a:r>
              <a:rPr lang="bn-BD" sz="3600" dirty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গণনা পিণাক পণ্য বাণ।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419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Sajeda Sultana</dc:creator>
  <cp:lastModifiedBy>Sajeda Sultana</cp:lastModifiedBy>
  <cp:revision>48</cp:revision>
  <dcterms:created xsi:type="dcterms:W3CDTF">2020-11-24T12:29:57Z</dcterms:created>
  <dcterms:modified xsi:type="dcterms:W3CDTF">2021-01-28T12:19:38Z</dcterms:modified>
</cp:coreProperties>
</file>