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5" r:id="rId2"/>
    <p:sldId id="296" r:id="rId3"/>
    <p:sldId id="312" r:id="rId4"/>
    <p:sldId id="291" r:id="rId5"/>
    <p:sldId id="297" r:id="rId6"/>
    <p:sldId id="317" r:id="rId7"/>
    <p:sldId id="329" r:id="rId8"/>
    <p:sldId id="300" r:id="rId9"/>
    <p:sldId id="326" r:id="rId10"/>
    <p:sldId id="299" r:id="rId11"/>
    <p:sldId id="302" r:id="rId12"/>
    <p:sldId id="310" r:id="rId13"/>
    <p:sldId id="307" r:id="rId14"/>
    <p:sldId id="308" r:id="rId15"/>
    <p:sldId id="320" r:id="rId16"/>
    <p:sldId id="309" r:id="rId17"/>
    <p:sldId id="305" r:id="rId18"/>
    <p:sldId id="319" r:id="rId19"/>
    <p:sldId id="306" r:id="rId20"/>
    <p:sldId id="322" r:id="rId21"/>
    <p:sldId id="324" r:id="rId22"/>
    <p:sldId id="314" r:id="rId23"/>
    <p:sldId id="325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00"/>
    <a:srgbClr val="C0C0C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 snapToGrid="0">
      <p:cViewPr>
        <p:scale>
          <a:sx n="60" d="100"/>
          <a:sy n="60" d="100"/>
        </p:scale>
        <p:origin x="-165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D38EE-7662-4B68-9314-69F022B0468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ACC95-B89F-4D10-BF86-9232955A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7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উদ্দেশ্য করে বলতে বলতে পারেন: চারটি চিত্রের মধ্যে সম্পর্ক কী?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দাতেঁর মাড়ি ফুলে যায় কী কারণে? রোদে দৌঁড়াদৌড়ি করলে কী লাভ হয়?  লেবুতে  কী থাকে?-------?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r>
              <a:rPr lang="bn-BD" sz="12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শিক্ষার্থীদের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3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শুরু করার পূর্বে শিক্ষক শিক্ষার্থীদর   নীরবে আজকের পাঠটি পড়ে নিতে বলতে পারেন।( প্রয়োজনে  শিক্ষক সহযোগিতা করবেন।)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4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7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b="0" dirty="0" smtClean="0">
                <a:latin typeface="NikoshBAN" pitchFamily="2" charset="0"/>
                <a:cs typeface="NikoshBAN" pitchFamily="2" charset="0"/>
              </a:rPr>
              <a:t>শিক্ষক প্রথমে</a:t>
            </a:r>
            <a:r>
              <a:rPr lang="bn-BD" b="0" baseline="0" dirty="0" smtClean="0">
                <a:latin typeface="NikoshBAN" pitchFamily="2" charset="0"/>
                <a:cs typeface="NikoshBAN" pitchFamily="2" charset="0"/>
              </a:rPr>
              <a:t> চিত্র দেখাবেন। এর পর তিনি প্রশ্ন করতে পারেন: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রোগগুলোর কারণ কী?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শিক্ষার্থীদের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ঘটাবেন। এর পর তিনি প্রশ্ন করতে পারেন: ভিটামিন সি এর অভাব হলে আর কী কী সমস্যা হতে পারে?</a:t>
            </a:r>
            <a:endParaRPr lang="bn-BD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7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নাম কী? শিক্ষক শিক্ষার্থীদের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ঘটাবেন। এর পর তিনি প্রশ্ন করতে পারেন: 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সি এর অভাবে আর একটি মারাত্মক রোগ হয় তার নাম কীচিত্রের রোগটির কারণ কী?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 নাম কী?</a:t>
            </a:r>
            <a:endParaRPr lang="bn-BD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 প্রয়োজনে তিনি ছবিগুলো সম্পর্কে কিছু ব্যাখ্যা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 প্রয়োজনে তিনি ছবিটি সম্পর্কে কিছু ব্যাখ্যা দিতে পারেন।  শিক্ষার্থীরা প্রয়োজনে পাঠ্য বই পড়ে উত্তর দিবে। (  উত্তর:  চিত্রটি হল বয়স্কদের রিকেটস্ রোগ। বয়স্কদের রিকেটস রোগকে বলা হয় অস্টিওম্যালেসিয়া।)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প্রেয়োজনে শিক্ষক সহযোগিতা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4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r>
              <a:rPr lang="bn-BD" sz="12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শিক্ষার্থীদের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2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6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0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9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51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6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/>
            </a:gs>
            <a:gs pos="100000">
              <a:srgbClr val="21D6E0"/>
            </a:gs>
            <a:gs pos="99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59F7-E700-4FFE-B149-056566A830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5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94510" y="638353"/>
            <a:ext cx="6664036" cy="5520906"/>
            <a:chOff x="1094510" y="793630"/>
            <a:chExt cx="6664036" cy="5520906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2" name="Group 11"/>
            <p:cNvGrpSpPr/>
            <p:nvPr/>
          </p:nvGrpSpPr>
          <p:grpSpPr>
            <a:xfrm>
              <a:off x="1094510" y="793630"/>
              <a:ext cx="6664036" cy="5520906"/>
              <a:chOff x="1052945" y="1011382"/>
              <a:chExt cx="6664036" cy="4336474"/>
            </a:xfrm>
            <a:grpFill/>
          </p:grpSpPr>
          <p:sp>
            <p:nvSpPr>
              <p:cNvPr id="14" name="Cloud 13"/>
              <p:cNvSpPr/>
              <p:nvPr/>
            </p:nvSpPr>
            <p:spPr>
              <a:xfrm>
                <a:off x="1052945" y="1011382"/>
                <a:ext cx="6664036" cy="4336474"/>
              </a:xfrm>
              <a:prstGeom prst="cloud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93729" y="2977722"/>
                <a:ext cx="5153889" cy="103951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>
                <a:spAutoFit/>
              </a:bodyPr>
              <a:lstStyle/>
              <a:p>
                <a:pPr marL="571500" indent="-571500" algn="ctr">
                  <a:buFont typeface="Wingdings"/>
                  <a:buChar char="Ü"/>
                </a:pPr>
                <a:r>
                  <a:rPr lang="bn-BD" sz="200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সম্ম</a:t>
                </a:r>
                <a:r>
                  <a:rPr lang="bn-BD" sz="200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া</a:t>
                </a:r>
                <a:r>
                  <a:rPr lang="bn-BD" sz="200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নিত কন্টেন্ট </a:t>
                </a:r>
                <a:r>
                  <a:rPr lang="bn-BD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ব্যবহারকারী/ শিক্ষকবৃন্দ এই কন্টেন্টটি পাঠদানের পূর্বে স্লাইড নোটের নির্দেশনাগুলো পড়ে নিলে ভালো হবে।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182481" y="1863632"/>
              <a:ext cx="4572000" cy="120032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571500" indent="-571500" algn="ctr">
                <a:buFont typeface="Wingdings"/>
                <a:buChar char="Ü"/>
              </a:pPr>
              <a:r>
                <a:rPr lang="bn-BD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এই স্লাইডটি শিক্ষকবৃন্দ তথা কন্টেন্ট ব্যবহারকারীর জন্য: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1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3194" y="410372"/>
            <a:ext cx="7315201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 সি এর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অভাবজনিত রোগের প্রতিরোধ কী?</a:t>
            </a:r>
            <a:endParaRPr lang="bn-BD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DOEL\Desktop\New Eight\V=B\ds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0" y="1209670"/>
            <a:ext cx="4934208" cy="32834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5571" y="4698803"/>
            <a:ext cx="7662041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কোলের শিশুকে মায়ের দুধের পাশাপাশি অন্যান্য পরিপূরক খাদ্য যেমন ফলের রস, সবজির সুপ ইত্যাদি খাওয়াতে হবে।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7109" y="5940244"/>
            <a:ext cx="68178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আর কী কী ভাবে এ রোগ প্রতিরোধ করা যেতে পারে?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41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87277" y="554178"/>
            <a:ext cx="6664037" cy="4390480"/>
            <a:chOff x="1287277" y="678873"/>
            <a:chExt cx="6664037" cy="4390480"/>
          </a:xfrm>
        </p:grpSpPr>
        <p:grpSp>
          <p:nvGrpSpPr>
            <p:cNvPr id="7" name="Group 6"/>
            <p:cNvGrpSpPr/>
            <p:nvPr/>
          </p:nvGrpSpPr>
          <p:grpSpPr>
            <a:xfrm>
              <a:off x="2244446" y="678873"/>
              <a:ext cx="4627418" cy="2493819"/>
              <a:chOff x="2022764" y="942109"/>
              <a:chExt cx="4627418" cy="2493819"/>
            </a:xfrm>
          </p:grpSpPr>
          <p:pic>
            <p:nvPicPr>
              <p:cNvPr id="2" name="Picture 16" descr="C:\Users\DOEL\Desktop\Model content=14\New folder (2)\sun use\zxcsdc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258" y="942109"/>
                <a:ext cx="2446924" cy="24938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8" descr="C:\Users\DOEL\Desktop\Model content=14\New folder (2)\sun use\dfdsfsdf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2764" y="942113"/>
                <a:ext cx="2161316" cy="249366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287277" y="3561248"/>
              <a:ext cx="6664037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শিশুকে গোসল করানোর পর মা তার সন্তানকে কিছুক্ষণ রোদ্রে  রাখেন। </a:t>
              </a:r>
            </a:p>
            <a:p>
              <a:pPr algn="ctr"/>
              <a:r>
                <a:rPr lang="bn-BD" sz="4400" b="1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কেন?</a:t>
              </a:r>
              <a:endParaRPr lang="bn-BD" sz="4400" b="1" dirty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801092" y="6126106"/>
            <a:ext cx="5361707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আর কোন কোন উৎস থেকে ভিটামিন ডি পেতে পারি?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79945" y="544583"/>
            <a:ext cx="8021791" cy="5622594"/>
            <a:chOff x="623455" y="457198"/>
            <a:chExt cx="8021791" cy="5622594"/>
          </a:xfrm>
        </p:grpSpPr>
        <p:sp>
          <p:nvSpPr>
            <p:cNvPr id="26" name="Rectangle 25"/>
            <p:cNvSpPr/>
            <p:nvPr/>
          </p:nvSpPr>
          <p:spPr>
            <a:xfrm>
              <a:off x="3182527" y="457198"/>
              <a:ext cx="3078087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ভিটামিন ‘ডি’ এর উৎস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23455" y="1463387"/>
              <a:ext cx="8021791" cy="4616405"/>
              <a:chOff x="623455" y="1463387"/>
              <a:chExt cx="8021791" cy="4616405"/>
            </a:xfrm>
          </p:grpSpPr>
          <p:pic>
            <p:nvPicPr>
              <p:cNvPr id="28" name="Picture 27" descr="C:\Users\DOEL\Desktop\FRound\Eight\Vitanine\V=D\yfguy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1236" y="4102965"/>
                <a:ext cx="2812473" cy="128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C:\Users\DOEL\Desktop\FRound\Eight\Vitanine\V=D\b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455" y="3913033"/>
                <a:ext cx="2483321" cy="1767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7" descr="C:\Users\DOEL\Desktop\FRound\Eight\Vitanine\V=D\b6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671" y="1463387"/>
                <a:ext cx="2464105" cy="1709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2" descr="C:\Users\DOEL\Desktop\FRound\Eight\Vitanine\V=D\hhh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2337" y="1466918"/>
                <a:ext cx="2503729" cy="1716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C:\Users\DOEL\Desktop\FRound\Eight\Vitanine\V=D\ghe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8946" y="1470410"/>
                <a:ext cx="2098363" cy="1700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1185716" y="3174587"/>
                <a:ext cx="17295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ভোজ্য তেল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302997" y="3105783"/>
                <a:ext cx="61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দুধ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61026" y="5696601"/>
                <a:ext cx="16544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ডিমের কুসুম</a:t>
                </a:r>
                <a:endParaRPr lang="en-US" dirty="0"/>
              </a:p>
            </p:txBody>
          </p:sp>
          <p:pic>
            <p:nvPicPr>
              <p:cNvPr id="36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3817" y="4038522"/>
                <a:ext cx="2158693" cy="1600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990786" y="3149260"/>
                <a:ext cx="16544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ঘি</a:t>
                </a: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963071" y="5710458"/>
                <a:ext cx="16544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মাখন</a:t>
                </a:r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21100" y="5710460"/>
                <a:ext cx="16544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ইলিশ মাছ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8859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144" y="1454715"/>
            <a:ext cx="635923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  ‘ডি’ এর কাজ কী?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7833" y="3782969"/>
            <a:ext cx="6287695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ভিটামিন  ‘ডি’ এর অভাবজনিত রোগ কী?</a:t>
            </a:r>
          </a:p>
        </p:txBody>
      </p:sp>
    </p:spTree>
    <p:extLst>
      <p:ext uri="{BB962C8B-B14F-4D97-AF65-F5344CB8AC3E}">
        <p14:creationId xmlns:p14="http://schemas.microsoft.com/office/powerpoint/2010/main" val="8240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002" y="4977145"/>
            <a:ext cx="7232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উপরের রোগটি ভিটামিন ডি এর অভাবজনিত রোগ।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82844" y="597662"/>
            <a:ext cx="5157201" cy="4300601"/>
            <a:chOff x="2082844" y="597662"/>
            <a:chExt cx="5157201" cy="4300601"/>
          </a:xfrm>
        </p:grpSpPr>
        <p:pic>
          <p:nvPicPr>
            <p:cNvPr id="14" name="Picture 2" descr="C:\Users\DOEL\Desktop\New Eight\V=B\wqerwq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892" y="599750"/>
              <a:ext cx="1654153" cy="253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DOEL\Desktop\New Eight\V=B\ererew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44" y="597662"/>
              <a:ext cx="1771650" cy="252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DOEL\Desktop\New Eight\V=B\qwerq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941" y="3212338"/>
              <a:ext cx="2555049" cy="16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DOEL\Desktop\New Eight\V=B\qwerqw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302" y="601251"/>
              <a:ext cx="1729308" cy="253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DOEL\Desktop\New Eight\V=B\rwqerq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985" y="3204053"/>
              <a:ext cx="1690491" cy="1693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2649085" y="5346477"/>
            <a:ext cx="4350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এর নাম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রিকেটস।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17295" y="5662945"/>
            <a:ext cx="469231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আলোকে রোগটির লক্ষণগুলো বল।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3913" y="6063055"/>
            <a:ext cx="3866764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 ও প্রতিরোধ কী?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0" y="432964"/>
            <a:ext cx="3598946" cy="29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46886" y="3865418"/>
            <a:ext cx="3498072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রোগটির নাম কী?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218" y="4793670"/>
            <a:ext cx="3879273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রোগটির লক্ষণ কী কী?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8469" y="5749637"/>
            <a:ext cx="658090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রোগটির প্রতিকার ও প্রতিরোধ কী কী?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505" y="395844"/>
            <a:ext cx="2481821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9333" y="418006"/>
            <a:ext cx="225570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সময়: ৪ মিনিট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617" y="3147351"/>
            <a:ext cx="8243455" cy="830997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 ভিটামিন সি ও ডি এর পাঁচটি উৎসের নাম লেখ।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 রিকেটস রোগের দুইটি লক্ষণ লেখ।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7963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28" y="141889"/>
            <a:ext cx="4267283" cy="4842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2175" y="4789355"/>
            <a:ext cx="6864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5417" y="5126663"/>
            <a:ext cx="6580909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ভোজ্য তেলে ভিটামিন ‘ডি’ ছাড়া আরো পাওয়া যায় ভিটামিন ‘ই’।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3380" y="5193550"/>
            <a:ext cx="6580909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আর কোন কোন উৎস থেকে ভিটামিন ‘ই’ পেতে পারি?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69687" y="5575265"/>
            <a:ext cx="658090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 ‘ই’ এর কাজ কী?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87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8144" y="393971"/>
            <a:ext cx="7772400" cy="4521747"/>
            <a:chOff x="748144" y="463246"/>
            <a:chExt cx="7772400" cy="4521747"/>
          </a:xfrm>
        </p:grpSpPr>
        <p:pic>
          <p:nvPicPr>
            <p:cNvPr id="5" name="Picture 4" descr="C:\Users\DOEL\Desktop\FRound\Eight\Vitanine\V=D\b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110" y="463246"/>
              <a:ext cx="4433454" cy="31552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48144" y="3784664"/>
              <a:ext cx="7772400" cy="120032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ডিমের কুসুমে ভিটামিন ‘ডি’ ছাড়া আর কোন ভিটামিন থাকতে পারে?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38891" y="5070775"/>
            <a:ext cx="6580909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আর কোন উৎস থেকে ভিটামিন ‘কে’ পেতে পারি?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871" y="5347864"/>
            <a:ext cx="658090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 ‘কে’ এর কাজ কী?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2608" y="5089905"/>
            <a:ext cx="6580909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 ‘কে’ এর অভাবে কী সমস্যা হতে পারে 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157" y="3989185"/>
            <a:ext cx="7772400" cy="156966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সুন্দর হাসির জন্য চাই সুস্বাস্থ্যের দেহ এবং সুন্দর ও মজবুত দাঁত। সুস্বাস্থ্য এবং সুন্দর গঠন ও মজবুত দাঁতের জন্য কোন কোন ভিটামিনের ভূমিকা রয়েছে তা উল্লেখপূর্বক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আমাদের দেহে উক্ত ভিটামিনগুলোর অভাবজনিত লক্ষণগুলো লেখ।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732" y="89214"/>
            <a:ext cx="2754367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89" y="16662"/>
              <a:ext cx="2676532" cy="5215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0587" y="339176"/>
            <a:ext cx="2255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1422405"/>
            <a:ext cx="8007186" cy="1686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871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493" y="1143009"/>
            <a:ext cx="640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1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</a:t>
            </a:r>
            <a:r>
              <a:rPr lang="bn-BD" sz="1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সি এর পাঁচটি উৎসের নাম </a:t>
            </a:r>
            <a:r>
              <a:rPr lang="bn-BD" sz="1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বল।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447" y="1787221"/>
            <a:ext cx="7935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1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1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স্কার্ভি রোগের দুইটি লক্ষণ বল।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156" y="2244414"/>
            <a:ext cx="805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1600" dirty="0">
                <a:latin typeface="NikoshBAN" pitchFamily="2" charset="0"/>
                <a:cs typeface="NikoshBAN" pitchFamily="2" charset="0"/>
                <a:sym typeface="Wingdings"/>
              </a:rPr>
              <a:t>অপারেশন রোগীর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রক্তক্ষরণ </a:t>
            </a:r>
            <a:r>
              <a:rPr lang="bn-BD" sz="1600" dirty="0">
                <a:latin typeface="NikoshBAN" pitchFamily="2" charset="0"/>
                <a:cs typeface="NikoshBAN" pitchFamily="2" charset="0"/>
                <a:sym typeface="Wingdings"/>
              </a:rPr>
              <a:t>সহজে বন্ধ হয় না কোন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ভিটামিনের</a:t>
            </a:r>
          </a:p>
          <a:p>
            <a:r>
              <a:rPr lang="bn-BD" sz="1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   অভাবে?</a:t>
            </a:r>
            <a:endParaRPr lang="bn-BD" sz="1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2173" y="3227032"/>
            <a:ext cx="8154845" cy="1261822"/>
            <a:chOff x="812173" y="3490277"/>
            <a:chExt cx="8154845" cy="1261822"/>
          </a:xfrm>
        </p:grpSpPr>
        <p:grpSp>
          <p:nvGrpSpPr>
            <p:cNvPr id="6" name="Group 5"/>
            <p:cNvGrpSpPr/>
            <p:nvPr/>
          </p:nvGrpSpPr>
          <p:grpSpPr>
            <a:xfrm>
              <a:off x="812173" y="3490277"/>
              <a:ext cx="8154845" cy="1261822"/>
              <a:chOff x="812173" y="3781232"/>
              <a:chExt cx="8154845" cy="126182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12173" y="3781232"/>
                <a:ext cx="815484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16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dirty="0" smtClean="0">
                    <a:latin typeface="NikoshBAN" pitchFamily="2" charset="0"/>
                    <a:cs typeface="NikoshBAN" pitchFamily="2" charset="0"/>
                  </a:rPr>
                  <a:t>প্রশ্ন: </a:t>
                </a:r>
                <a:r>
                  <a:rPr lang="bn-BD" sz="1600" dirty="0">
                    <a:latin typeface="NikoshBAN" pitchFamily="2" charset="0"/>
                    <a:cs typeface="NikoshBAN" pitchFamily="2" charset="0"/>
                  </a:rPr>
                  <a:t>নিচের কোন ভিটামিন পেশি ও দাঁত মজবুত করে ?</a:t>
                </a:r>
                <a:endParaRPr lang="en-US" sz="1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52951" y="4435820"/>
                <a:ext cx="78001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এ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            সি                 ডি                  কে  ।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507661" y="4419602"/>
                <a:ext cx="623454" cy="609597"/>
                <a:chOff x="-13867" y="1134194"/>
                <a:chExt cx="623454" cy="58377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1551" y="1134194"/>
                  <a:ext cx="443344" cy="3831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20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58983" y="4433457"/>
                <a:ext cx="623454" cy="609597"/>
                <a:chOff x="374073" y="1134194"/>
                <a:chExt cx="623454" cy="583770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29491" y="1134194"/>
                  <a:ext cx="443344" cy="3831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20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419598" y="4419605"/>
                <a:ext cx="623454" cy="609597"/>
                <a:chOff x="290943" y="1134194"/>
                <a:chExt cx="623454" cy="58377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87926" y="1134194"/>
                  <a:ext cx="443344" cy="3831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20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594785" y="4156353"/>
              <a:ext cx="623454" cy="581898"/>
              <a:chOff x="8672968" y="4003948"/>
              <a:chExt cx="623454" cy="58189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11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756158" y="4003948"/>
                <a:ext cx="4433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1" name="Oval 20"/>
          <p:cNvSpPr/>
          <p:nvPr/>
        </p:nvSpPr>
        <p:spPr>
          <a:xfrm>
            <a:off x="2504481" y="3898992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23794" y="4806450"/>
            <a:ext cx="8331713" cy="1247974"/>
            <a:chOff x="765354" y="3490277"/>
            <a:chExt cx="8331713" cy="1247974"/>
          </a:xfrm>
        </p:grpSpPr>
        <p:grpSp>
          <p:nvGrpSpPr>
            <p:cNvPr id="23" name="Group 22"/>
            <p:cNvGrpSpPr/>
            <p:nvPr/>
          </p:nvGrpSpPr>
          <p:grpSpPr>
            <a:xfrm>
              <a:off x="765354" y="3490277"/>
              <a:ext cx="8331713" cy="1247970"/>
              <a:chOff x="765354" y="3781232"/>
              <a:chExt cx="8331713" cy="124797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93725" y="3781232"/>
                <a:ext cx="83033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1400" dirty="0" smtClean="0">
                    <a:latin typeface="NikoshBAN" pitchFamily="2" charset="0"/>
                    <a:cs typeface="NikoshBAN" pitchFamily="2" charset="0"/>
                  </a:rPr>
                  <a:t>৫.</a:t>
                </a:r>
                <a:r>
                  <a:rPr lang="en-US" sz="1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dirty="0">
                    <a:latin typeface="NikoshBAN" pitchFamily="2" charset="0"/>
                    <a:cs typeface="NikoshBAN" pitchFamily="2" charset="0"/>
                  </a:rPr>
                  <a:t>প্রশ্ন:শিশুদের হাড় ধনুকের মত বেঁকে গেলে একে কী রোগ বলে?</a:t>
                </a:r>
                <a:endParaRPr lang="en-US" sz="1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14397" y="4435820"/>
                <a:ext cx="809105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dirty="0" smtClean="0">
                    <a:latin typeface="NikoshLightBAN" pitchFamily="2" charset="0"/>
                    <a:cs typeface="NikoshLightBAN" pitchFamily="2" charset="0"/>
                  </a:rPr>
                  <a:t>স্কার্ভি</a:t>
                </a:r>
                <a:r>
                  <a:rPr lang="en-US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Times New Roman" pitchFamily="18" charset="0"/>
                    <a:cs typeface="NikoshBAN" pitchFamily="2" charset="0"/>
                  </a:rPr>
                  <a:t>            </a:t>
                </a:r>
                <a:r>
                  <a:rPr lang="bn-BD" dirty="0" smtClean="0">
                    <a:latin typeface="NikoshLightBAN" pitchFamily="2" charset="0"/>
                    <a:cs typeface="NikoshLightBAN" pitchFamily="2" charset="0"/>
                  </a:rPr>
                  <a:t>জন্ডিস</a:t>
                </a:r>
                <a:r>
                  <a:rPr lang="en-US" sz="1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1200" dirty="0" smtClean="0">
                    <a:latin typeface="Times New Roman" pitchFamily="18" charset="0"/>
                    <a:cs typeface="NikoshBAN" pitchFamily="2" charset="0"/>
                  </a:rPr>
                  <a:t>                </a:t>
                </a:r>
                <a:r>
                  <a:rPr lang="bn-BD" sz="1600" dirty="0" smtClean="0">
                    <a:latin typeface="NikoshLightBAN" pitchFamily="2" charset="0"/>
                    <a:cs typeface="NikoshLightBAN" pitchFamily="2" charset="0"/>
                  </a:rPr>
                  <a:t>রিকেটস</a:t>
                </a:r>
                <a:r>
                  <a:rPr lang="en-US" sz="1600" dirty="0" smtClean="0">
                    <a:latin typeface="Times New Roman" pitchFamily="18" charset="0"/>
                    <a:cs typeface="NikoshBAN" pitchFamily="2" charset="0"/>
                  </a:rPr>
                  <a:t>  </a:t>
                </a:r>
                <a:r>
                  <a:rPr lang="en-US" sz="1200" dirty="0" smtClean="0">
                    <a:latin typeface="Times New Roman" pitchFamily="18" charset="0"/>
                    <a:cs typeface="NikoshBAN" pitchFamily="2" charset="0"/>
                  </a:rPr>
                  <a:t>            </a:t>
                </a:r>
                <a:r>
                  <a:rPr lang="bn-BD" sz="1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1400" dirty="0" smtClean="0">
                    <a:latin typeface="NikoshLightBAN" pitchFamily="2" charset="0"/>
                    <a:cs typeface="NikoshLightBAN" pitchFamily="2" charset="0"/>
                  </a:rPr>
                  <a:t>অস্টিওম্যালেশিয়া</a:t>
                </a:r>
                <a:r>
                  <a:rPr lang="bn-BD" sz="1400" dirty="0">
                    <a:latin typeface="NikoshLightBAN" pitchFamily="2" charset="0"/>
                    <a:cs typeface="NikoshLightBAN" pitchFamily="2" charset="0"/>
                  </a:rPr>
                  <a:t>।</a:t>
                </a:r>
                <a:endParaRPr lang="en-US" sz="1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925767" y="4450502"/>
                <a:ext cx="623454" cy="578700"/>
                <a:chOff x="-595761" y="1163785"/>
                <a:chExt cx="623454" cy="554182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-595761" y="1163785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-456585" y="1177050"/>
                  <a:ext cx="443344" cy="3831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20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65354" y="4304079"/>
                <a:ext cx="623454" cy="578700"/>
                <a:chOff x="280444" y="1010297"/>
                <a:chExt cx="623454" cy="554182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80444" y="1010297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70499" y="1134194"/>
                  <a:ext cx="443344" cy="3831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2000" dirty="0" smtClean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679476" y="4450502"/>
                <a:ext cx="623454" cy="578700"/>
                <a:chOff x="550821" y="1163782"/>
                <a:chExt cx="623454" cy="55418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550821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272" y="1194586"/>
                  <a:ext cx="443344" cy="3831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20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622988" y="4156353"/>
              <a:ext cx="778665" cy="581898"/>
              <a:chOff x="8701171" y="4003948"/>
              <a:chExt cx="778665" cy="58189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8856382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701171" y="4003948"/>
                <a:ext cx="4433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8" name="Oval 37"/>
          <p:cNvSpPr/>
          <p:nvPr/>
        </p:nvSpPr>
        <p:spPr>
          <a:xfrm>
            <a:off x="6739253" y="5474834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589" y="105103"/>
            <a:ext cx="2299861" cy="882963"/>
            <a:chOff x="-121481" y="0"/>
            <a:chExt cx="3091941" cy="997527"/>
          </a:xfrm>
        </p:grpSpPr>
        <p:sp>
          <p:nvSpPr>
            <p:cNvPr id="40" name="Pentagon 39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-121481" y="109569"/>
              <a:ext cx="3036855" cy="591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1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835" y="2863594"/>
            <a:ext cx="6624276" cy="19448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effectLst>
                <a:glow rad="63500">
                  <a:srgbClr val="00CC00"/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1" y="678873"/>
            <a:ext cx="7716981" cy="6788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আজকের ক্লাসে সকলকে</a:t>
            </a:r>
            <a:r>
              <a:rPr lang="bn-BD" sz="2400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24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823" y="105103"/>
            <a:ext cx="2299861" cy="882963"/>
            <a:chOff x="-121481" y="0"/>
            <a:chExt cx="3091941" cy="997527"/>
          </a:xfrm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55" y="1181134"/>
            <a:ext cx="3598946" cy="29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67803" y="4613588"/>
            <a:ext cx="333937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রোগটির নাম কী?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67441" y="1791221"/>
            <a:ext cx="2978005" cy="2281915"/>
            <a:chOff x="2566399" y="1227550"/>
            <a:chExt cx="2978005" cy="2281915"/>
          </a:xfrm>
        </p:grpSpPr>
        <p:pic>
          <p:nvPicPr>
            <p:cNvPr id="2" name="Picture 7" descr="C:\Users\DOEL\Desktop\New Eight\V=B\sdfds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399" y="1235850"/>
              <a:ext cx="1241513" cy="2273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9" descr="C:\Users\DOEL\Desktop\New Eight\V=B\adfsf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80" y="1227550"/>
              <a:ext cx="1517024" cy="2254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1589" y="105103"/>
            <a:ext cx="2299861" cy="882963"/>
            <a:chOff x="-121481" y="0"/>
            <a:chExt cx="3091941" cy="997527"/>
          </a:xfrm>
        </p:grpSpPr>
        <p:sp>
          <p:nvSpPr>
            <p:cNvPr id="6" name="Pentagon 5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855069" y="4601062"/>
            <a:ext cx="3339376" cy="46166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রোগটির নাম কি?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634" y="2519091"/>
            <a:ext cx="7079225" cy="1815882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 সি, ডি, ই ও কে।</a:t>
            </a:r>
          </a:p>
          <a:p>
            <a:pPr marL="742950" indent="-7429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স্কার্ভি</a:t>
            </a:r>
          </a:p>
          <a:p>
            <a:pPr marL="742950" indent="-7429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রিকেটস, </a:t>
            </a:r>
          </a:p>
          <a:p>
            <a:pPr marL="742950" indent="-7429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অস্টিওম্যালেসিয়া।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7415" y="1563028"/>
            <a:ext cx="2835660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bn-BD" b="1" dirty="0" smtClean="0">
                <a:latin typeface="NikoshBAN" pitchFamily="2" charset="0"/>
                <a:cs typeface="NikoshBAN" pitchFamily="2" charset="0"/>
                <a:sym typeface="Wingdings"/>
              </a:rPr>
              <a:t>গুরুত্বপূর্ণ শব্দসমূহ</a:t>
            </a:r>
            <a:endParaRPr lang="bn-BD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6465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324" y="3162488"/>
            <a:ext cx="7977352" cy="83099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/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উপাদানের অভাবে স্কার্ভি রোগ হয়ে থাকে তার উৎস এবং রোগটির লক্ষণগুলো উল্লেখ কর।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966" y="103193"/>
            <a:ext cx="2821171" cy="882963"/>
            <a:chOff x="-121481" y="0"/>
            <a:chExt cx="3091941" cy="997527"/>
          </a:xfrm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1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123" y="2041084"/>
            <a:ext cx="5972203" cy="33898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ধন্যবাদ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1762" y="1393560"/>
            <a:ext cx="1939568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সকলকে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97012" y="113777"/>
            <a:ext cx="3040326" cy="910982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3198" y="3089577"/>
            <a:ext cx="3948548" cy="2185214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বিজ্ঞান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অধ্যায়: ত্রয়োদশ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28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01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2021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2725" y="113777"/>
            <a:ext cx="2179021" cy="2587588"/>
          </a:xfrm>
          <a:prstGeom prst="round2DiagRect">
            <a:avLst>
              <a:gd name="adj1" fmla="val 16667"/>
              <a:gd name="adj2" fmla="val 11392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012" y="3631128"/>
            <a:ext cx="4572000" cy="9233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dirty="0" err="1">
                <a:latin typeface="NikoshBAN"/>
              </a:rPr>
              <a:t>মো</a:t>
            </a:r>
            <a:r>
              <a:rPr lang="en-US" dirty="0">
                <a:latin typeface="NikoshBAN"/>
              </a:rPr>
              <a:t>. </a:t>
            </a:r>
            <a:r>
              <a:rPr lang="en-US" dirty="0" err="1">
                <a:latin typeface="NikoshBAN"/>
              </a:rPr>
              <a:t>গোলাম</a:t>
            </a:r>
            <a:r>
              <a:rPr lang="en-US" dirty="0">
                <a:latin typeface="NikoshBAN"/>
              </a:rPr>
              <a:t> </a:t>
            </a:r>
            <a:r>
              <a:rPr lang="en-US" dirty="0" err="1">
                <a:latin typeface="NikoshBAN"/>
              </a:rPr>
              <a:t>কিবরিয়া</a:t>
            </a:r>
            <a:r>
              <a:rPr lang="en-US" dirty="0">
                <a:latin typeface="NikoshBAN"/>
              </a:rPr>
              <a:t> </a:t>
            </a:r>
          </a:p>
          <a:p>
            <a:pPr algn="ctr"/>
            <a:r>
              <a:rPr lang="en-US" dirty="0" err="1">
                <a:latin typeface="NikoshBAN"/>
              </a:rPr>
              <a:t>সহকারী</a:t>
            </a:r>
            <a:r>
              <a:rPr lang="en-US" dirty="0">
                <a:latin typeface="NikoshBAN"/>
              </a:rPr>
              <a:t> </a:t>
            </a:r>
            <a:r>
              <a:rPr lang="en-US" dirty="0" err="1">
                <a:latin typeface="NikoshBAN"/>
              </a:rPr>
              <a:t>শিক্ষক</a:t>
            </a:r>
            <a:r>
              <a:rPr lang="en-US" dirty="0">
                <a:latin typeface="NikoshBAN"/>
              </a:rPr>
              <a:t> (</a:t>
            </a:r>
            <a:r>
              <a:rPr lang="en-US" dirty="0" err="1">
                <a:latin typeface="NikoshBAN"/>
              </a:rPr>
              <a:t>তথ্য</a:t>
            </a:r>
            <a:r>
              <a:rPr lang="en-US" dirty="0">
                <a:latin typeface="NikoshBAN"/>
              </a:rPr>
              <a:t> ও </a:t>
            </a:r>
            <a:r>
              <a:rPr lang="en-US" dirty="0" err="1">
                <a:latin typeface="NikoshBAN"/>
              </a:rPr>
              <a:t>যোগাযোগ</a:t>
            </a:r>
            <a:r>
              <a:rPr lang="en-US" dirty="0">
                <a:latin typeface="NikoshBAN"/>
              </a:rPr>
              <a:t> </a:t>
            </a:r>
            <a:r>
              <a:rPr lang="en-US" dirty="0" err="1">
                <a:latin typeface="NikoshBAN"/>
              </a:rPr>
              <a:t>প্রযুক্তি</a:t>
            </a:r>
            <a:r>
              <a:rPr lang="en-US" dirty="0">
                <a:latin typeface="NikoshBAN"/>
              </a:rPr>
              <a:t>)</a:t>
            </a:r>
          </a:p>
          <a:p>
            <a:pPr algn="ctr"/>
            <a:r>
              <a:rPr lang="en-US" dirty="0" err="1">
                <a:latin typeface="NikoshBAN"/>
              </a:rPr>
              <a:t>চান্দিনা</a:t>
            </a:r>
            <a:r>
              <a:rPr lang="en-US" dirty="0">
                <a:latin typeface="NikoshBAN"/>
              </a:rPr>
              <a:t>, </a:t>
            </a:r>
            <a:r>
              <a:rPr lang="en-US" dirty="0" err="1">
                <a:latin typeface="NikoshBAN"/>
              </a:rPr>
              <a:t>কুমিল্লা</a:t>
            </a:r>
            <a:r>
              <a:rPr lang="en-US" dirty="0">
                <a:latin typeface="NikoshBAN"/>
              </a:rPr>
              <a:t>।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2078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096" y="173419"/>
            <a:ext cx="2926836" cy="663706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Pentagon 8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88" y="16662"/>
              <a:ext cx="2428778" cy="6013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2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5819" y="957014"/>
            <a:ext cx="8066690" cy="5582964"/>
            <a:chOff x="509751" y="1022788"/>
            <a:chExt cx="8066690" cy="558296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28" y="4100060"/>
              <a:ext cx="3783724" cy="24917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9" descr="C:\Users\DOEL\Desktop\Model content=14\New folder (2)\sun use\xzcd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053" y="1056288"/>
              <a:ext cx="3848387" cy="28445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DOEL\Desktop\New folder (2)\boy-brushing-teet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51" y="1022788"/>
              <a:ext cx="3849413" cy="288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DOEL\Desktop\New folder (2)\chanh giai doc co th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421" y="4122682"/>
              <a:ext cx="3831020" cy="248307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379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534" y="1080655"/>
            <a:ext cx="7167716" cy="306162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00" b="1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Wingdings"/>
              </a:rPr>
              <a:t>ভিটামিন </a:t>
            </a:r>
          </a:p>
          <a:p>
            <a:pPr algn="ctr"/>
            <a:r>
              <a:rPr lang="bn-BD" sz="900" b="1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Wingdings"/>
              </a:rPr>
              <a:t>সি,ডি, .....।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1300" y="4856408"/>
            <a:ext cx="6386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৭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52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6080" y="197167"/>
            <a:ext cx="5502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546" y="1142009"/>
            <a:ext cx="773660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সি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চিহ্নিত করতে পারবে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0143" y="93039"/>
            <a:ext cx="2532696" cy="68890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Pentagon 1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189" y="16662"/>
              <a:ext cx="2428778" cy="59110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62780" y="1772627"/>
            <a:ext cx="773660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সি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কাজ ও অভাবজনিত রোগের নাম, রোগের লক্ষণ, প্রতিকার ও প্রতিরোধ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প্রক্রিয়া বর্ণনা করতে পারবে;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546" y="3412253"/>
            <a:ext cx="773660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ডি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নির্ধারণ করতে পারবে;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945" y="4041104"/>
            <a:ext cx="773660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ডি এর কাজ ও অভাবজনিত রোগের নাম, রোগের লক্ষণ, প্রতিকার ও প্রতিরোধ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প্রক্রিয়া বর্ণনা করতে পারবে;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9253" y="5686503"/>
            <a:ext cx="773660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‘ই’ এর উৎস, কাজ এবং ভিটামিন ‘কে’ এর কাজ ও এর অভাবজনিত সমস্যা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707672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728" y="334771"/>
            <a:ext cx="628996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 এর উৎস=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12228" y="220822"/>
            <a:ext cx="85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2867891" y="6012857"/>
            <a:ext cx="3616035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ভিটামিন ‘সি’ এর উৎস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27021" y="3078078"/>
            <a:ext cx="6470072" cy="2768359"/>
            <a:chOff x="1427021" y="3078078"/>
            <a:chExt cx="6470072" cy="2768359"/>
          </a:xfrm>
        </p:grpSpPr>
        <p:sp>
          <p:nvSpPr>
            <p:cNvPr id="6" name="Rectangle 5"/>
            <p:cNvSpPr/>
            <p:nvPr/>
          </p:nvSpPr>
          <p:spPr>
            <a:xfrm>
              <a:off x="1427021" y="3133496"/>
              <a:ext cx="12053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আমলকি</a:t>
              </a:r>
              <a:endParaRPr lang="en-US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59385" y="3119642"/>
              <a:ext cx="12053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আনারস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91748" y="3078078"/>
              <a:ext cx="12053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পেয়ারা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37858" y="5468705"/>
              <a:ext cx="13577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কমলালেবু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50337" y="5507883"/>
              <a:ext cx="12053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লেবু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36337" y="5499763"/>
              <a:ext cx="12053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আমড়া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4427" y="1456906"/>
            <a:ext cx="7192399" cy="3854490"/>
            <a:chOff x="994427" y="1456906"/>
            <a:chExt cx="7192399" cy="3854490"/>
          </a:xfrm>
        </p:grpSpPr>
        <p:pic>
          <p:nvPicPr>
            <p:cNvPr id="13" name="Picture 2" descr="C:\Users\DOEL\Desktop\FRound\Eight\Vitanine\V=C\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20" y="1559850"/>
              <a:ext cx="2069406" cy="145926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DOEL\Desktop\FRound\Eight\Vitanine\V=C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65" y="3761177"/>
              <a:ext cx="2140054" cy="155021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Users\DOEL\Desktop\FRound\Eight\Vitanine\V=C\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630" y="3718441"/>
              <a:ext cx="2019994" cy="143989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DOEL\Desktop\FRound\Eight\Vitanine\V=C\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27" y="1456906"/>
              <a:ext cx="2150443" cy="152389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DOEL\Desktop\FRound\Eight\Vitanine\V=C\1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275" y="1510258"/>
              <a:ext cx="1932114" cy="149747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155" y="3778384"/>
              <a:ext cx="2202559" cy="147393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2804023" y="1056796"/>
            <a:ext cx="4297971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ভিটামিন ‘সি’ এর আরো কয়েকটি উৎস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92308" y="1756847"/>
            <a:ext cx="7888297" cy="3709009"/>
            <a:chOff x="3025604" y="2261344"/>
            <a:chExt cx="7888297" cy="3709009"/>
          </a:xfrm>
        </p:grpSpPr>
        <p:pic>
          <p:nvPicPr>
            <p:cNvPr id="21" name="Picture 2" descr="C:\Users\DOEL\Desktop\FRound\Eight\Vitanine\V=C\w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6" y="4314540"/>
              <a:ext cx="2483504" cy="165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DOEL\Desktop\FRound\Eight\Vitanine\V=C\1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7" y="2285521"/>
              <a:ext cx="2483504" cy="181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:\Users\DOEL\Desktop\FRound\Eight\Vitanine\V=C\1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604" y="2262028"/>
              <a:ext cx="2339009" cy="1858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Users\DOEL\Desktop\FRound\Eight\Vitanine\V=C\17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100" y="2261344"/>
              <a:ext cx="2465442" cy="188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C:\Users\DOEL\Desktop\FRound\Eight\Vitanine\V=C\18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269" y="4250447"/>
              <a:ext cx="2298154" cy="164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:\Users\DOEL\Desktop\FRound\Eight\Vitanine\V=C\latus=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294" y="4304047"/>
              <a:ext cx="2561420" cy="1657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24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3" grpId="2"/>
      <p:bldP spid="4" grpId="0" animBg="1"/>
      <p:bldP spid="4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386672"/>
            <a:ext cx="4035231" cy="5374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88" y="1371656"/>
            <a:ext cx="4116010" cy="349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7797" y="5703750"/>
            <a:ext cx="356059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রোগগুলোর কারণ কী?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1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609" y="745287"/>
            <a:ext cx="84030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সি এর অভাবে আরও একটি মারাত্মক রোগ হয় তার নাম কী?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DOEL\Desktop\New Eight\V=B\hasid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6605"/>
          <a:stretch/>
        </p:blipFill>
        <p:spPr bwMode="auto">
          <a:xfrm>
            <a:off x="1781502" y="2191407"/>
            <a:ext cx="5707117" cy="34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5922" y="5758708"/>
            <a:ext cx="744132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রোগটির কারণ কী?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 নাম কী?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900</Words>
  <Application>Microsoft Office PowerPoint</Application>
  <PresentationFormat>On-screen Show (4:3)</PresentationFormat>
  <Paragraphs>129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ismail - [2010]</cp:lastModifiedBy>
  <cp:revision>380</cp:revision>
  <dcterms:created xsi:type="dcterms:W3CDTF">2014-10-22T17:14:44Z</dcterms:created>
  <dcterms:modified xsi:type="dcterms:W3CDTF">2021-01-28T07:05:37Z</dcterms:modified>
</cp:coreProperties>
</file>