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51" r:id="rId2"/>
    <p:sldId id="352" r:id="rId3"/>
    <p:sldId id="305" r:id="rId4"/>
    <p:sldId id="354" r:id="rId5"/>
    <p:sldId id="357" r:id="rId6"/>
    <p:sldId id="358" r:id="rId7"/>
    <p:sldId id="369" r:id="rId8"/>
    <p:sldId id="370" r:id="rId9"/>
    <p:sldId id="371" r:id="rId10"/>
    <p:sldId id="372" r:id="rId11"/>
    <p:sldId id="361" r:id="rId12"/>
    <p:sldId id="362" r:id="rId13"/>
    <p:sldId id="373" r:id="rId14"/>
    <p:sldId id="363" r:id="rId15"/>
    <p:sldId id="364" r:id="rId16"/>
    <p:sldId id="365" r:id="rId17"/>
    <p:sldId id="366" r:id="rId18"/>
    <p:sldId id="367" r:id="rId19"/>
    <p:sldId id="3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PYioJZWXwMLjJ5WakMktA==" hashData="78WJ47zFd/o4ACEo0f2uS0KIJ6m+16k2/3paqIgmjqe3Dw+KuvCdCgXZ5Ig80CKyCOxXowb00ooSsq/HrgBhL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07" autoAdjust="0"/>
    <p:restoredTop sz="94614" autoAdjust="0"/>
  </p:normalViewPr>
  <p:slideViewPr>
    <p:cSldViewPr snapToGrid="0">
      <p:cViewPr varScale="1">
        <p:scale>
          <a:sx n="104" d="100"/>
          <a:sy n="104" d="100"/>
        </p:scale>
        <p:origin x="92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C3121C-C43C-4B46-9EEE-E596F9CD0672}" type="datetimeFigureOut">
              <a:rPr lang="en-US" smtClean="0"/>
              <a:t>28-Jan-21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E20B88-DF3B-4B34-A58C-ACD59A509E22}" type="slidenum">
              <a:rPr lang="en-US" smtClean="0"/>
              <a:t>‹#›</a:t>
            </a:fld>
            <a:endParaRPr lang="en-US"/>
          </a:p>
        </p:txBody>
      </p:sp>
    </p:spTree>
    <p:extLst>
      <p:ext uri="{BB962C8B-B14F-4D97-AF65-F5344CB8AC3E}">
        <p14:creationId xmlns:p14="http://schemas.microsoft.com/office/powerpoint/2010/main" val="1795176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315808-47EF-49F5-BD42-2491D230AB71}" type="slidenum">
              <a:rPr lang="en-US" smtClean="0"/>
              <a:t>1</a:t>
            </a:fld>
            <a:endParaRPr lang="en-US"/>
          </a:p>
        </p:txBody>
      </p:sp>
    </p:spTree>
    <p:extLst>
      <p:ext uri="{BB962C8B-B14F-4D97-AF65-F5344CB8AC3E}">
        <p14:creationId xmlns:p14="http://schemas.microsoft.com/office/powerpoint/2010/main" val="716850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B51E3-8967-4083-9D55-A02C6BC5DB9A}" type="slidenum">
              <a:rPr lang="en-US" smtClean="0"/>
              <a:t>2</a:t>
            </a:fld>
            <a:endParaRPr lang="en-US"/>
          </a:p>
        </p:txBody>
      </p:sp>
    </p:spTree>
    <p:extLst>
      <p:ext uri="{BB962C8B-B14F-4D97-AF65-F5344CB8AC3E}">
        <p14:creationId xmlns:p14="http://schemas.microsoft.com/office/powerpoint/2010/main" val="3735427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B51E3-8967-4083-9D55-A02C6BC5DB9A}" type="slidenum">
              <a:rPr lang="en-US" smtClean="0"/>
              <a:t>7</a:t>
            </a:fld>
            <a:endParaRPr lang="en-US"/>
          </a:p>
        </p:txBody>
      </p:sp>
    </p:spTree>
    <p:extLst>
      <p:ext uri="{BB962C8B-B14F-4D97-AF65-F5344CB8AC3E}">
        <p14:creationId xmlns:p14="http://schemas.microsoft.com/office/powerpoint/2010/main" val="421790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B51E3-8967-4083-9D55-A02C6BC5DB9A}" type="slidenum">
              <a:rPr lang="en-US" smtClean="0"/>
              <a:t>8</a:t>
            </a:fld>
            <a:endParaRPr lang="en-US"/>
          </a:p>
        </p:txBody>
      </p:sp>
    </p:spTree>
    <p:extLst>
      <p:ext uri="{BB962C8B-B14F-4D97-AF65-F5344CB8AC3E}">
        <p14:creationId xmlns:p14="http://schemas.microsoft.com/office/powerpoint/2010/main" val="2786130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B51E3-8967-4083-9D55-A02C6BC5DB9A}" type="slidenum">
              <a:rPr lang="en-US" smtClean="0"/>
              <a:t>9</a:t>
            </a:fld>
            <a:endParaRPr lang="en-US"/>
          </a:p>
        </p:txBody>
      </p:sp>
    </p:spTree>
    <p:extLst>
      <p:ext uri="{BB962C8B-B14F-4D97-AF65-F5344CB8AC3E}">
        <p14:creationId xmlns:p14="http://schemas.microsoft.com/office/powerpoint/2010/main" val="3231505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B51E3-8967-4083-9D55-A02C6BC5DB9A}" type="slidenum">
              <a:rPr lang="en-US" smtClean="0"/>
              <a:t>10</a:t>
            </a:fld>
            <a:endParaRPr lang="en-US"/>
          </a:p>
        </p:txBody>
      </p:sp>
    </p:spTree>
    <p:extLst>
      <p:ext uri="{BB962C8B-B14F-4D97-AF65-F5344CB8AC3E}">
        <p14:creationId xmlns:p14="http://schemas.microsoft.com/office/powerpoint/2010/main" val="3560873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E20B88-DF3B-4B34-A58C-ACD59A509E22}" type="slidenum">
              <a:rPr lang="en-US" smtClean="0"/>
              <a:t>13</a:t>
            </a:fld>
            <a:endParaRPr lang="en-US"/>
          </a:p>
        </p:txBody>
      </p:sp>
    </p:spTree>
    <p:extLst>
      <p:ext uri="{BB962C8B-B14F-4D97-AF65-F5344CB8AC3E}">
        <p14:creationId xmlns:p14="http://schemas.microsoft.com/office/powerpoint/2010/main" val="3763103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93AE4FF-C01D-43A0-A834-5504396CD284}" type="datetimeFigureOut">
              <a:rPr lang="en-US" smtClean="0"/>
              <a:t>28-Jan-21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108374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3AE4FF-C01D-43A0-A834-5504396CD284}" type="datetimeFigureOut">
              <a:rPr lang="en-US" smtClean="0"/>
              <a:t>28-Jan-21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1789970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3AE4FF-C01D-43A0-A834-5504396CD284}" type="datetimeFigureOut">
              <a:rPr lang="en-US" smtClean="0"/>
              <a:t>28-Jan-21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28308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3AE4FF-C01D-43A0-A834-5504396CD284}" type="datetimeFigureOut">
              <a:rPr lang="en-US" smtClean="0"/>
              <a:t>28-Jan-21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90554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3AE4FF-C01D-43A0-A834-5504396CD284}" type="datetimeFigureOut">
              <a:rPr lang="en-US" smtClean="0"/>
              <a:t>28-Jan-21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383684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3AE4FF-C01D-43A0-A834-5504396CD284}" type="datetimeFigureOut">
              <a:rPr lang="en-US" smtClean="0"/>
              <a:t>28-Jan-21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337232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3AE4FF-C01D-43A0-A834-5504396CD284}" type="datetimeFigureOut">
              <a:rPr lang="en-US" smtClean="0"/>
              <a:t>28-Jan-21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402702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3AE4FF-C01D-43A0-A834-5504396CD284}" type="datetimeFigureOut">
              <a:rPr lang="en-US" smtClean="0"/>
              <a:t>28-Jan-21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334747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6606785"/>
            <a:ext cx="12192000" cy="23717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800" b="1" dirty="0">
                <a:solidFill>
                  <a:schemeClr val="accent6">
                    <a:lumMod val="50000"/>
                  </a:schemeClr>
                </a:solidFill>
                <a:effectLst/>
                <a:latin typeface="Times New Roman" panose="02020603050405020304" pitchFamily="18" charset="0"/>
                <a:cs typeface="Times New Roman" panose="02020603050405020304" pitchFamily="18" charset="0"/>
              </a:rPr>
              <a:t>Swandip Banerjee, Assistant Teacher (English), Pallimangal Secondary School, Sonadanga, Khulna. Mobile-01718503573</a:t>
            </a:r>
          </a:p>
        </p:txBody>
      </p:sp>
      <p:sp>
        <p:nvSpPr>
          <p:cNvPr id="11" name="Frame 10">
            <a:extLst>
              <a:ext uri="{FF2B5EF4-FFF2-40B4-BE49-F238E27FC236}">
                <a16:creationId xmlns:a16="http://schemas.microsoft.com/office/drawing/2014/main" id="{5AB709AE-3608-4F69-B6CE-AA198455D254}"/>
              </a:ext>
            </a:extLst>
          </p:cNvPr>
          <p:cNvSpPr/>
          <p:nvPr userDrawn="1"/>
        </p:nvSpPr>
        <p:spPr>
          <a:xfrm>
            <a:off x="0" y="0"/>
            <a:ext cx="12192000" cy="6606785"/>
          </a:xfrm>
          <a:prstGeom prst="frame">
            <a:avLst>
              <a:gd name="adj1" fmla="val 1764"/>
            </a:avLst>
          </a:prstGeom>
          <a:solidFill>
            <a:srgbClr val="00206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3888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3AE4FF-C01D-43A0-A834-5504396CD284}" type="datetimeFigureOut">
              <a:rPr lang="en-US" smtClean="0"/>
              <a:t>28-Jan-21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3780732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3AE4FF-C01D-43A0-A834-5504396CD284}" type="datetimeFigureOut">
              <a:rPr lang="en-US" smtClean="0"/>
              <a:t>28-Jan-21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33672-B4FE-4E0C-8CC5-0C677F8B6385}" type="slidenum">
              <a:rPr lang="en-US" smtClean="0"/>
              <a:t>‹#›</a:t>
            </a:fld>
            <a:endParaRPr lang="en-US"/>
          </a:p>
        </p:txBody>
      </p:sp>
    </p:spTree>
    <p:extLst>
      <p:ext uri="{BB962C8B-B14F-4D97-AF65-F5344CB8AC3E}">
        <p14:creationId xmlns:p14="http://schemas.microsoft.com/office/powerpoint/2010/main" val="24558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AE4FF-C01D-43A0-A834-5504396CD284}" type="datetimeFigureOut">
              <a:rPr lang="en-US" smtClean="0"/>
              <a:t>28-Jan-21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33672-B4FE-4E0C-8CC5-0C677F8B6385}" type="slidenum">
              <a:rPr lang="en-US" smtClean="0"/>
              <a:t>‹#›</a:t>
            </a:fld>
            <a:endParaRPr lang="en-US"/>
          </a:p>
        </p:txBody>
      </p:sp>
    </p:spTree>
    <p:extLst>
      <p:ext uri="{BB962C8B-B14F-4D97-AF65-F5344CB8AC3E}">
        <p14:creationId xmlns:p14="http://schemas.microsoft.com/office/powerpoint/2010/main" val="2478762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swandipb1@gmail.com" TargetMode="Externa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p:blipFill>
        <p:spPr>
          <a:xfrm>
            <a:off x="117987" y="98322"/>
            <a:ext cx="11956026" cy="639096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762999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1072" y="1513304"/>
            <a:ext cx="4230485" cy="769441"/>
          </a:xfrm>
          <a:prstGeom prst="rect">
            <a:avLst/>
          </a:prstGeom>
          <a:noFill/>
          <a:ln w="57150">
            <a:noFill/>
          </a:ln>
        </p:spPr>
        <p:txBody>
          <a:bodyPr wrap="square" rtlCol="0">
            <a:spAutoFit/>
          </a:bodyPr>
          <a:lstStyle/>
          <a:p>
            <a:r>
              <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Expatriate</a:t>
            </a:r>
          </a:p>
        </p:txBody>
      </p:sp>
      <p:sp>
        <p:nvSpPr>
          <p:cNvPr id="4" name="TextBox 3"/>
          <p:cNvSpPr txBox="1"/>
          <p:nvPr/>
        </p:nvSpPr>
        <p:spPr>
          <a:xfrm>
            <a:off x="4580517" y="2890391"/>
            <a:ext cx="5068308" cy="1077218"/>
          </a:xfrm>
          <a:prstGeom prst="rect">
            <a:avLst/>
          </a:prstGeom>
          <a:noFill/>
          <a:ln w="19050">
            <a:solidFill>
              <a:schemeClr val="tx1"/>
            </a:solidFill>
          </a:ln>
        </p:spPr>
        <p:txBody>
          <a:bodyPr wrap="square" rtlCol="0">
            <a:spAutoFit/>
          </a:bodyPr>
          <a:lstStyle/>
          <a:p>
            <a:r>
              <a:rPr lang="en-US" sz="3200" b="1" dirty="0">
                <a:solidFill>
                  <a:srgbClr val="3333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person living in a country that is not his own.</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Rectangle 9"/>
          <p:cNvSpPr/>
          <p:nvPr/>
        </p:nvSpPr>
        <p:spPr>
          <a:xfrm>
            <a:off x="3146314" y="5344696"/>
            <a:ext cx="5207111" cy="646331"/>
          </a:xfrm>
          <a:prstGeom prst="rect">
            <a:avLst/>
          </a:prstGeom>
          <a:noFill/>
          <a:ln w="57150">
            <a:noFill/>
          </a:ln>
        </p:spPr>
        <p:txBody>
          <a:bodyPr wrap="square">
            <a:spAutoFit/>
          </a:bodyPr>
          <a:lstStyle/>
          <a:p>
            <a:r>
              <a:rPr lang="en-US" sz="3600" b="1" dirty="0">
                <a:latin typeface="Times New Roman" panose="02020603050405020304" pitchFamily="18" charset="0"/>
                <a:cs typeface="Times New Roman" panose="02020603050405020304" pitchFamily="18" charset="0"/>
              </a:rPr>
              <a:t>Synonym: immigrant</a:t>
            </a:r>
          </a:p>
        </p:txBody>
      </p:sp>
      <p:sp>
        <p:nvSpPr>
          <p:cNvPr id="7" name="TextBox 6">
            <a:extLst>
              <a:ext uri="{FF2B5EF4-FFF2-40B4-BE49-F238E27FC236}">
                <a16:creationId xmlns:a16="http://schemas.microsoft.com/office/drawing/2014/main" id="{E91CBBDD-D906-4BF9-A49B-35BB09F840EE}"/>
              </a:ext>
            </a:extLst>
          </p:cNvPr>
          <p:cNvSpPr txBox="1"/>
          <p:nvPr/>
        </p:nvSpPr>
        <p:spPr>
          <a:xfrm>
            <a:off x="4140570" y="94811"/>
            <a:ext cx="3910860" cy="769441"/>
          </a:xfrm>
          <a:prstGeom prst="rect">
            <a:avLst/>
          </a:prstGeom>
          <a:noFill/>
        </p:spPr>
        <p:txBody>
          <a:bodyPr wrap="square" rtlCol="0">
            <a:spAutoFit/>
          </a:bodyPr>
          <a:lstStyle/>
          <a:p>
            <a:pPr algn="ctr"/>
            <a:r>
              <a:rPr lang="en-US" sz="4400" b="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word</a:t>
            </a:r>
          </a:p>
        </p:txBody>
      </p:sp>
    </p:spTree>
    <p:extLst>
      <p:ext uri="{BB962C8B-B14F-4D97-AF65-F5344CB8AC3E}">
        <p14:creationId xmlns:p14="http://schemas.microsoft.com/office/powerpoint/2010/main" val="260532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15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344" y="336379"/>
            <a:ext cx="11813311" cy="2123658"/>
          </a:xfrm>
          <a:prstGeom prst="rect">
            <a:avLst/>
          </a:prstGeom>
          <a:noFill/>
          <a:ln w="57150">
            <a:noFill/>
          </a:ln>
        </p:spPr>
        <p:txBody>
          <a:bodyPr wrap="square">
            <a:spAutoFit/>
          </a:bodyPr>
          <a:lstStyle/>
          <a:p>
            <a:pPr algn="just"/>
            <a:r>
              <a:rPr lang="en-US" sz="4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Open at page no. </a:t>
            </a:r>
            <a:r>
              <a:rPr lang="en-US" sz="4400" b="1" dirty="0">
                <a:solidFill>
                  <a:srgbClr val="002060"/>
                </a:solidFill>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38</a:t>
            </a:r>
            <a:r>
              <a:rPr lang="en-US" sz="4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from your textbook and 	read 	more about International Mother 	Language day-2.</a:t>
            </a:r>
          </a:p>
        </p:txBody>
      </p:sp>
      <p:sp>
        <p:nvSpPr>
          <p:cNvPr id="5" name="Right Arrow 4">
            <a:hlinkClick r:id="rId2" action="ppaction://hlinksldjump"/>
          </p:cNvPr>
          <p:cNvSpPr/>
          <p:nvPr/>
        </p:nvSpPr>
        <p:spPr>
          <a:xfrm>
            <a:off x="5194215" y="4153885"/>
            <a:ext cx="1803568" cy="791983"/>
          </a:xfrm>
          <a:prstGeom prst="rightArrow">
            <a:avLst>
              <a:gd name="adj1" fmla="val 100000"/>
              <a:gd name="adj2" fmla="val 0"/>
            </a:avLst>
          </a:prstGeom>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TEXT</a:t>
            </a:r>
          </a:p>
        </p:txBody>
      </p:sp>
    </p:spTree>
    <p:extLst>
      <p:ext uri="{BB962C8B-B14F-4D97-AF65-F5344CB8AC3E}">
        <p14:creationId xmlns:p14="http://schemas.microsoft.com/office/powerpoint/2010/main" val="393827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with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par>
                          <p:cTn id="12" fill="hold">
                            <p:stCondLst>
                              <p:cond delay="1450"/>
                            </p:stCondLst>
                            <p:childTnLst>
                              <p:par>
                                <p:cTn id="13" presetID="31"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558" y="605433"/>
            <a:ext cx="11642883" cy="5016758"/>
          </a:xfrm>
          <a:prstGeom prst="rect">
            <a:avLst/>
          </a:prstGeom>
          <a:ln w="28575">
            <a:solidFill>
              <a:schemeClr val="tx1"/>
            </a:solidFill>
          </a:ln>
        </p:spPr>
        <p:txBody>
          <a:bodyPr wrap="square">
            <a:spAutoFit/>
          </a:bodyPr>
          <a:lstStyle/>
          <a:p>
            <a:pPr algn="just"/>
            <a:r>
              <a:rPr lang="en-US" sz="3200" b="1" dirty="0">
                <a:latin typeface="Times New Roman" panose="02020603050405020304" pitchFamily="18" charset="0"/>
                <a:cs typeface="Times New Roman" panose="02020603050405020304" pitchFamily="18" charset="0"/>
              </a:rPr>
              <a:t>21 February is observed as </a:t>
            </a:r>
            <a:r>
              <a:rPr lang="en-US" sz="3200" b="1" i="1" dirty="0">
                <a:latin typeface="Times New Roman" panose="02020603050405020304" pitchFamily="18" charset="0"/>
                <a:cs typeface="Times New Roman" panose="02020603050405020304" pitchFamily="18" charset="0"/>
              </a:rPr>
              <a:t>Shaheed </a:t>
            </a:r>
            <a:r>
              <a:rPr lang="en-US" sz="3200" b="1" i="1" dirty="0" err="1">
                <a:latin typeface="Times New Roman" panose="02020603050405020304" pitchFamily="18" charset="0"/>
                <a:cs typeface="Times New Roman" panose="02020603050405020304" pitchFamily="18" charset="0"/>
              </a:rPr>
              <a:t>Dibosh</a:t>
            </a:r>
            <a:r>
              <a:rPr lang="en-US" sz="3200" b="1" dirty="0">
                <a:latin typeface="Times New Roman" panose="02020603050405020304" pitchFamily="18" charset="0"/>
                <a:cs typeface="Times New Roman" panose="02020603050405020304" pitchFamily="18" charset="0"/>
              </a:rPr>
              <a:t> every year throughout the country in remembrance of the martyrs of language movement of 1952. The </a:t>
            </a:r>
            <a:r>
              <a:rPr lang="en-US" sz="3200" b="1" dirty="0" err="1">
                <a:latin typeface="Times New Roman" panose="02020603050405020304" pitchFamily="18" charset="0"/>
                <a:cs typeface="Times New Roman" panose="02020603050405020304" pitchFamily="18" charset="0"/>
              </a:rPr>
              <a:t>commmemoration</a:t>
            </a:r>
            <a:r>
              <a:rPr lang="en-US" sz="3200" b="1" dirty="0">
                <a:latin typeface="Times New Roman" panose="02020603050405020304" pitchFamily="18" charset="0"/>
                <a:cs typeface="Times New Roman" panose="02020603050405020304" pitchFamily="18" charset="0"/>
              </a:rPr>
              <a:t> begins at the early hours of the day with mourning songs that recall the supreme sacrifices of our language martyrs. People wear black badges and go to the </a:t>
            </a:r>
            <a:r>
              <a:rPr lang="en-US" sz="3200" b="1" i="1" dirty="0">
                <a:latin typeface="Times New Roman" panose="02020603050405020304" pitchFamily="18" charset="0"/>
                <a:cs typeface="Times New Roman" panose="02020603050405020304" pitchFamily="18" charset="0"/>
              </a:rPr>
              <a:t>Shaheed </a:t>
            </a:r>
            <a:r>
              <a:rPr lang="en-US" sz="3200" b="1" i="1" dirty="0" err="1">
                <a:latin typeface="Times New Roman" panose="02020603050405020304" pitchFamily="18" charset="0"/>
                <a:cs typeface="Times New Roman" panose="02020603050405020304" pitchFamily="18" charset="0"/>
              </a:rPr>
              <a:t>Minar</a:t>
            </a:r>
            <a:r>
              <a:rPr lang="en-US" sz="3200" b="1" i="1" dirty="0">
                <a:latin typeface="Times New Roman" panose="02020603050405020304" pitchFamily="18" charset="0"/>
                <a:cs typeface="Times New Roman" panose="02020603050405020304" pitchFamily="18" charset="0"/>
              </a:rPr>
              <a:t> in </a:t>
            </a:r>
            <a:r>
              <a:rPr lang="en-US" sz="3200" b="1" dirty="0">
                <a:latin typeface="Times New Roman" panose="02020603050405020304" pitchFamily="18" charset="0"/>
                <a:cs typeface="Times New Roman" panose="02020603050405020304" pitchFamily="18" charset="0"/>
              </a:rPr>
              <a:t>barefoot processions, singing mourning songs. They place wreaths at the </a:t>
            </a:r>
            <a:r>
              <a:rPr lang="en-US" sz="3200" b="1" dirty="0" err="1">
                <a:latin typeface="Times New Roman" panose="02020603050405020304" pitchFamily="18" charset="0"/>
                <a:cs typeface="Times New Roman" panose="02020603050405020304" pitchFamily="18" charset="0"/>
              </a:rPr>
              <a:t>Minar</a:t>
            </a:r>
            <a:r>
              <a:rPr lang="en-US" sz="3200" b="1" dirty="0">
                <a:latin typeface="Times New Roman" panose="02020603050405020304" pitchFamily="18" charset="0"/>
                <a:cs typeface="Times New Roman" panose="02020603050405020304" pitchFamily="18" charset="0"/>
              </a:rPr>
              <a:t>. Many of them visit the graves of the martyrs at </a:t>
            </a:r>
            <a:r>
              <a:rPr lang="en-US" sz="3200" b="1" dirty="0" err="1">
                <a:latin typeface="Times New Roman" panose="02020603050405020304" pitchFamily="18" charset="0"/>
                <a:cs typeface="Times New Roman" panose="02020603050405020304" pitchFamily="18" charset="0"/>
              </a:rPr>
              <a:t>Azimpur</a:t>
            </a:r>
            <a:r>
              <a:rPr lang="en-US" sz="3200" b="1" dirty="0">
                <a:latin typeface="Times New Roman" panose="02020603050405020304" pitchFamily="18" charset="0"/>
                <a:cs typeface="Times New Roman" panose="02020603050405020304" pitchFamily="18" charset="0"/>
              </a:rPr>
              <a:t> graveyard and pray for them. They also attend various programmes organised in remembrance of the language martyrs.</a:t>
            </a:r>
          </a:p>
        </p:txBody>
      </p:sp>
    </p:spTree>
    <p:extLst>
      <p:ext uri="{BB962C8B-B14F-4D97-AF65-F5344CB8AC3E}">
        <p14:creationId xmlns:p14="http://schemas.microsoft.com/office/powerpoint/2010/main" val="104134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916B44-DACC-4BDE-9775-AABBD099D569}"/>
              </a:ext>
            </a:extLst>
          </p:cNvPr>
          <p:cNvSpPr txBox="1"/>
          <p:nvPr/>
        </p:nvSpPr>
        <p:spPr>
          <a:xfrm>
            <a:off x="285751" y="246755"/>
            <a:ext cx="11668124" cy="6124754"/>
          </a:xfrm>
          <a:prstGeom prst="rect">
            <a:avLst/>
          </a:prstGeom>
          <a:noFill/>
          <a:ln w="28575">
            <a:solidFill>
              <a:schemeClr val="tx1"/>
            </a:solidFill>
          </a:ln>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The UNESCO (United Nations Educational, Scientific and Cultural Organisation) on 17 November in 1999 proclaimed February 21 as the International Mother Language Day in recognition of the sacrifices of the martyrs for the rightful place of Bangla. Two Bangladeshi expatriates living in Vancouver in Canada, Rafiqul Islam and Abdus Salam, sent a proposal to Kofi Anan, the then secretary General of United Nations. They requested him to declare 21 February as the International Mother Language Day. They added that the decision will honour and save all extinct  languages of the world. As per their logical expectations Prime Minister Sheikh Hasina then took prompt initiative by sending  formal proposal to UNESCO. Finally, on 17 November 1999, UNESCO declared 21</a:t>
            </a:r>
            <a:r>
              <a:rPr lang="en-US" sz="2800" b="1" baseline="30000" dirty="0">
                <a:latin typeface="Times New Roman" panose="02020603050405020304" pitchFamily="18" charset="0"/>
                <a:cs typeface="Times New Roman" panose="02020603050405020304" pitchFamily="18" charset="0"/>
              </a:rPr>
              <a:t>st</a:t>
            </a:r>
            <a:r>
              <a:rPr lang="en-US" sz="2800" b="1" dirty="0">
                <a:latin typeface="Times New Roman" panose="02020603050405020304" pitchFamily="18" charset="0"/>
                <a:cs typeface="Times New Roman" panose="02020603050405020304" pitchFamily="18" charset="0"/>
              </a:rPr>
              <a:t> February as the International Mother Language Day. The day is now annually observed worldwide to promote awareness of linguistic and cultural diversity and multilingualism.</a:t>
            </a:r>
          </a:p>
        </p:txBody>
      </p:sp>
      <p:sp>
        <p:nvSpPr>
          <p:cNvPr id="4" name="Right Arrow 4">
            <a:hlinkClick r:id="rId3" action="ppaction://hlinksldjump"/>
            <a:extLst>
              <a:ext uri="{FF2B5EF4-FFF2-40B4-BE49-F238E27FC236}">
                <a16:creationId xmlns:a16="http://schemas.microsoft.com/office/drawing/2014/main" id="{8C2313B0-74EE-4842-ACF6-FC9355CAE7DB}"/>
              </a:ext>
            </a:extLst>
          </p:cNvPr>
          <p:cNvSpPr/>
          <p:nvPr/>
        </p:nvSpPr>
        <p:spPr>
          <a:xfrm>
            <a:off x="9925050" y="5978591"/>
            <a:ext cx="1457325" cy="392918"/>
          </a:xfrm>
          <a:prstGeom prst="rightArrow">
            <a:avLst>
              <a:gd name="adj1" fmla="val 100000"/>
              <a:gd name="adj2" fmla="val 0"/>
            </a:avLst>
          </a:prstGeom>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Question</a:t>
            </a:r>
            <a:endPar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714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24673532"/>
              </p:ext>
            </p:extLst>
          </p:nvPr>
        </p:nvGraphicFramePr>
        <p:xfrm>
          <a:off x="274637" y="1238514"/>
          <a:ext cx="11642725" cy="4542409"/>
        </p:xfrm>
        <a:graphic>
          <a:graphicData uri="http://schemas.openxmlformats.org/drawingml/2006/table">
            <a:tbl>
              <a:tblPr firstRow="1" bandRow="1"/>
              <a:tblGrid>
                <a:gridCol w="3727498">
                  <a:extLst>
                    <a:ext uri="{9D8B030D-6E8A-4147-A177-3AD203B41FA5}">
                      <a16:colId xmlns:a16="http://schemas.microsoft.com/office/drawing/2014/main" val="1033016197"/>
                    </a:ext>
                  </a:extLst>
                </a:gridCol>
                <a:gridCol w="7915227">
                  <a:extLst>
                    <a:ext uri="{9D8B030D-6E8A-4147-A177-3AD203B41FA5}">
                      <a16:colId xmlns:a16="http://schemas.microsoft.com/office/drawing/2014/main" val="2824930841"/>
                    </a:ext>
                  </a:extLst>
                </a:gridCol>
              </a:tblGrid>
              <a:tr h="368517">
                <a:tc>
                  <a:txBody>
                    <a:bodyPr/>
                    <a:lstStyle/>
                    <a:p>
                      <a:pPr marL="67945" marR="0" indent="0" algn="ctr">
                        <a:lnSpc>
                          <a:spcPct val="107000"/>
                        </a:lnSpc>
                        <a:spcBef>
                          <a:spcPts val="0"/>
                        </a:spcBef>
                        <a:spcAft>
                          <a:spcPts val="0"/>
                        </a:spcAft>
                      </a:pPr>
                      <a:r>
                        <a:rPr lang="en-US" sz="3200" b="1" dirty="0">
                          <a:solidFill>
                            <a:srgbClr val="002060"/>
                          </a:solidFill>
                          <a:effectLst>
                            <a:outerShdw blurRad="38100" dist="38100" dir="2700000" algn="tl">
                              <a:srgbClr val="000000">
                                <a:alpha val="43137"/>
                              </a:srgbClr>
                            </a:outerShdw>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Words/phrases</a:t>
                      </a:r>
                    </a:p>
                  </a:txBody>
                  <a:tcPr marL="0" marR="73025" marT="1905" marB="0"/>
                </a:tc>
                <a:tc>
                  <a:txBody>
                    <a:bodyPr/>
                    <a:lstStyle/>
                    <a:p>
                      <a:pPr marL="67945" marR="0" indent="0" algn="ctr">
                        <a:lnSpc>
                          <a:spcPct val="107000"/>
                        </a:lnSpc>
                        <a:spcBef>
                          <a:spcPts val="0"/>
                        </a:spcBef>
                        <a:spcAft>
                          <a:spcPts val="0"/>
                        </a:spcAft>
                      </a:pPr>
                      <a:r>
                        <a:rPr lang="en-US" sz="3200" b="1" dirty="0">
                          <a:solidFill>
                            <a:srgbClr val="002060"/>
                          </a:solidFill>
                          <a:effectLst>
                            <a:outerShdw blurRad="38100" dist="38100" dir="2700000" algn="tl">
                              <a:srgbClr val="000000">
                                <a:alpha val="43137"/>
                              </a:srgbClr>
                            </a:outerShdw>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Meanings</a:t>
                      </a:r>
                    </a:p>
                  </a:txBody>
                  <a:tcPr marL="0" marR="73025" marT="1905" marB="0"/>
                </a:tc>
                <a:extLst>
                  <a:ext uri="{0D108BD9-81ED-4DB2-BD59-A6C34878D82A}">
                    <a16:rowId xmlns:a16="http://schemas.microsoft.com/office/drawing/2014/main" val="1189346274"/>
                  </a:ext>
                </a:extLst>
              </a:tr>
              <a:tr h="441363">
                <a:tc>
                  <a:txBody>
                    <a:bodyPr/>
                    <a:lstStyle/>
                    <a:p>
                      <a:r>
                        <a:rPr lang="en-US" sz="3200" b="1" dirty="0">
                          <a:solidFill>
                            <a:srgbClr val="002060"/>
                          </a:solidFill>
                          <a:latin typeface="Times New Roman" panose="02020603050405020304" pitchFamily="18" charset="0"/>
                          <a:cs typeface="Times New Roman" panose="02020603050405020304" pitchFamily="18" charset="0"/>
                        </a:rPr>
                        <a:t>wreath</a:t>
                      </a:r>
                    </a:p>
                  </a:txBody>
                  <a:tcPr/>
                </a:tc>
                <a:tc>
                  <a:txBody>
                    <a:bodyPr/>
                    <a:lstStyle/>
                    <a:p>
                      <a:pPr marL="571500" indent="-5715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encourage</a:t>
                      </a:r>
                    </a:p>
                  </a:txBody>
                  <a:tcPr/>
                </a:tc>
                <a:extLst>
                  <a:ext uri="{0D108BD9-81ED-4DB2-BD59-A6C34878D82A}">
                    <a16:rowId xmlns:a16="http://schemas.microsoft.com/office/drawing/2014/main" val="3378089189"/>
                  </a:ext>
                </a:extLst>
              </a:tr>
              <a:tr h="441363">
                <a:tc>
                  <a:txBody>
                    <a:bodyPr/>
                    <a:lstStyle/>
                    <a:p>
                      <a:r>
                        <a:rPr lang="en-US" sz="3200" b="1" dirty="0">
                          <a:solidFill>
                            <a:srgbClr val="002060"/>
                          </a:solidFill>
                          <a:latin typeface="Times New Roman" panose="02020603050405020304" pitchFamily="18" charset="0"/>
                          <a:cs typeface="Times New Roman" panose="02020603050405020304" pitchFamily="18" charset="0"/>
                        </a:rPr>
                        <a:t>in remembrance of </a:t>
                      </a:r>
                    </a:p>
                  </a:txBody>
                  <a:tcPr/>
                </a:tc>
                <a:tc>
                  <a:txBody>
                    <a:bodyPr/>
                    <a:lstStyle/>
                    <a:p>
                      <a:pPr marL="571500" indent="-5715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in appreciation of</a:t>
                      </a:r>
                    </a:p>
                  </a:txBody>
                  <a:tcPr/>
                </a:tc>
                <a:extLst>
                  <a:ext uri="{0D108BD9-81ED-4DB2-BD59-A6C34878D82A}">
                    <a16:rowId xmlns:a16="http://schemas.microsoft.com/office/drawing/2014/main" val="1401016194"/>
                  </a:ext>
                </a:extLst>
              </a:tr>
              <a:tr h="441363">
                <a:tc>
                  <a:txBody>
                    <a:bodyPr/>
                    <a:lstStyle/>
                    <a:p>
                      <a:r>
                        <a:rPr lang="en-US" sz="3200" b="1" dirty="0">
                          <a:solidFill>
                            <a:srgbClr val="002060"/>
                          </a:solidFill>
                          <a:latin typeface="Times New Roman" panose="02020603050405020304" pitchFamily="18" charset="0"/>
                          <a:cs typeface="Times New Roman" panose="02020603050405020304" pitchFamily="18" charset="0"/>
                        </a:rPr>
                        <a:t>proclaim</a:t>
                      </a:r>
                    </a:p>
                  </a:txBody>
                  <a:tcPr/>
                </a:tc>
                <a:tc>
                  <a:txBody>
                    <a:bodyPr/>
                    <a:lstStyle/>
                    <a:p>
                      <a:pPr marL="571500" indent="-5715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practice of using several languages</a:t>
                      </a:r>
                    </a:p>
                  </a:txBody>
                  <a:tcPr/>
                </a:tc>
                <a:extLst>
                  <a:ext uri="{0D108BD9-81ED-4DB2-BD59-A6C34878D82A}">
                    <a16:rowId xmlns:a16="http://schemas.microsoft.com/office/drawing/2014/main" val="2078192454"/>
                  </a:ext>
                </a:extLst>
              </a:tr>
              <a:tr h="441363">
                <a:tc>
                  <a:txBody>
                    <a:bodyPr/>
                    <a:lstStyle/>
                    <a:p>
                      <a:r>
                        <a:rPr lang="en-US" sz="3200" b="1" dirty="0">
                          <a:solidFill>
                            <a:srgbClr val="002060"/>
                          </a:solidFill>
                          <a:latin typeface="Times New Roman" panose="02020603050405020304" pitchFamily="18" charset="0"/>
                          <a:cs typeface="Times New Roman" panose="02020603050405020304" pitchFamily="18" charset="0"/>
                        </a:rPr>
                        <a:t>promote</a:t>
                      </a:r>
                    </a:p>
                  </a:txBody>
                  <a:tcPr/>
                </a:tc>
                <a:tc>
                  <a:txBody>
                    <a:bodyPr/>
                    <a:lstStyle/>
                    <a:p>
                      <a:pPr marL="571500" indent="-571500">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an arrangement of flowers in the shape of a circle</a:t>
                      </a:r>
                    </a:p>
                  </a:txBody>
                  <a:tcPr/>
                </a:tc>
                <a:extLst>
                  <a:ext uri="{0D108BD9-81ED-4DB2-BD59-A6C34878D82A}">
                    <a16:rowId xmlns:a16="http://schemas.microsoft.com/office/drawing/2014/main" val="2240437157"/>
                  </a:ext>
                </a:extLst>
              </a:tr>
              <a:tr h="441363">
                <a:tc>
                  <a:txBody>
                    <a:bodyPr/>
                    <a:lstStyle/>
                    <a:p>
                      <a:r>
                        <a:rPr lang="en-US" sz="3200" b="1" dirty="0">
                          <a:solidFill>
                            <a:srgbClr val="002060"/>
                          </a:solidFill>
                          <a:latin typeface="Times New Roman" panose="02020603050405020304" pitchFamily="18" charset="0"/>
                          <a:cs typeface="Times New Roman" panose="02020603050405020304" pitchFamily="18" charset="0"/>
                        </a:rPr>
                        <a:t>diversity</a:t>
                      </a:r>
                    </a:p>
                  </a:txBody>
                  <a:tcPr/>
                </a:tc>
                <a:tc>
                  <a:txBody>
                    <a:bodyPr/>
                    <a:lstStyle/>
                    <a:p>
                      <a:pPr marL="571500" indent="-5715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declare</a:t>
                      </a:r>
                    </a:p>
                  </a:txBody>
                  <a:tcPr/>
                </a:tc>
                <a:extLst>
                  <a:ext uri="{0D108BD9-81ED-4DB2-BD59-A6C34878D82A}">
                    <a16:rowId xmlns:a16="http://schemas.microsoft.com/office/drawing/2014/main" val="382253943"/>
                  </a:ext>
                </a:extLst>
              </a:tr>
              <a:tr h="441363">
                <a:tc>
                  <a:txBody>
                    <a:bodyPr/>
                    <a:lstStyle/>
                    <a:p>
                      <a:r>
                        <a:rPr lang="en-US" sz="3200" b="1" dirty="0">
                          <a:solidFill>
                            <a:srgbClr val="002060"/>
                          </a:solidFill>
                          <a:latin typeface="Times New Roman" panose="02020603050405020304" pitchFamily="18" charset="0"/>
                          <a:cs typeface="Times New Roman" panose="02020603050405020304" pitchFamily="18" charset="0"/>
                        </a:rPr>
                        <a:t>multilingualism</a:t>
                      </a:r>
                    </a:p>
                  </a:txBody>
                  <a:tcPr/>
                </a:tc>
                <a:tc>
                  <a:txBody>
                    <a:bodyPr/>
                    <a:lstStyle/>
                    <a:p>
                      <a:pPr marL="571500" indent="-5715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in memory of</a:t>
                      </a:r>
                    </a:p>
                  </a:txBody>
                  <a:tcPr/>
                </a:tc>
                <a:extLst>
                  <a:ext uri="{0D108BD9-81ED-4DB2-BD59-A6C34878D82A}">
                    <a16:rowId xmlns:a16="http://schemas.microsoft.com/office/drawing/2014/main" val="2864710699"/>
                  </a:ext>
                </a:extLst>
              </a:tr>
              <a:tr h="4413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002060"/>
                          </a:solidFill>
                          <a:latin typeface="Times New Roman" panose="02020603050405020304" pitchFamily="18" charset="0"/>
                          <a:cs typeface="Times New Roman" panose="02020603050405020304" pitchFamily="18" charset="0"/>
                        </a:rPr>
                        <a:t>in recognition of</a:t>
                      </a:r>
                    </a:p>
                  </a:txBody>
                  <a:tcPr/>
                </a:tc>
                <a:tc>
                  <a:txBody>
                    <a:bodyPr/>
                    <a:lstStyle/>
                    <a:p>
                      <a:pPr marL="571500" indent="-5715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variety</a:t>
                      </a:r>
                    </a:p>
                  </a:txBody>
                  <a:tcPr/>
                </a:tc>
                <a:extLst>
                  <a:ext uri="{0D108BD9-81ED-4DB2-BD59-A6C34878D82A}">
                    <a16:rowId xmlns:a16="http://schemas.microsoft.com/office/drawing/2014/main" val="449244962"/>
                  </a:ext>
                </a:extLst>
              </a:tr>
            </a:tbl>
          </a:graphicData>
        </a:graphic>
      </p:graphicFrame>
      <p:sp>
        <p:nvSpPr>
          <p:cNvPr id="4" name="Rectangle 3"/>
          <p:cNvSpPr/>
          <p:nvPr/>
        </p:nvSpPr>
        <p:spPr>
          <a:xfrm>
            <a:off x="212436" y="159085"/>
            <a:ext cx="11979564" cy="584775"/>
          </a:xfrm>
          <a:prstGeom prst="rect">
            <a:avLst/>
          </a:prstGeom>
        </p:spPr>
        <p:txBody>
          <a:bodyPr wrap="square">
            <a:spAutoFit/>
          </a:bodyPr>
          <a:lstStyle/>
          <a:p>
            <a:pPr algn="ct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 Match the words/phrases in the table with their meanings. </a:t>
            </a:r>
          </a:p>
        </p:txBody>
      </p:sp>
      <p:sp>
        <p:nvSpPr>
          <p:cNvPr id="13" name="TextBox 12">
            <a:extLst>
              <a:ext uri="{FF2B5EF4-FFF2-40B4-BE49-F238E27FC236}">
                <a16:creationId xmlns:a16="http://schemas.microsoft.com/office/drawing/2014/main" id="{D1F9F794-4A41-41A2-9276-FBBBB2E2D9B3}"/>
              </a:ext>
            </a:extLst>
          </p:cNvPr>
          <p:cNvSpPr txBox="1"/>
          <p:nvPr/>
        </p:nvSpPr>
        <p:spPr>
          <a:xfrm>
            <a:off x="4057218" y="1751958"/>
            <a:ext cx="7860144" cy="53860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900" b="1" i="1" dirty="0">
                <a:solidFill>
                  <a:srgbClr val="002060"/>
                </a:solidFill>
                <a:latin typeface="Times New Roman" panose="02020603050405020304" pitchFamily="18" charset="0"/>
                <a:cs typeface="Times New Roman" panose="02020603050405020304" pitchFamily="18" charset="0"/>
              </a:rPr>
              <a:t>an arrangement of flowers in the shape of a circle</a:t>
            </a:r>
          </a:p>
        </p:txBody>
      </p:sp>
      <p:sp>
        <p:nvSpPr>
          <p:cNvPr id="14" name="TextBox 13">
            <a:extLst>
              <a:ext uri="{FF2B5EF4-FFF2-40B4-BE49-F238E27FC236}">
                <a16:creationId xmlns:a16="http://schemas.microsoft.com/office/drawing/2014/main" id="{B71C04F1-770A-4E6B-9512-B52007CEC7A7}"/>
              </a:ext>
            </a:extLst>
          </p:cNvPr>
          <p:cNvSpPr txBox="1"/>
          <p:nvPr/>
        </p:nvSpPr>
        <p:spPr>
          <a:xfrm>
            <a:off x="4057218" y="2290567"/>
            <a:ext cx="786014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200" b="1" i="1" dirty="0">
                <a:solidFill>
                  <a:srgbClr val="002060"/>
                </a:solidFill>
                <a:latin typeface="Times New Roman" panose="02020603050405020304" pitchFamily="18" charset="0"/>
                <a:cs typeface="Times New Roman" panose="02020603050405020304" pitchFamily="18" charset="0"/>
              </a:rPr>
              <a:t>in memory of</a:t>
            </a:r>
          </a:p>
        </p:txBody>
      </p:sp>
      <p:sp>
        <p:nvSpPr>
          <p:cNvPr id="16" name="TextBox 15">
            <a:extLst>
              <a:ext uri="{FF2B5EF4-FFF2-40B4-BE49-F238E27FC236}">
                <a16:creationId xmlns:a16="http://schemas.microsoft.com/office/drawing/2014/main" id="{C9C78573-EE4B-47FD-A2A6-C6D6109FAF19}"/>
              </a:ext>
            </a:extLst>
          </p:cNvPr>
          <p:cNvSpPr txBox="1"/>
          <p:nvPr/>
        </p:nvSpPr>
        <p:spPr>
          <a:xfrm>
            <a:off x="4057218" y="2875342"/>
            <a:ext cx="786014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200" b="1" i="1" dirty="0">
                <a:solidFill>
                  <a:srgbClr val="002060"/>
                </a:solidFill>
                <a:latin typeface="Times New Roman" panose="02020603050405020304" pitchFamily="18" charset="0"/>
                <a:cs typeface="Times New Roman" panose="02020603050405020304" pitchFamily="18" charset="0"/>
              </a:rPr>
              <a:t>declare </a:t>
            </a:r>
          </a:p>
        </p:txBody>
      </p:sp>
      <p:sp>
        <p:nvSpPr>
          <p:cNvPr id="17" name="TextBox 16">
            <a:extLst>
              <a:ext uri="{FF2B5EF4-FFF2-40B4-BE49-F238E27FC236}">
                <a16:creationId xmlns:a16="http://schemas.microsoft.com/office/drawing/2014/main" id="{25668866-2DF5-4761-AC50-DAEC8D850E12}"/>
              </a:ext>
            </a:extLst>
          </p:cNvPr>
          <p:cNvSpPr txBox="1"/>
          <p:nvPr/>
        </p:nvSpPr>
        <p:spPr>
          <a:xfrm>
            <a:off x="4057218" y="3460558"/>
            <a:ext cx="786014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200" b="1" i="1" dirty="0">
                <a:solidFill>
                  <a:srgbClr val="002060"/>
                </a:solidFill>
                <a:latin typeface="Times New Roman" panose="02020603050405020304" pitchFamily="18" charset="0"/>
                <a:cs typeface="Times New Roman" panose="02020603050405020304" pitchFamily="18" charset="0"/>
              </a:rPr>
              <a:t>encourage  </a:t>
            </a:r>
          </a:p>
        </p:txBody>
      </p:sp>
      <p:sp>
        <p:nvSpPr>
          <p:cNvPr id="18" name="TextBox 17">
            <a:extLst>
              <a:ext uri="{FF2B5EF4-FFF2-40B4-BE49-F238E27FC236}">
                <a16:creationId xmlns:a16="http://schemas.microsoft.com/office/drawing/2014/main" id="{E2D9E540-EA9E-45A6-9DA2-F1D0DE0421A1}"/>
              </a:ext>
            </a:extLst>
          </p:cNvPr>
          <p:cNvSpPr txBox="1"/>
          <p:nvPr/>
        </p:nvSpPr>
        <p:spPr>
          <a:xfrm>
            <a:off x="4057218" y="4044892"/>
            <a:ext cx="786014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200" b="1" i="1" dirty="0">
                <a:solidFill>
                  <a:srgbClr val="002060"/>
                </a:solidFill>
                <a:latin typeface="Times New Roman" panose="02020603050405020304" pitchFamily="18" charset="0"/>
                <a:cs typeface="Times New Roman" panose="02020603050405020304" pitchFamily="18" charset="0"/>
              </a:rPr>
              <a:t>variety  </a:t>
            </a:r>
          </a:p>
        </p:txBody>
      </p:sp>
      <p:sp>
        <p:nvSpPr>
          <p:cNvPr id="19" name="TextBox 18">
            <a:extLst>
              <a:ext uri="{FF2B5EF4-FFF2-40B4-BE49-F238E27FC236}">
                <a16:creationId xmlns:a16="http://schemas.microsoft.com/office/drawing/2014/main" id="{E43FF879-A9EB-457B-B61B-E8458EF460B3}"/>
              </a:ext>
            </a:extLst>
          </p:cNvPr>
          <p:cNvSpPr txBox="1"/>
          <p:nvPr/>
        </p:nvSpPr>
        <p:spPr>
          <a:xfrm>
            <a:off x="4057218" y="4629667"/>
            <a:ext cx="786014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200" b="1" i="1" dirty="0">
                <a:solidFill>
                  <a:srgbClr val="002060"/>
                </a:solidFill>
                <a:latin typeface="Times New Roman" panose="02020603050405020304" pitchFamily="18" charset="0"/>
                <a:cs typeface="Times New Roman" panose="02020603050405020304" pitchFamily="18" charset="0"/>
              </a:rPr>
              <a:t>practice of using several languages </a:t>
            </a:r>
          </a:p>
        </p:txBody>
      </p:sp>
      <p:sp>
        <p:nvSpPr>
          <p:cNvPr id="20" name="TextBox 19">
            <a:extLst>
              <a:ext uri="{FF2B5EF4-FFF2-40B4-BE49-F238E27FC236}">
                <a16:creationId xmlns:a16="http://schemas.microsoft.com/office/drawing/2014/main" id="{E3A6155C-3F9D-4885-95B3-AD60FF59B5F1}"/>
              </a:ext>
            </a:extLst>
          </p:cNvPr>
          <p:cNvSpPr txBox="1"/>
          <p:nvPr/>
        </p:nvSpPr>
        <p:spPr>
          <a:xfrm>
            <a:off x="4057218" y="5196368"/>
            <a:ext cx="786014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200" b="1" i="1" dirty="0">
                <a:solidFill>
                  <a:srgbClr val="002060"/>
                </a:solidFill>
                <a:latin typeface="Times New Roman" panose="02020603050405020304" pitchFamily="18" charset="0"/>
                <a:cs typeface="Times New Roman" panose="02020603050405020304" pitchFamily="18" charset="0"/>
              </a:rPr>
              <a:t>in appreciation of </a:t>
            </a:r>
          </a:p>
        </p:txBody>
      </p:sp>
    </p:spTree>
    <p:extLst>
      <p:ext uri="{BB962C8B-B14F-4D97-AF65-F5344CB8AC3E}">
        <p14:creationId xmlns:p14="http://schemas.microsoft.com/office/powerpoint/2010/main" val="86994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fltVal val="0"/>
                                          </p:val>
                                        </p:tav>
                                        <p:tav tm="100000">
                                          <p:val>
                                            <p:strVal val="#ppt_w"/>
                                          </p:val>
                                        </p:tav>
                                      </p:tavLst>
                                    </p:anim>
                                    <p:anim calcmode="lin" valueType="num">
                                      <p:cBhvr>
                                        <p:cTn id="19" dur="1000" fill="hold"/>
                                        <p:tgtEl>
                                          <p:spTgt spid="13"/>
                                        </p:tgtEl>
                                        <p:attrNameLst>
                                          <p:attrName>ppt_h</p:attrName>
                                        </p:attrNameLst>
                                      </p:cBhvr>
                                      <p:tavLst>
                                        <p:tav tm="0">
                                          <p:val>
                                            <p:fltVal val="0"/>
                                          </p:val>
                                        </p:tav>
                                        <p:tav tm="100000">
                                          <p:val>
                                            <p:strVal val="#ppt_h"/>
                                          </p:val>
                                        </p:tav>
                                      </p:tavLst>
                                    </p:anim>
                                    <p:anim calcmode="lin" valueType="num">
                                      <p:cBhvr>
                                        <p:cTn id="20"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1000" fill="hold"/>
                                        <p:tgtEl>
                                          <p:spTgt spid="14"/>
                                        </p:tgtEl>
                                        <p:attrNameLst>
                                          <p:attrName>ppt_w</p:attrName>
                                        </p:attrNameLst>
                                      </p:cBhvr>
                                      <p:tavLst>
                                        <p:tav tm="0">
                                          <p:val>
                                            <p:fltVal val="0"/>
                                          </p:val>
                                        </p:tav>
                                        <p:tav tm="100000">
                                          <p:val>
                                            <p:strVal val="#ppt_w"/>
                                          </p:val>
                                        </p:tav>
                                      </p:tavLst>
                                    </p:anim>
                                    <p:anim calcmode="lin" valueType="num">
                                      <p:cBhvr>
                                        <p:cTn id="27" dur="1000" fill="hold"/>
                                        <p:tgtEl>
                                          <p:spTgt spid="14"/>
                                        </p:tgtEl>
                                        <p:attrNameLst>
                                          <p:attrName>ppt_h</p:attrName>
                                        </p:attrNameLst>
                                      </p:cBhvr>
                                      <p:tavLst>
                                        <p:tav tm="0">
                                          <p:val>
                                            <p:fltVal val="0"/>
                                          </p:val>
                                        </p:tav>
                                        <p:tav tm="100000">
                                          <p:val>
                                            <p:strVal val="#ppt_h"/>
                                          </p:val>
                                        </p:tav>
                                      </p:tavLst>
                                    </p:anim>
                                    <p:anim calcmode="lin" valueType="num">
                                      <p:cBhvr>
                                        <p:cTn id="28"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fltVal val="0"/>
                                          </p:val>
                                        </p:tav>
                                        <p:tav tm="100000">
                                          <p:val>
                                            <p:strVal val="#ppt_w"/>
                                          </p:val>
                                        </p:tav>
                                      </p:tavLst>
                                    </p:anim>
                                    <p:anim calcmode="lin" valueType="num">
                                      <p:cBhvr>
                                        <p:cTn id="35" dur="1000" fill="hold"/>
                                        <p:tgtEl>
                                          <p:spTgt spid="16"/>
                                        </p:tgtEl>
                                        <p:attrNameLst>
                                          <p:attrName>ppt_h</p:attrName>
                                        </p:attrNameLst>
                                      </p:cBhvr>
                                      <p:tavLst>
                                        <p:tav tm="0">
                                          <p:val>
                                            <p:fltVal val="0"/>
                                          </p:val>
                                        </p:tav>
                                        <p:tav tm="100000">
                                          <p:val>
                                            <p:strVal val="#ppt_h"/>
                                          </p:val>
                                        </p:tav>
                                      </p:tavLst>
                                    </p:anim>
                                    <p:anim calcmode="lin" valueType="num">
                                      <p:cBhvr>
                                        <p:cTn id="36"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15"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1000" fill="hold"/>
                                        <p:tgtEl>
                                          <p:spTgt spid="17"/>
                                        </p:tgtEl>
                                        <p:attrNameLst>
                                          <p:attrName>ppt_w</p:attrName>
                                        </p:attrNameLst>
                                      </p:cBhvr>
                                      <p:tavLst>
                                        <p:tav tm="0">
                                          <p:val>
                                            <p:fltVal val="0"/>
                                          </p:val>
                                        </p:tav>
                                        <p:tav tm="100000">
                                          <p:val>
                                            <p:strVal val="#ppt_w"/>
                                          </p:val>
                                        </p:tav>
                                      </p:tavLst>
                                    </p:anim>
                                    <p:anim calcmode="lin" valueType="num">
                                      <p:cBhvr>
                                        <p:cTn id="43" dur="1000" fill="hold"/>
                                        <p:tgtEl>
                                          <p:spTgt spid="17"/>
                                        </p:tgtEl>
                                        <p:attrNameLst>
                                          <p:attrName>ppt_h</p:attrName>
                                        </p:attrNameLst>
                                      </p:cBhvr>
                                      <p:tavLst>
                                        <p:tav tm="0">
                                          <p:val>
                                            <p:fltVal val="0"/>
                                          </p:val>
                                        </p:tav>
                                        <p:tav tm="100000">
                                          <p:val>
                                            <p:strVal val="#ppt_h"/>
                                          </p:val>
                                        </p:tav>
                                      </p:tavLst>
                                    </p:anim>
                                    <p:anim calcmode="lin" valueType="num">
                                      <p:cBhvr>
                                        <p:cTn id="44"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1000" fill="hold"/>
                                        <p:tgtEl>
                                          <p:spTgt spid="18"/>
                                        </p:tgtEl>
                                        <p:attrNameLst>
                                          <p:attrName>ppt_w</p:attrName>
                                        </p:attrNameLst>
                                      </p:cBhvr>
                                      <p:tavLst>
                                        <p:tav tm="0">
                                          <p:val>
                                            <p:fltVal val="0"/>
                                          </p:val>
                                        </p:tav>
                                        <p:tav tm="100000">
                                          <p:val>
                                            <p:strVal val="#ppt_w"/>
                                          </p:val>
                                        </p:tav>
                                      </p:tavLst>
                                    </p:anim>
                                    <p:anim calcmode="lin" valueType="num">
                                      <p:cBhvr>
                                        <p:cTn id="51" dur="1000" fill="hold"/>
                                        <p:tgtEl>
                                          <p:spTgt spid="18"/>
                                        </p:tgtEl>
                                        <p:attrNameLst>
                                          <p:attrName>ppt_h</p:attrName>
                                        </p:attrNameLst>
                                      </p:cBhvr>
                                      <p:tavLst>
                                        <p:tav tm="0">
                                          <p:val>
                                            <p:fltVal val="0"/>
                                          </p:val>
                                        </p:tav>
                                        <p:tav tm="100000">
                                          <p:val>
                                            <p:strVal val="#ppt_h"/>
                                          </p:val>
                                        </p:tav>
                                      </p:tavLst>
                                    </p:anim>
                                    <p:anim calcmode="lin" valueType="num">
                                      <p:cBhvr>
                                        <p:cTn id="52"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p:cTn id="58" dur="1000" fill="hold"/>
                                        <p:tgtEl>
                                          <p:spTgt spid="19"/>
                                        </p:tgtEl>
                                        <p:attrNameLst>
                                          <p:attrName>ppt_w</p:attrName>
                                        </p:attrNameLst>
                                      </p:cBhvr>
                                      <p:tavLst>
                                        <p:tav tm="0">
                                          <p:val>
                                            <p:fltVal val="0"/>
                                          </p:val>
                                        </p:tav>
                                        <p:tav tm="100000">
                                          <p:val>
                                            <p:strVal val="#ppt_w"/>
                                          </p:val>
                                        </p:tav>
                                      </p:tavLst>
                                    </p:anim>
                                    <p:anim calcmode="lin" valueType="num">
                                      <p:cBhvr>
                                        <p:cTn id="59" dur="1000" fill="hold"/>
                                        <p:tgtEl>
                                          <p:spTgt spid="19"/>
                                        </p:tgtEl>
                                        <p:attrNameLst>
                                          <p:attrName>ppt_h</p:attrName>
                                        </p:attrNameLst>
                                      </p:cBhvr>
                                      <p:tavLst>
                                        <p:tav tm="0">
                                          <p:val>
                                            <p:fltVal val="0"/>
                                          </p:val>
                                        </p:tav>
                                        <p:tav tm="100000">
                                          <p:val>
                                            <p:strVal val="#ppt_h"/>
                                          </p:val>
                                        </p:tav>
                                      </p:tavLst>
                                    </p:anim>
                                    <p:anim calcmode="lin" valueType="num">
                                      <p:cBhvr>
                                        <p:cTn id="60"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p:cTn id="66" dur="1000" fill="hold"/>
                                        <p:tgtEl>
                                          <p:spTgt spid="20"/>
                                        </p:tgtEl>
                                        <p:attrNameLst>
                                          <p:attrName>ppt_w</p:attrName>
                                        </p:attrNameLst>
                                      </p:cBhvr>
                                      <p:tavLst>
                                        <p:tav tm="0">
                                          <p:val>
                                            <p:fltVal val="0"/>
                                          </p:val>
                                        </p:tav>
                                        <p:tav tm="100000">
                                          <p:val>
                                            <p:strVal val="#ppt_w"/>
                                          </p:val>
                                        </p:tav>
                                      </p:tavLst>
                                    </p:anim>
                                    <p:anim calcmode="lin" valueType="num">
                                      <p:cBhvr>
                                        <p:cTn id="67" dur="1000" fill="hold"/>
                                        <p:tgtEl>
                                          <p:spTgt spid="20"/>
                                        </p:tgtEl>
                                        <p:attrNameLst>
                                          <p:attrName>ppt_h</p:attrName>
                                        </p:attrNameLst>
                                      </p:cBhvr>
                                      <p:tavLst>
                                        <p:tav tm="0">
                                          <p:val>
                                            <p:fltVal val="0"/>
                                          </p:val>
                                        </p:tav>
                                        <p:tav tm="100000">
                                          <p:val>
                                            <p:strVal val="#ppt_h"/>
                                          </p:val>
                                        </p:tav>
                                      </p:tavLst>
                                    </p:anim>
                                    <p:anim calcmode="lin" valueType="num">
                                      <p:cBhvr>
                                        <p:cTn id="68"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P spid="14" grpId="0" animBg="1"/>
      <p:bldP spid="16" grpId="0" animBg="1"/>
      <p:bldP spid="17" grpId="0" animBg="1"/>
      <p:bldP spid="18" grpId="0" animBg="1"/>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10" y="83127"/>
            <a:ext cx="11970326" cy="1569660"/>
          </a:xfrm>
          <a:prstGeom prst="rect">
            <a:avLst/>
          </a:prstGeom>
        </p:spPr>
        <p:txBody>
          <a:bodyPr wrap="square">
            <a:spAutoFit/>
          </a:bodyPr>
          <a:lstStyle/>
          <a:p>
            <a:pPr algn="just"/>
            <a:r>
              <a:rPr lang="en-US" sz="4800" b="1" dirty="0">
                <a:latin typeface="Times New Roman" panose="02020603050405020304" pitchFamily="18" charset="0"/>
                <a:cs typeface="Times New Roman" panose="02020603050405020304" pitchFamily="18" charset="0"/>
              </a:rPr>
              <a:t>D. 	Read the text in </a:t>
            </a:r>
            <a:r>
              <a:rPr lang="en-US" sz="4800" b="1" dirty="0">
                <a:effectLst>
                  <a:outerShdw blurRad="38100" dist="38100" dir="2700000" algn="tl">
                    <a:srgbClr val="000000">
                      <a:alpha val="43137"/>
                    </a:srgbClr>
                  </a:outerShdw>
                </a:effectLst>
                <a:highlight>
                  <a:srgbClr val="00FFFF"/>
                </a:highlight>
                <a:latin typeface="Times New Roman" panose="02020603050405020304" pitchFamily="18" charset="0"/>
                <a:cs typeface="Times New Roman" panose="02020603050405020304" pitchFamily="18" charset="0"/>
              </a:rPr>
              <a:t>B</a:t>
            </a:r>
            <a:r>
              <a:rPr lang="en-US" sz="4800" b="1" dirty="0">
                <a:latin typeface="Times New Roman" panose="02020603050405020304" pitchFamily="18" charset="0"/>
                <a:cs typeface="Times New Roman" panose="02020603050405020304" pitchFamily="18" charset="0"/>
              </a:rPr>
              <a:t> again and answer these 	questions.</a:t>
            </a:r>
            <a:endParaRPr lang="en-US" sz="4800" dirty="0">
              <a:latin typeface="Times New Roman" panose="02020603050405020304" pitchFamily="18" charset="0"/>
              <a:cs typeface="Times New Roman" panose="02020603050405020304" pitchFamily="18" charset="0"/>
            </a:endParaRPr>
          </a:p>
        </p:txBody>
      </p:sp>
      <p:sp>
        <p:nvSpPr>
          <p:cNvPr id="3" name="Rectangle 2"/>
          <p:cNvSpPr/>
          <p:nvPr/>
        </p:nvSpPr>
        <p:spPr>
          <a:xfrm>
            <a:off x="254893" y="2186934"/>
            <a:ext cx="11682214" cy="3970318"/>
          </a:xfrm>
          <a:prstGeom prst="rect">
            <a:avLst/>
          </a:prstGeom>
        </p:spPr>
        <p:txBody>
          <a:bodyPr wrap="square">
            <a:spAutoFit/>
          </a:bodyPr>
          <a:lstStyle/>
          <a:p>
            <a:pPr marL="742950" indent="-742950" algn="just">
              <a:buAutoNum type="arabicPeriod"/>
            </a:pPr>
            <a:r>
              <a:rPr lang="en-US" sz="3600" b="1" dirty="0">
                <a:latin typeface="Times New Roman" panose="02020603050405020304" pitchFamily="18" charset="0"/>
                <a:cs typeface="Times New Roman" panose="02020603050405020304" pitchFamily="18" charset="0"/>
              </a:rPr>
              <a:t>Why is 21 February called </a:t>
            </a:r>
            <a:r>
              <a:rPr lang="en-US" sz="3600" b="1" i="1" dirty="0">
                <a:latin typeface="Times New Roman" panose="02020603050405020304" pitchFamily="18" charset="0"/>
                <a:cs typeface="Times New Roman" panose="02020603050405020304" pitchFamily="18" charset="0"/>
              </a:rPr>
              <a:t>Shaheed </a:t>
            </a:r>
            <a:r>
              <a:rPr lang="en-US" sz="3600" b="1" i="1" dirty="0" err="1">
                <a:latin typeface="Times New Roman" panose="02020603050405020304" pitchFamily="18" charset="0"/>
                <a:cs typeface="Times New Roman" panose="02020603050405020304" pitchFamily="18" charset="0"/>
              </a:rPr>
              <a:t>Dibosh</a:t>
            </a:r>
            <a:r>
              <a:rPr lang="en-US" sz="3600" b="1" i="1" dirty="0">
                <a:latin typeface="Times New Roman" panose="02020603050405020304" pitchFamily="18" charset="0"/>
                <a:cs typeface="Times New Roman" panose="02020603050405020304" pitchFamily="18" charset="0"/>
              </a:rPr>
              <a:t>?</a:t>
            </a:r>
          </a:p>
          <a:p>
            <a:pPr algn="just"/>
            <a:endParaRPr lang="en-US" sz="3600" b="1" dirty="0">
              <a:latin typeface="Times New Roman" panose="02020603050405020304" pitchFamily="18" charset="0"/>
              <a:cs typeface="Times New Roman" panose="02020603050405020304" pitchFamily="18" charset="0"/>
            </a:endParaRPr>
          </a:p>
          <a:p>
            <a:pPr marL="742950" indent="-742950" algn="just">
              <a:buAutoNum type="arabicPeriod" startAt="2"/>
            </a:pPr>
            <a:r>
              <a:rPr lang="en-US" sz="3600" b="1" dirty="0">
                <a:latin typeface="Times New Roman" panose="02020603050405020304" pitchFamily="18" charset="0"/>
                <a:cs typeface="Times New Roman" panose="02020603050405020304" pitchFamily="18" charset="0"/>
              </a:rPr>
              <a:t>Why do people go to the </a:t>
            </a:r>
            <a:r>
              <a:rPr lang="en-US" sz="3600" b="1" i="1" dirty="0">
                <a:latin typeface="Times New Roman" panose="02020603050405020304" pitchFamily="18" charset="0"/>
                <a:cs typeface="Times New Roman" panose="02020603050405020304" pitchFamily="18" charset="0"/>
              </a:rPr>
              <a:t>Shaheed </a:t>
            </a:r>
            <a:r>
              <a:rPr lang="en-US" sz="3600" b="1" i="1" dirty="0" err="1">
                <a:latin typeface="Times New Roman" panose="02020603050405020304" pitchFamily="18" charset="0"/>
                <a:cs typeface="Times New Roman" panose="02020603050405020304" pitchFamily="18" charset="0"/>
              </a:rPr>
              <a:t>Minar</a:t>
            </a:r>
            <a:r>
              <a:rPr lang="en-US" sz="3600" b="1" i="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How 	do they go there?</a:t>
            </a:r>
          </a:p>
          <a:p>
            <a:pPr algn="just"/>
            <a:endParaRPr lang="en-US" sz="3600"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3.	Why is 21 February now observed throughout 	the 	world every year? </a:t>
            </a:r>
          </a:p>
        </p:txBody>
      </p:sp>
      <p:sp>
        <p:nvSpPr>
          <p:cNvPr id="4" name="Right Arrow 4">
            <a:hlinkClick r:id="rId2" action="ppaction://hlinksldjump"/>
            <a:extLst>
              <a:ext uri="{FF2B5EF4-FFF2-40B4-BE49-F238E27FC236}">
                <a16:creationId xmlns:a16="http://schemas.microsoft.com/office/drawing/2014/main" id="{6AADC759-098C-482C-9A96-2452F8D78954}"/>
              </a:ext>
            </a:extLst>
          </p:cNvPr>
          <p:cNvSpPr/>
          <p:nvPr/>
        </p:nvSpPr>
        <p:spPr>
          <a:xfrm>
            <a:off x="9651915" y="963010"/>
            <a:ext cx="1803568" cy="791983"/>
          </a:xfrm>
          <a:prstGeom prst="rightArrow">
            <a:avLst>
              <a:gd name="adj1" fmla="val 100000"/>
              <a:gd name="adj2" fmla="val 0"/>
            </a:avLst>
          </a:prstGeom>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TEXT</a:t>
            </a:r>
          </a:p>
        </p:txBody>
      </p:sp>
    </p:spTree>
    <p:extLst>
      <p:ext uri="{BB962C8B-B14F-4D97-AF65-F5344CB8AC3E}">
        <p14:creationId xmlns:p14="http://schemas.microsoft.com/office/powerpoint/2010/main" val="206115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41" presetClass="entr" presetSubtype="0" fill="hold" grpId="0" nodeType="with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childTnLst>
                          </p:cTn>
                        </p:par>
                        <p:par>
                          <p:cTn id="17" fill="hold">
                            <p:stCondLst>
                              <p:cond delay="1100"/>
                            </p:stCondLst>
                            <p:childTnLst>
                              <p:par>
                                <p:cTn id="18" presetID="41" presetClass="entr" presetSubtype="0" fill="hold" nodeType="afterEffect">
                                  <p:stCondLst>
                                    <p:cond delay="0"/>
                                  </p:stCondLst>
                                  <p:iterate type="wd">
                                    <p:tmPct val="10000"/>
                                  </p:iterate>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2"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xEl>
                                              <p:pRg st="0" end="0"/>
                                            </p:txEl>
                                          </p:spTgt>
                                        </p:tgtEl>
                                      </p:cBhvr>
                                    </p:animEffect>
                                  </p:childTnLst>
                                </p:cTn>
                              </p:par>
                            </p:childTnLst>
                          </p:cTn>
                        </p:par>
                        <p:par>
                          <p:cTn id="25" fill="hold">
                            <p:stCondLst>
                              <p:cond delay="1950"/>
                            </p:stCondLst>
                            <p:childTnLst>
                              <p:par>
                                <p:cTn id="26" presetID="41" presetClass="entr" presetSubtype="0" fill="hold" nodeType="afterEffect">
                                  <p:stCondLst>
                                    <p:cond delay="0"/>
                                  </p:stCondLst>
                                  <p:iterate type="wd">
                                    <p:tmPct val="10000"/>
                                  </p:iterate>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2" end="2"/>
                                            </p:txEl>
                                          </p:spTgt>
                                        </p:tgtEl>
                                      </p:cBhvr>
                                    </p:animEffect>
                                  </p:childTnLst>
                                </p:cTn>
                              </p:par>
                            </p:childTnLst>
                          </p:cTn>
                        </p:par>
                        <p:par>
                          <p:cTn id="33" fill="hold">
                            <p:stCondLst>
                              <p:cond delay="3150"/>
                            </p:stCondLst>
                            <p:childTnLst>
                              <p:par>
                                <p:cTn id="34" presetID="41" presetClass="entr" presetSubtype="0" fill="hold" nodeType="afterEffect">
                                  <p:stCondLst>
                                    <p:cond delay="0"/>
                                  </p:stCondLst>
                                  <p:iterate type="wd">
                                    <p:tmPct val="10000"/>
                                  </p:iterate>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900" y="50800"/>
            <a:ext cx="11709399" cy="707886"/>
          </a:xfrm>
          <a:prstGeom prst="rect">
            <a:avLst/>
          </a:prstGeom>
        </p:spPr>
        <p:txBody>
          <a:bodyPr wrap="square">
            <a:spAutoFit/>
          </a:bodyPr>
          <a:lstStyle/>
          <a:p>
            <a:pPr algn="ctr"/>
            <a:r>
              <a:rPr lang="en-US"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 </a:t>
            </a:r>
            <a:r>
              <a:rPr lang="en-US" sz="4000" b="1" u="sng"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Complete the passage with suitable words</a:t>
            </a:r>
            <a:r>
              <a:rPr lang="en-US"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3" name="Rectangle 2"/>
          <p:cNvSpPr/>
          <p:nvPr/>
        </p:nvSpPr>
        <p:spPr>
          <a:xfrm>
            <a:off x="333375" y="1076326"/>
            <a:ext cx="11477625" cy="4832092"/>
          </a:xfrm>
          <a:prstGeom prst="rect">
            <a:avLst/>
          </a:prstGeom>
        </p:spPr>
        <p:txBody>
          <a:bodyPr wrap="square">
            <a:spAutoFit/>
          </a:bodyPr>
          <a:lstStyle/>
          <a:p>
            <a:pPr algn="just"/>
            <a:r>
              <a:rPr lang="en-US" sz="3600" b="1" dirty="0">
                <a:latin typeface="Times New Roman" panose="02020603050405020304" pitchFamily="18" charset="0"/>
                <a:cs typeface="Times New Roman" panose="02020603050405020304" pitchFamily="18" charset="0"/>
              </a:rPr>
              <a:t>On 21 February 1952 _______ was shed at a place between Dhaka Medical College and Dhaka University _______ to establish Bangla as a state_________ of Pakistan.</a:t>
            </a:r>
          </a:p>
          <a:p>
            <a:pPr algn="just"/>
            <a:endParaRPr lang="en-US" b="1" dirty="0">
              <a:latin typeface="Times New Roman" panose="02020603050405020304" pitchFamily="18" charset="0"/>
              <a:cs typeface="Times New Roman" panose="02020603050405020304" pitchFamily="18" charset="0"/>
            </a:endParaRPr>
          </a:p>
          <a:p>
            <a:pPr algn="just"/>
            <a:r>
              <a:rPr lang="en-US" sz="3600" b="1" dirty="0">
                <a:latin typeface="Times New Roman" panose="02020603050405020304" pitchFamily="18" charset="0"/>
                <a:cs typeface="Times New Roman" panose="02020603050405020304" pitchFamily="18" charset="0"/>
              </a:rPr>
              <a:t> All subsequent movements ___ the struggles for independence had their origin in the historic language _________. </a:t>
            </a:r>
            <a:r>
              <a:rPr lang="en-US" sz="3600" b="1" i="1" dirty="0">
                <a:latin typeface="Times New Roman" panose="02020603050405020304" pitchFamily="18" charset="0"/>
                <a:cs typeface="Times New Roman" panose="02020603050405020304" pitchFamily="18" charset="0"/>
              </a:rPr>
              <a:t>Shaheed </a:t>
            </a:r>
            <a:r>
              <a:rPr lang="en-US" sz="3600" b="1" i="1" dirty="0" err="1">
                <a:latin typeface="Times New Roman" panose="02020603050405020304" pitchFamily="18" charset="0"/>
                <a:cs typeface="Times New Roman" panose="02020603050405020304" pitchFamily="18" charset="0"/>
              </a:rPr>
              <a:t>Minar</a:t>
            </a:r>
            <a:r>
              <a:rPr lang="en-US" sz="3600" b="1" dirty="0">
                <a:latin typeface="Times New Roman" panose="02020603050405020304" pitchFamily="18" charset="0"/>
                <a:cs typeface="Times New Roman" panose="02020603050405020304" pitchFamily="18" charset="0"/>
              </a:rPr>
              <a:t> is the ______ of the supreme sacrifice ____ the mother tongue.</a:t>
            </a:r>
          </a:p>
        </p:txBody>
      </p:sp>
      <p:sp>
        <p:nvSpPr>
          <p:cNvPr id="4" name="TextBox 3"/>
          <p:cNvSpPr txBox="1"/>
          <p:nvPr/>
        </p:nvSpPr>
        <p:spPr>
          <a:xfrm>
            <a:off x="5430822" y="1019176"/>
            <a:ext cx="1500612" cy="646331"/>
          </a:xfrm>
          <a:prstGeom prst="rect">
            <a:avLst/>
          </a:prstGeom>
          <a:noFill/>
        </p:spPr>
        <p:txBody>
          <a:bodyPr wrap="square" rtlCol="0">
            <a:spAutoFit/>
          </a:bodyPr>
          <a:lstStyle/>
          <a:p>
            <a:pPr algn="ctr"/>
            <a:r>
              <a:rPr lang="en-US" sz="3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blood</a:t>
            </a:r>
            <a:endParaRPr lang="en-US" sz="29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8989738" y="2120664"/>
            <a:ext cx="2253087" cy="646331"/>
          </a:xfrm>
          <a:prstGeom prst="rect">
            <a:avLst/>
          </a:prstGeom>
          <a:noFill/>
        </p:spPr>
        <p:txBody>
          <a:bodyPr wrap="square" rtlCol="0">
            <a:spAutoFit/>
          </a:bodyPr>
          <a:lstStyle/>
          <a:p>
            <a:pPr algn="ctr"/>
            <a:r>
              <a:rPr lang="en-US" sz="3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language</a:t>
            </a:r>
            <a:endParaRPr lang="en-US" sz="29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5993565" y="3492372"/>
            <a:ext cx="2253087" cy="646331"/>
          </a:xfrm>
          <a:prstGeom prst="rect">
            <a:avLst/>
          </a:prstGeom>
          <a:noFill/>
        </p:spPr>
        <p:txBody>
          <a:bodyPr wrap="square" rtlCol="0">
            <a:spAutoFit/>
          </a:bodyPr>
          <a:lstStyle/>
          <a:p>
            <a:pPr algn="ctr"/>
            <a:r>
              <a:rPr lang="en-US" sz="3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endParaRPr lang="en-US" sz="29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333375" y="4600933"/>
            <a:ext cx="2253087" cy="646331"/>
          </a:xfrm>
          <a:prstGeom prst="rect">
            <a:avLst/>
          </a:prstGeom>
          <a:noFill/>
        </p:spPr>
        <p:txBody>
          <a:bodyPr wrap="square" rtlCol="0">
            <a:spAutoFit/>
          </a:bodyPr>
          <a:lstStyle/>
          <a:p>
            <a:pPr algn="ctr"/>
            <a:r>
              <a:rPr lang="en-US" sz="3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movement</a:t>
            </a:r>
            <a:endParaRPr lang="en-US" sz="29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6736651" y="4634169"/>
            <a:ext cx="2253087" cy="646331"/>
          </a:xfrm>
          <a:prstGeom prst="rect">
            <a:avLst/>
          </a:prstGeom>
          <a:noFill/>
        </p:spPr>
        <p:txBody>
          <a:bodyPr wrap="square" rtlCol="0">
            <a:spAutoFit/>
          </a:bodyPr>
          <a:lstStyle/>
          <a:p>
            <a:pPr algn="ctr"/>
            <a:r>
              <a:rPr lang="en-US" sz="3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symbol</a:t>
            </a:r>
            <a:endParaRPr lang="en-US" sz="29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TextBox 9"/>
          <p:cNvSpPr txBox="1"/>
          <p:nvPr/>
        </p:nvSpPr>
        <p:spPr>
          <a:xfrm>
            <a:off x="1558240" y="5135343"/>
            <a:ext cx="2253087" cy="646331"/>
          </a:xfrm>
          <a:prstGeom prst="rect">
            <a:avLst/>
          </a:prstGeom>
          <a:noFill/>
        </p:spPr>
        <p:txBody>
          <a:bodyPr wrap="square" rtlCol="0">
            <a:spAutoFit/>
          </a:bodyPr>
          <a:lstStyle/>
          <a:p>
            <a:pPr algn="ctr"/>
            <a:r>
              <a:rPr lang="en-US" sz="3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a:t>
            </a:r>
            <a:endParaRPr lang="en-US" sz="29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1CE7D9E-DA34-446A-B4B6-1F7FC8B325B6}"/>
              </a:ext>
            </a:extLst>
          </p:cNvPr>
          <p:cNvSpPr txBox="1"/>
          <p:nvPr/>
        </p:nvSpPr>
        <p:spPr>
          <a:xfrm>
            <a:off x="333375" y="2135137"/>
            <a:ext cx="1817179" cy="646331"/>
          </a:xfrm>
          <a:prstGeom prst="rect">
            <a:avLst/>
          </a:prstGeom>
          <a:noFill/>
        </p:spPr>
        <p:txBody>
          <a:bodyPr wrap="square" rtlCol="0">
            <a:spAutoFit/>
          </a:bodyPr>
          <a:lstStyle/>
          <a:p>
            <a:pPr algn="ctr"/>
            <a:r>
              <a:rPr lang="en-US" sz="3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campus </a:t>
            </a:r>
            <a:endParaRPr lang="en-US" sz="29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568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gtEl>
                                        <p:attrNameLst>
                                          <p:attrName>ppt_y</p:attrName>
                                        </p:attrNameLst>
                                      </p:cBhvr>
                                      <p:tavLst>
                                        <p:tav tm="0">
                                          <p:val>
                                            <p:strVal val="#ppt_y"/>
                                          </p:val>
                                        </p:tav>
                                        <p:tav tm="100000">
                                          <p:val>
                                            <p:strVal val="#ppt_y"/>
                                          </p:val>
                                        </p:tav>
                                      </p:tavLst>
                                    </p:anim>
                                    <p:anim calcmode="lin" valueType="num">
                                      <p:cBhvr>
                                        <p:cTn id="14"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 calcmode="lin" valueType="num">
                                      <p:cBhvr>
                                        <p:cTn id="2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p:cTn id="3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calcmode="lin" valueType="num">
                                      <p:cBhvr>
                                        <p:cTn id="39"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anim calcmode="lin" valueType="num">
                                      <p:cBhvr>
                                        <p:cTn id="4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anim calcmode="lin" valueType="num">
                                      <p:cBhvr>
                                        <p:cTn id="5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 calcmode="lin" valueType="num">
                                      <p:cBhvr>
                                        <p:cTn id="5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310" y="95827"/>
            <a:ext cx="11970326" cy="1015663"/>
          </a:xfrm>
          <a:prstGeom prst="rect">
            <a:avLst/>
          </a:prstGeom>
        </p:spPr>
        <p:txBody>
          <a:bodyPr wrap="square">
            <a:spAutoFit/>
          </a:bodyPr>
          <a:lstStyle/>
          <a:p>
            <a:pPr algn="ctr"/>
            <a:r>
              <a:rPr lang="en-US" sz="6000" b="1" u="sng" dirty="0">
                <a:solidFill>
                  <a:schemeClr val="accent2">
                    <a:lumMod val="50000"/>
                  </a:schemeClr>
                </a:solidFill>
                <a:effectLst>
                  <a:outerShdw blurRad="38100" dist="38100" dir="2700000" algn="tl">
                    <a:srgbClr val="000000">
                      <a:alpha val="43137"/>
                    </a:srgbClr>
                  </a:outerShdw>
                </a:effectLst>
                <a:latin typeface="TimesNewRomanPS-BoldMT"/>
              </a:rPr>
              <a:t>Evaluation</a:t>
            </a:r>
            <a:endParaRPr lang="en-US" sz="6000" b="1" u="sng" dirty="0">
              <a:solidFill>
                <a:schemeClr val="accent2">
                  <a:lumMod val="50000"/>
                </a:schemeClr>
              </a:solidFill>
              <a:effectLst>
                <a:outerShdw blurRad="38100" dist="38100" dir="2700000" algn="tl">
                  <a:srgbClr val="000000">
                    <a:alpha val="43137"/>
                  </a:srgbClr>
                </a:outerShdw>
              </a:effectLst>
            </a:endParaRPr>
          </a:p>
        </p:txBody>
      </p:sp>
      <p:sp>
        <p:nvSpPr>
          <p:cNvPr id="4" name="Rectangle 3"/>
          <p:cNvSpPr/>
          <p:nvPr/>
        </p:nvSpPr>
        <p:spPr>
          <a:xfrm>
            <a:off x="783601" y="1785574"/>
            <a:ext cx="10661743" cy="4158511"/>
          </a:xfrm>
          <a:prstGeom prst="rect">
            <a:avLst/>
          </a:prstGeom>
        </p:spPr>
        <p:txBody>
          <a:bodyPr wrap="square">
            <a:spAutoFit/>
          </a:bodyPr>
          <a:lstStyle/>
          <a:p>
            <a:pPr marL="742950" indent="-742950" algn="just">
              <a:lnSpc>
                <a:spcPct val="150000"/>
              </a:lnSpc>
              <a:buAutoNum type="arabicPeriod"/>
            </a:pPr>
            <a:r>
              <a:rPr lang="en-US" sz="3600" b="1" dirty="0">
                <a:latin typeface="TimesNewRomanPSMT"/>
              </a:rPr>
              <a:t>What does ‘UNESCO’ stand for?</a:t>
            </a:r>
          </a:p>
          <a:p>
            <a:pPr marL="742950" indent="-742950" algn="just">
              <a:lnSpc>
                <a:spcPct val="150000"/>
              </a:lnSpc>
              <a:buAutoNum type="arabicPeriod" startAt="2"/>
            </a:pPr>
            <a:r>
              <a:rPr lang="en-US" sz="3600" b="1" dirty="0">
                <a:latin typeface="TimesNewRomanPSMT"/>
              </a:rPr>
              <a:t>How are the martyrs remembered?</a:t>
            </a:r>
          </a:p>
          <a:p>
            <a:pPr marL="742950" indent="-742950" algn="just">
              <a:lnSpc>
                <a:spcPct val="150000"/>
              </a:lnSpc>
              <a:buAutoNum type="arabicPeriod" startAt="3"/>
            </a:pPr>
            <a:r>
              <a:rPr lang="en-US" sz="3600" b="1" dirty="0">
                <a:latin typeface="TimesNewRomanPSMT"/>
              </a:rPr>
              <a:t>When does the occasion of the day begin?</a:t>
            </a:r>
          </a:p>
          <a:p>
            <a:pPr marL="742950" indent="-742950" algn="just">
              <a:lnSpc>
                <a:spcPct val="150000"/>
              </a:lnSpc>
              <a:buAutoNum type="arabicPeriod" startAt="3"/>
            </a:pPr>
            <a:r>
              <a:rPr lang="en-US" sz="3600" b="1" dirty="0">
                <a:latin typeface="TimesNewRomanPSMT"/>
              </a:rPr>
              <a:t>What does the </a:t>
            </a:r>
            <a:r>
              <a:rPr lang="en-US" sz="3600" b="1" i="1" dirty="0">
                <a:latin typeface="TimesNewRomanPSMT"/>
              </a:rPr>
              <a:t>Shaheed </a:t>
            </a:r>
            <a:r>
              <a:rPr lang="en-US" sz="3600" b="1" i="1" dirty="0" err="1">
                <a:latin typeface="TimesNewRomanPSMT"/>
              </a:rPr>
              <a:t>Minar</a:t>
            </a:r>
            <a:r>
              <a:rPr lang="en-US" sz="3600" b="1" dirty="0">
                <a:latin typeface="TimesNewRomanPSMT"/>
              </a:rPr>
              <a:t> signify?</a:t>
            </a:r>
          </a:p>
          <a:p>
            <a:pPr marL="742950" indent="-742950" algn="just">
              <a:lnSpc>
                <a:spcPct val="150000"/>
              </a:lnSpc>
              <a:buAutoNum type="arabicPeriod" startAt="3"/>
            </a:pPr>
            <a:r>
              <a:rPr lang="en-US" sz="3600" b="1" dirty="0">
                <a:latin typeface="TimesNewRomanPSMT"/>
              </a:rPr>
              <a:t>How do you feel for 21 February?</a:t>
            </a:r>
            <a:endParaRPr lang="en-US" sz="3600" b="1" dirty="0"/>
          </a:p>
        </p:txBody>
      </p:sp>
    </p:spTree>
    <p:extLst>
      <p:ext uri="{BB962C8B-B14F-4D97-AF65-F5344CB8AC3E}">
        <p14:creationId xmlns:p14="http://schemas.microsoft.com/office/powerpoint/2010/main" val="420610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1500" fill="hold"/>
                                        <p:tgtEl>
                                          <p:spTgt spid="3">
                                            <p:txEl>
                                              <p:pRg st="0" end="0"/>
                                            </p:txEl>
                                          </p:spTgt>
                                        </p:tgtEl>
                                      </p:cBhvr>
                                      <p:by x="150000" y="150000"/>
                                    </p:animScale>
                                  </p:childTnLst>
                                </p:cTn>
                              </p:par>
                            </p:childTnLst>
                          </p:cTn>
                        </p:par>
                        <p:par>
                          <p:cTn id="7" fill="hold">
                            <p:stCondLst>
                              <p:cond delay="3000"/>
                            </p:stCondLst>
                            <p:childTnLst>
                              <p:par>
                                <p:cTn id="8" presetID="47" presetClass="entr" presetSubtype="0" fill="hold" nodeType="after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anim calcmode="lin" valueType="num">
                                      <p:cBhvr>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fade">
                                      <p:cBhvr>
                                        <p:cTn id="38" dur="1000"/>
                                        <p:tgtEl>
                                          <p:spTgt spid="4">
                                            <p:txEl>
                                              <p:pRg st="4" end="4"/>
                                            </p:txEl>
                                          </p:spTgt>
                                        </p:tgtEl>
                                      </p:cBhvr>
                                    </p:animEffect>
                                    <p:anim calcmode="lin" valueType="num">
                                      <p:cBhvr>
                                        <p:cTn id="3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3601" y="3429000"/>
            <a:ext cx="11284798" cy="1754326"/>
          </a:xfrm>
          <a:prstGeom prst="rect">
            <a:avLst/>
          </a:prstGeom>
          <a:noFill/>
        </p:spPr>
        <p:txBody>
          <a:bodyPr wrap="square" rtlCol="0">
            <a:spAutoFit/>
          </a:bodyPr>
          <a:lstStyle/>
          <a:p>
            <a:pPr algn="just"/>
            <a:r>
              <a:rPr lang="en-US" sz="5400" b="1" dirty="0">
                <a:latin typeface="TimesNewRomanPS-BoldMT"/>
              </a:rPr>
              <a:t>F.	</a:t>
            </a:r>
            <a:r>
              <a:rPr lang="en-US" sz="5400" b="1" i="1" dirty="0">
                <a:effectLst>
                  <a:outerShdw blurRad="38100" dist="38100" dir="2700000" algn="tl">
                    <a:srgbClr val="000000">
                      <a:alpha val="43137"/>
                    </a:srgbClr>
                  </a:outerShdw>
                </a:effectLst>
                <a:latin typeface="TimesNewRomanPS-BoldMT"/>
              </a:rPr>
              <a:t>Write briefly how you observed this 	year’s 21 February at your school</a:t>
            </a:r>
            <a:r>
              <a:rPr lang="en-US" sz="5400" b="1" dirty="0">
                <a:latin typeface="TimesNewRomanPS-BoldMT"/>
              </a:rPr>
              <a:t>.</a:t>
            </a:r>
            <a:endParaRPr lang="en-US" sz="5400" b="1" i="1" dirty="0">
              <a:effectLst>
                <a:outerShdw blurRad="38100" dist="38100" dir="2700000" algn="tl">
                  <a:srgbClr val="000000">
                    <a:alpha val="43137"/>
                  </a:srgbClr>
                </a:outerShdw>
              </a:effectLst>
            </a:endParaRPr>
          </a:p>
        </p:txBody>
      </p:sp>
      <p:sp>
        <p:nvSpPr>
          <p:cNvPr id="5" name="TextBox 4"/>
          <p:cNvSpPr txBox="1"/>
          <p:nvPr/>
        </p:nvSpPr>
        <p:spPr>
          <a:xfrm>
            <a:off x="2867071" y="0"/>
            <a:ext cx="6457858" cy="1323439"/>
          </a:xfrm>
          <a:prstGeom prst="rect">
            <a:avLst/>
          </a:prstGeom>
          <a:noFill/>
        </p:spPr>
        <p:txBody>
          <a:bodyPr wrap="square" rtlCol="0">
            <a:spAutoFit/>
          </a:bodyPr>
          <a:lstStyle/>
          <a:p>
            <a:pPr algn="ctr"/>
            <a:r>
              <a:rPr lang="en-US" sz="8000" b="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Home work</a:t>
            </a:r>
          </a:p>
        </p:txBody>
      </p:sp>
    </p:spTree>
    <p:extLst>
      <p:ext uri="{BB962C8B-B14F-4D97-AF65-F5344CB8AC3E}">
        <p14:creationId xmlns:p14="http://schemas.microsoft.com/office/powerpoint/2010/main" val="49847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5"/>
                                        </p:tgtEl>
                                      </p:cBhvr>
                                      <p:by x="150000" y="150000"/>
                                    </p:animScale>
                                  </p:childTnLst>
                                </p:cTn>
                              </p:par>
                              <p:par>
                                <p:cTn id="7" presetID="41" presetClass="entr" presetSubtype="0" fill="hold" grpId="0" nodeType="withEffect">
                                  <p:stCondLst>
                                    <p:cond delay="1000"/>
                                  </p:stCondLst>
                                  <p:iterate type="lt">
                                    <p:tmPct val="10000"/>
                                  </p:iterate>
                                  <p:childTnLst>
                                    <p:set>
                                      <p:cBhvr>
                                        <p:cTn id="8" dur="1" fill="hold">
                                          <p:stCondLst>
                                            <p:cond delay="0"/>
                                          </p:stCondLst>
                                        </p:cTn>
                                        <p:tgtEl>
                                          <p:spTgt spid="3"/>
                                        </p:tgtEl>
                                        <p:attrNameLst>
                                          <p:attrName>style.visibility</p:attrName>
                                        </p:attrNameLst>
                                      </p:cBhvr>
                                      <p:to>
                                        <p:strVal val="visible"/>
                                      </p:to>
                                    </p:set>
                                    <p:anim calcmode="lin" valueType="num">
                                      <p:cBhvr>
                                        <p:cTn id="9"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 calcmode="lin" valueType="num">
                                      <p:cBhvr>
                                        <p:cTn id="11"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2"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3"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EEC3C1-C457-46CC-830F-6479A47CC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275" y="2760714"/>
            <a:ext cx="9315450" cy="3067050"/>
          </a:xfrm>
          <a:prstGeom prst="rect">
            <a:avLst/>
          </a:prstGeom>
          <a:ln>
            <a:noFill/>
          </a:ln>
          <a:effectLst>
            <a:outerShdw blurRad="190500" algn="tl" rotWithShape="0">
              <a:srgbClr val="000000">
                <a:alpha val="70000"/>
              </a:srgbClr>
            </a:outerShdw>
          </a:effectLst>
        </p:spPr>
      </p:pic>
      <p:sp>
        <p:nvSpPr>
          <p:cNvPr id="6" name="TextBox 5">
            <a:extLst>
              <a:ext uri="{FF2B5EF4-FFF2-40B4-BE49-F238E27FC236}">
                <a16:creationId xmlns:a16="http://schemas.microsoft.com/office/drawing/2014/main" id="{5E4DAC19-CC10-44E6-86DB-FE5F1E0FCF27}"/>
              </a:ext>
            </a:extLst>
          </p:cNvPr>
          <p:cNvSpPr txBox="1"/>
          <p:nvPr/>
        </p:nvSpPr>
        <p:spPr>
          <a:xfrm>
            <a:off x="1438275" y="648929"/>
            <a:ext cx="9315450" cy="1446550"/>
          </a:xfrm>
          <a:prstGeom prst="rect">
            <a:avLst/>
          </a:prstGeom>
          <a:noFill/>
        </p:spPr>
        <p:txBody>
          <a:bodyPr wrap="square" rtlCol="0">
            <a:spAutoFit/>
          </a:bodyPr>
          <a:lstStyle/>
          <a:p>
            <a:pPr algn="ctr"/>
            <a:r>
              <a:rPr lang="en-US" sz="8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you all.</a:t>
            </a:r>
          </a:p>
        </p:txBody>
      </p:sp>
    </p:spTree>
    <p:extLst>
      <p:ext uri="{BB962C8B-B14F-4D97-AF65-F5344CB8AC3E}">
        <p14:creationId xmlns:p14="http://schemas.microsoft.com/office/powerpoint/2010/main" val="181663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2000" fill="hold"/>
                                        <p:tgtEl>
                                          <p:spTgt spid="6">
                                            <p:txEl>
                                              <p:pRg st="0" end="0"/>
                                            </p:txEl>
                                          </p:spTgt>
                                        </p:tgtEl>
                                      </p:cBhvr>
                                      <p:by x="150000" y="150000"/>
                                    </p:animScale>
                                  </p:childTnLst>
                                </p:cTn>
                              </p:par>
                              <p:par>
                                <p:cTn id="7" presetID="4" presetClass="entr" presetSubtype="32" fill="hold" nodeType="withEffect">
                                  <p:stCondLst>
                                    <p:cond delay="1000"/>
                                  </p:stCondLst>
                                  <p:childTnLst>
                                    <p:set>
                                      <p:cBhvr>
                                        <p:cTn id="8" dur="1" fill="hold">
                                          <p:stCondLst>
                                            <p:cond delay="0"/>
                                          </p:stCondLst>
                                        </p:cTn>
                                        <p:tgtEl>
                                          <p:spTgt spid="5"/>
                                        </p:tgtEl>
                                        <p:attrNameLst>
                                          <p:attrName>style.visibility</p:attrName>
                                        </p:attrNameLst>
                                      </p:cBhvr>
                                      <p:to>
                                        <p:strVal val="visible"/>
                                      </p:to>
                                    </p:set>
                                    <p:animEffect transition="in" filter="box(out)">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1323439"/>
          </a:xfrm>
          <a:prstGeom prst="rect">
            <a:avLst/>
          </a:prstGeom>
          <a:noFill/>
          <a:ln>
            <a:noFill/>
          </a:ln>
        </p:spPr>
        <p:txBody>
          <a:bodyPr wrap="square" rtlCol="0">
            <a:spAutoFit/>
            <a:scene3d>
              <a:camera prst="orthographicFront"/>
              <a:lightRig rig="soft" dir="t">
                <a:rot lat="0" lon="0" rev="15600000"/>
              </a:lightRig>
            </a:scene3d>
            <a:sp3d extrusionH="57150" prstMaterial="softEdge">
              <a:bevelT w="25400" h="38100"/>
            </a:sp3d>
          </a:bodyPr>
          <a:lstStyle/>
          <a:p>
            <a:pPr algn="ctr"/>
            <a:r>
              <a:rPr lang="en-US" sz="8000" b="1" dirty="0">
                <a:ln/>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are welcome.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p:blipFill>
        <p:spPr>
          <a:xfrm>
            <a:off x="1636438" y="1244781"/>
            <a:ext cx="8919123" cy="509664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13200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2000" fill="hold"/>
                                        <p:tgtEl>
                                          <p:spTgt spid="2">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DF10F9-24D5-49E1-B913-E66FEFEC0240}"/>
              </a:ext>
            </a:extLst>
          </p:cNvPr>
          <p:cNvSpPr txBox="1"/>
          <p:nvPr/>
        </p:nvSpPr>
        <p:spPr>
          <a:xfrm>
            <a:off x="2863702" y="105220"/>
            <a:ext cx="6464595" cy="1107996"/>
          </a:xfrm>
          <a:prstGeom prst="rect">
            <a:avLst/>
          </a:prstGeom>
          <a:noFill/>
        </p:spPr>
        <p:txBody>
          <a:bodyPr wrap="square" rtlCol="0">
            <a:spAutoFit/>
          </a:bodyPr>
          <a:lstStyle/>
          <a:p>
            <a:pPr algn="ctr"/>
            <a:r>
              <a:rPr lang="en-US" sz="6600" b="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identity</a:t>
            </a:r>
          </a:p>
        </p:txBody>
      </p:sp>
      <p:sp>
        <p:nvSpPr>
          <p:cNvPr id="3" name="TextBox 2">
            <a:extLst>
              <a:ext uri="{FF2B5EF4-FFF2-40B4-BE49-F238E27FC236}">
                <a16:creationId xmlns:a16="http://schemas.microsoft.com/office/drawing/2014/main" id="{5E8A606A-5B82-45F8-9CC5-3335A4FD5F1F}"/>
              </a:ext>
            </a:extLst>
          </p:cNvPr>
          <p:cNvSpPr txBox="1"/>
          <p:nvPr/>
        </p:nvSpPr>
        <p:spPr>
          <a:xfrm>
            <a:off x="390525" y="2369673"/>
            <a:ext cx="6751674" cy="2862322"/>
          </a:xfrm>
          <a:prstGeom prst="rect">
            <a:avLst/>
          </a:prstGeom>
          <a:noFill/>
          <a:ln w="38100">
            <a:solidFill>
              <a:schemeClr val="accent6"/>
            </a:solidFill>
          </a:ln>
        </p:spPr>
        <p:txBody>
          <a:bodyPr wrap="square" rtlCol="0">
            <a:spAutoFit/>
          </a:bodyPr>
          <a:lstStyle/>
          <a:p>
            <a:r>
              <a:rPr lang="en-US" sz="3600" b="1" dirty="0">
                <a:solidFill>
                  <a:srgbClr val="002060"/>
                </a:solidFill>
                <a:latin typeface="Monotype Corsiva" panose="03010101010201010101" pitchFamily="66" charset="0"/>
              </a:rPr>
              <a:t>Swandip Banerjee</a:t>
            </a:r>
          </a:p>
          <a:p>
            <a:r>
              <a:rPr lang="en-US" sz="3600" b="1" dirty="0">
                <a:solidFill>
                  <a:srgbClr val="002060"/>
                </a:solidFill>
                <a:latin typeface="Monotype Corsiva" panose="03010101010201010101" pitchFamily="66" charset="0"/>
              </a:rPr>
              <a:t>Assistant Teacher (English)</a:t>
            </a:r>
          </a:p>
          <a:p>
            <a:r>
              <a:rPr lang="en-US" sz="3600" b="1" dirty="0">
                <a:solidFill>
                  <a:srgbClr val="002060"/>
                </a:solidFill>
                <a:latin typeface="Monotype Corsiva" panose="03010101010201010101" pitchFamily="66" charset="0"/>
              </a:rPr>
              <a:t>Pallimangal Secondary School, Khulna.</a:t>
            </a:r>
          </a:p>
          <a:p>
            <a:r>
              <a:rPr lang="en-US" sz="3600" b="1" dirty="0">
                <a:solidFill>
                  <a:srgbClr val="002060"/>
                </a:solidFill>
                <a:latin typeface="Monotype Corsiva" panose="03010101010201010101" pitchFamily="66" charset="0"/>
              </a:rPr>
              <a:t>E-mail: </a:t>
            </a:r>
            <a:r>
              <a:rPr lang="en-US" sz="3600" b="1" dirty="0">
                <a:solidFill>
                  <a:srgbClr val="002060"/>
                </a:solidFill>
                <a:latin typeface="Monotype Corsiva" panose="03010101010201010101" pitchFamily="66" charset="0"/>
                <a:hlinkClick r:id="rId2">
                  <a:extLst>
                    <a:ext uri="{A12FA001-AC4F-418D-AE19-62706E023703}">
                      <ahyp:hlinkClr xmlns:ahyp="http://schemas.microsoft.com/office/drawing/2018/hyperlinkcolor" val="tx"/>
                    </a:ext>
                  </a:extLst>
                </a:hlinkClick>
              </a:rPr>
              <a:t>swandipb1@gmail.com</a:t>
            </a:r>
            <a:endParaRPr lang="en-US" sz="3600" b="1" dirty="0">
              <a:solidFill>
                <a:srgbClr val="002060"/>
              </a:solidFill>
              <a:latin typeface="Monotype Corsiva" panose="03010101010201010101" pitchFamily="66" charset="0"/>
            </a:endParaRPr>
          </a:p>
          <a:p>
            <a:r>
              <a:rPr lang="en-US" sz="3600" b="1" dirty="0">
                <a:solidFill>
                  <a:srgbClr val="002060"/>
                </a:solidFill>
                <a:latin typeface="Monotype Corsiva" panose="03010101010201010101" pitchFamily="66" charset="0"/>
              </a:rPr>
              <a:t>Mobile: 01718503573</a:t>
            </a:r>
          </a:p>
        </p:txBody>
      </p:sp>
      <p:pic>
        <p:nvPicPr>
          <p:cNvPr id="4" name="Picture 3">
            <a:extLst>
              <a:ext uri="{FF2B5EF4-FFF2-40B4-BE49-F238E27FC236}">
                <a16:creationId xmlns:a16="http://schemas.microsoft.com/office/drawing/2014/main" id="{1AEFC9F2-84E7-43FB-B2C2-21FDBC53327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894619" y="1665094"/>
            <a:ext cx="2835564" cy="3817105"/>
          </a:xfrm>
          <a:prstGeom prst="rect">
            <a:avLst/>
          </a:prstGeom>
          <a:ln>
            <a:noFill/>
          </a:ln>
          <a:effectLst>
            <a:outerShdw blurRad="190500" algn="tl" rotWithShape="0">
              <a:srgbClr val="000000">
                <a:alpha val="70000"/>
              </a:srgbClr>
            </a:outerShdw>
          </a:effectLst>
        </p:spPr>
      </p:pic>
      <p:pic>
        <p:nvPicPr>
          <p:cNvPr id="5" name="Picture 4">
            <a:extLst>
              <a:ext uri="{FF2B5EF4-FFF2-40B4-BE49-F238E27FC236}">
                <a16:creationId xmlns:a16="http://schemas.microsoft.com/office/drawing/2014/main" id="{9118730E-5CD4-45F6-B29B-2EC5319FE9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8321" y="2524124"/>
            <a:ext cx="1400175" cy="1809751"/>
          </a:xfrm>
          <a:prstGeom prst="ellipse">
            <a:avLst/>
          </a:prstGeom>
          <a:ln w="63500" cap="rnd">
            <a:solidFill>
              <a:schemeClr val="accent1">
                <a:lumMod val="20000"/>
                <a:lumOff val="8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1297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par>
                                <p:cTn id="10" presetID="1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0" fill="hold"/>
                                        <p:tgtEl>
                                          <p:spTgt spid="3"/>
                                        </p:tgtEl>
                                        <p:attrNameLst>
                                          <p:attrName>ppt_w</p:attrName>
                                        </p:attrNameLst>
                                      </p:cBhvr>
                                      <p:tavLst>
                                        <p:tav tm="0">
                                          <p:val>
                                            <p:fltVal val="0"/>
                                          </p:val>
                                        </p:tav>
                                        <p:tav tm="100000">
                                          <p:val>
                                            <p:strVal val="#ppt_w"/>
                                          </p:val>
                                        </p:tav>
                                      </p:tavLst>
                                    </p:anim>
                                    <p:anim calcmode="lin" valueType="num">
                                      <p:cBhvr>
                                        <p:cTn id="13" dur="3000" fill="hold"/>
                                        <p:tgtEl>
                                          <p:spTgt spid="3"/>
                                        </p:tgtEl>
                                        <p:attrNameLst>
                                          <p:attrName>ppt_h</p:attrName>
                                        </p:attrNameLst>
                                      </p:cBhvr>
                                      <p:tavLst>
                                        <p:tav tm="0">
                                          <p:val>
                                            <p:fltVal val="0"/>
                                          </p:val>
                                        </p:tav>
                                        <p:tav tm="100000">
                                          <p:val>
                                            <p:strVal val="#ppt_h"/>
                                          </p:val>
                                        </p:tav>
                                      </p:tavLst>
                                    </p:anim>
                                    <p:anim calcmode="lin" valueType="num">
                                      <p:cBhvr>
                                        <p:cTn id="14" dur="3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5" dur="3000" fill="hold"/>
                                        <p:tgtEl>
                                          <p:spTgt spid="3"/>
                                        </p:tgtEl>
                                        <p:attrNameLst>
                                          <p:attrName>ppt_y</p:attrName>
                                        </p:attrNameLst>
                                      </p:cBhvr>
                                      <p:tavLst>
                                        <p:tav tm="0" fmla="#ppt_y+(sin(-2*pi*(1-$))*-#ppt_x+cos(-2*pi*(1-$))*(1-#ppt_y))*(1-$)">
                                          <p:val>
                                            <p:fltVal val="0"/>
                                          </p:val>
                                        </p:tav>
                                        <p:tav tm="100000">
                                          <p:val>
                                            <p:fltVal val="1"/>
                                          </p:val>
                                        </p:tav>
                                      </p:tavLst>
                                    </p:anim>
                                  </p:childTnLst>
                                </p:cTn>
                              </p:par>
                              <p:par>
                                <p:cTn id="16" presetID="15"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3000" fill="hold"/>
                                        <p:tgtEl>
                                          <p:spTgt spid="5"/>
                                        </p:tgtEl>
                                        <p:attrNameLst>
                                          <p:attrName>ppt_w</p:attrName>
                                        </p:attrNameLst>
                                      </p:cBhvr>
                                      <p:tavLst>
                                        <p:tav tm="0">
                                          <p:val>
                                            <p:fltVal val="0"/>
                                          </p:val>
                                        </p:tav>
                                        <p:tav tm="100000">
                                          <p:val>
                                            <p:strVal val="#ppt_w"/>
                                          </p:val>
                                        </p:tav>
                                      </p:tavLst>
                                    </p:anim>
                                    <p:anim calcmode="lin" valueType="num">
                                      <p:cBhvr>
                                        <p:cTn id="19" dur="3000" fill="hold"/>
                                        <p:tgtEl>
                                          <p:spTgt spid="5"/>
                                        </p:tgtEl>
                                        <p:attrNameLst>
                                          <p:attrName>ppt_h</p:attrName>
                                        </p:attrNameLst>
                                      </p:cBhvr>
                                      <p:tavLst>
                                        <p:tav tm="0">
                                          <p:val>
                                            <p:fltVal val="0"/>
                                          </p:val>
                                        </p:tav>
                                        <p:tav tm="100000">
                                          <p:val>
                                            <p:strVal val="#ppt_h"/>
                                          </p:val>
                                        </p:tav>
                                      </p:tavLst>
                                    </p:anim>
                                    <p:anim calcmode="lin" valueType="num">
                                      <p:cBhvr>
                                        <p:cTn id="20" dur="3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1" dur="3000" fill="hold"/>
                                        <p:tgtEl>
                                          <p:spTgt spid="5"/>
                                        </p:tgtEl>
                                        <p:attrNameLst>
                                          <p:attrName>ppt_y</p:attrName>
                                        </p:attrNameLst>
                                      </p:cBhvr>
                                      <p:tavLst>
                                        <p:tav tm="0" fmla="#ppt_y+(sin(-2*pi*(1-$))*-#ppt_x+cos(-2*pi*(1-$))*(1-#ppt_y))*(1-$)">
                                          <p:val>
                                            <p:fltVal val="0"/>
                                          </p:val>
                                        </p:tav>
                                        <p:tav tm="100000">
                                          <p:val>
                                            <p:fltVal val="1"/>
                                          </p:val>
                                        </p:tav>
                                      </p:tavLst>
                                    </p:anim>
                                  </p:childTnLst>
                                </p:cTn>
                              </p:par>
                              <p:par>
                                <p:cTn id="22" presetID="15"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3000" fill="hold"/>
                                        <p:tgtEl>
                                          <p:spTgt spid="4"/>
                                        </p:tgtEl>
                                        <p:attrNameLst>
                                          <p:attrName>ppt_w</p:attrName>
                                        </p:attrNameLst>
                                      </p:cBhvr>
                                      <p:tavLst>
                                        <p:tav tm="0">
                                          <p:val>
                                            <p:fltVal val="0"/>
                                          </p:val>
                                        </p:tav>
                                        <p:tav tm="100000">
                                          <p:val>
                                            <p:strVal val="#ppt_w"/>
                                          </p:val>
                                        </p:tav>
                                      </p:tavLst>
                                    </p:anim>
                                    <p:anim calcmode="lin" valueType="num">
                                      <p:cBhvr>
                                        <p:cTn id="25" dur="3000" fill="hold"/>
                                        <p:tgtEl>
                                          <p:spTgt spid="4"/>
                                        </p:tgtEl>
                                        <p:attrNameLst>
                                          <p:attrName>ppt_h</p:attrName>
                                        </p:attrNameLst>
                                      </p:cBhvr>
                                      <p:tavLst>
                                        <p:tav tm="0">
                                          <p:val>
                                            <p:fltVal val="0"/>
                                          </p:val>
                                        </p:tav>
                                        <p:tav tm="100000">
                                          <p:val>
                                            <p:strVal val="#ppt_h"/>
                                          </p:val>
                                        </p:tav>
                                      </p:tavLst>
                                    </p:anim>
                                    <p:anim calcmode="lin" valueType="num">
                                      <p:cBhvr>
                                        <p:cTn id="26" dur="3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7" dur="3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4729" y="128715"/>
            <a:ext cx="1178560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Look at these pictures and discuss the following questions.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6405977" y="898156"/>
            <a:ext cx="5457578" cy="3199270"/>
          </a:xfrm>
          <a:prstGeom prst="rect">
            <a:avLst/>
          </a:prstGeom>
          <a:ln>
            <a:noFill/>
          </a:ln>
          <a:effectLst>
            <a:outerShdw blurRad="190500" algn="tl" rotWithShape="0">
              <a:srgbClr val="000000">
                <a:alpha val="70000"/>
              </a:srgbClr>
            </a:outerShdw>
          </a:effectLst>
        </p:spPr>
      </p:pic>
      <p:pic>
        <p:nvPicPr>
          <p:cNvPr id="4" name="Picture 3">
            <a:extLst>
              <a:ext uri="{FF2B5EF4-FFF2-40B4-BE49-F238E27FC236}">
                <a16:creationId xmlns:a16="http://schemas.microsoft.com/office/drawing/2014/main" id="{B1A4B4B6-1F31-4E4A-9397-887FCB48557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18508" y="898156"/>
            <a:ext cx="5680655" cy="3199270"/>
          </a:xfrm>
          <a:prstGeom prst="rect">
            <a:avLst/>
          </a:prstGeom>
          <a:ln>
            <a:noFill/>
          </a:ln>
          <a:effectLst>
            <a:outerShdw blurRad="190500" algn="tl" rotWithShape="0">
              <a:srgbClr val="000000">
                <a:alpha val="70000"/>
              </a:srgbClr>
            </a:outerShdw>
          </a:effectLst>
        </p:spPr>
      </p:pic>
      <p:sp>
        <p:nvSpPr>
          <p:cNvPr id="7" name="Rectangle 6">
            <a:extLst>
              <a:ext uri="{FF2B5EF4-FFF2-40B4-BE49-F238E27FC236}">
                <a16:creationId xmlns:a16="http://schemas.microsoft.com/office/drawing/2014/main" id="{66465DE1-A74D-4FFE-9244-E7D0D28860CA}"/>
              </a:ext>
            </a:extLst>
          </p:cNvPr>
          <p:cNvSpPr/>
          <p:nvPr/>
        </p:nvSpPr>
        <p:spPr>
          <a:xfrm>
            <a:off x="318508" y="4208263"/>
            <a:ext cx="11085427" cy="2062103"/>
          </a:xfrm>
          <a:prstGeom prst="rect">
            <a:avLst/>
          </a:prstGeom>
        </p:spPr>
        <p:txBody>
          <a:bodyPr wrap="square">
            <a:spAutoFit/>
          </a:bodyPr>
          <a:lstStyle/>
          <a:p>
            <a:pPr algn="just"/>
            <a:r>
              <a:rPr lang="en-US" sz="3200" b="1" dirty="0">
                <a:latin typeface="Times New Roman" panose="02020603050405020304" pitchFamily="18" charset="0"/>
                <a:cs typeface="Times New Roman" panose="02020603050405020304" pitchFamily="18" charset="0"/>
              </a:rPr>
              <a:t>1.	When did the International Mother Language 	Day 	celebration begin?</a:t>
            </a:r>
          </a:p>
          <a:p>
            <a:pPr algn="just"/>
            <a:r>
              <a:rPr lang="en-US" sz="3200" b="1" dirty="0">
                <a:latin typeface="Times New Roman" panose="02020603050405020304" pitchFamily="18" charset="0"/>
                <a:cs typeface="Times New Roman" panose="02020603050405020304" pitchFamily="18" charset="0"/>
              </a:rPr>
              <a:t>2.	What does the abbreviation UNESCO stand 	for? </a:t>
            </a:r>
          </a:p>
          <a:p>
            <a:pPr algn="just"/>
            <a:r>
              <a:rPr lang="en-US" sz="3200" b="1" dirty="0">
                <a:latin typeface="Times New Roman" panose="02020603050405020304" pitchFamily="18" charset="0"/>
                <a:cs typeface="Times New Roman" panose="02020603050405020304" pitchFamily="18" charset="0"/>
              </a:rPr>
              <a:t>3.	What is the other name of 21 February?</a:t>
            </a:r>
          </a:p>
        </p:txBody>
      </p:sp>
    </p:spTree>
    <p:extLst>
      <p:ext uri="{BB962C8B-B14F-4D97-AF65-F5344CB8AC3E}">
        <p14:creationId xmlns:p14="http://schemas.microsoft.com/office/powerpoint/2010/main" val="282195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1+#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0-#ppt_w/2"/>
                                          </p:val>
                                        </p:tav>
                                        <p:tav tm="100000">
                                          <p:val>
                                            <p:strVal val="#ppt_x"/>
                                          </p:val>
                                        </p:tav>
                                      </p:tavLst>
                                    </p:anim>
                                    <p:anim calcmode="lin" valueType="num">
                                      <p:cBhvr additive="base">
                                        <p:cTn id="18" dur="10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47" presetClass="entr" presetSubtype="0" fill="hold" nodeType="after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anim calcmode="lin" valueType="num">
                                      <p:cBhvr>
                                        <p:cTn id="2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nodeType="after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nodeType="after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200" y="129309"/>
            <a:ext cx="11499273" cy="769441"/>
          </a:xfrm>
          <a:prstGeom prst="rect">
            <a:avLst/>
          </a:prstGeom>
          <a:noFill/>
        </p:spPr>
        <p:txBody>
          <a:bodyPr wrap="square" rtlCol="0">
            <a:spAutoFit/>
          </a:bodyPr>
          <a:lstStyle/>
          <a:p>
            <a:pPr algn="ctr"/>
            <a:r>
              <a:rPr lang="en-US" sz="4400" b="1" dirty="0">
                <a:latin typeface="Times New Roman" panose="02020603050405020304" pitchFamily="18" charset="0"/>
                <a:cs typeface="Times New Roman" panose="02020603050405020304" pitchFamily="18" charset="0"/>
              </a:rPr>
              <a:t>Our today’s topic of the class is……?</a:t>
            </a:r>
          </a:p>
        </p:txBody>
      </p:sp>
      <p:sp>
        <p:nvSpPr>
          <p:cNvPr id="3" name="Title 1"/>
          <p:cNvSpPr txBox="1">
            <a:spLocks/>
          </p:cNvSpPr>
          <p:nvPr/>
        </p:nvSpPr>
        <p:spPr>
          <a:xfrm>
            <a:off x="203200" y="1802595"/>
            <a:ext cx="11776363" cy="914400"/>
          </a:xfrm>
          <a:prstGeom prst="rect">
            <a:avLst/>
          </a:prstGeom>
          <a:noFill/>
          <a:ln w="57150">
            <a:noFill/>
          </a:ln>
        </p:spPr>
        <p:txBody>
          <a:bodyPr>
            <a:noAutofit/>
            <a:scene3d>
              <a:camera prst="orthographicFront"/>
              <a:lightRig rig="soft" dir="t">
                <a:rot lat="0" lon="0" rev="15600000"/>
              </a:lightRig>
            </a:scene3d>
            <a:sp3d extrusionH="57150" prstMaterial="softEdge">
              <a:bevelT w="25400" h="38100"/>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ln/>
                <a:solidFill>
                  <a:srgbClr val="00206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International Mother Language Day-2</a:t>
            </a:r>
            <a:endParaRPr lang="en-US" sz="5400" b="1" dirty="0">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1389626" y="3620840"/>
            <a:ext cx="9403510" cy="22614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6000" b="1" dirty="0">
                <a:latin typeface="Times New Roman" panose="02020603050405020304" pitchFamily="18" charset="0"/>
                <a:cs typeface="Times New Roman" panose="02020603050405020304" pitchFamily="18" charset="0"/>
              </a:rPr>
              <a:t>Unit  : 03 </a:t>
            </a:r>
          </a:p>
          <a:p>
            <a:pPr marL="0" indent="0" algn="ctr">
              <a:buNone/>
            </a:pP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[Events and Festivals]</a:t>
            </a:r>
          </a:p>
          <a:p>
            <a:pPr marL="0" indent="0" algn="ctr">
              <a:buNone/>
            </a:pPr>
            <a:r>
              <a:rPr lang="en-US" sz="4000" b="1" dirty="0">
                <a:latin typeface="Times New Roman" panose="02020603050405020304" pitchFamily="18" charset="0"/>
                <a:cs typeface="Times New Roman" panose="02020603050405020304" pitchFamily="18" charset="0"/>
              </a:rPr>
              <a:t>Lesson : 04</a:t>
            </a:r>
          </a:p>
        </p:txBody>
      </p:sp>
    </p:spTree>
    <p:extLst>
      <p:ext uri="{BB962C8B-B14F-4D97-AF65-F5344CB8AC3E}">
        <p14:creationId xmlns:p14="http://schemas.microsoft.com/office/powerpoint/2010/main" val="56840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4">
                                            <p:txEl>
                                              <p:pRg st="0" end="0"/>
                                            </p:txEl>
                                          </p:spTgt>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4">
                                            <p:txEl>
                                              <p:pRg st="1" end="1"/>
                                            </p:txEl>
                                          </p:spTgt>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7574" y="148622"/>
            <a:ext cx="10836852" cy="923330"/>
          </a:xfrm>
          <a:prstGeom prst="rect">
            <a:avLst/>
          </a:prstGeom>
          <a:noFill/>
          <a:ln w="76200">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NewRomanPS-BoldMT"/>
                <a:ea typeface="+mn-ea"/>
                <a:cs typeface="+mn-cs"/>
              </a:rPr>
              <a:t>Learning outcomes</a:t>
            </a:r>
            <a:endParaRPr kumimoji="0" lang="en-US" sz="54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3" name="Rectangle 2"/>
          <p:cNvSpPr/>
          <p:nvPr/>
        </p:nvSpPr>
        <p:spPr>
          <a:xfrm>
            <a:off x="295563" y="1420750"/>
            <a:ext cx="11702471" cy="646331"/>
          </a:xfrm>
          <a:prstGeom prst="rect">
            <a:avLst/>
          </a:prstGeom>
          <a:noFill/>
          <a:ln w="76200">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TimesNewRomanPSMT"/>
              </a:rPr>
              <a:t>After </a:t>
            </a:r>
            <a:r>
              <a:rPr lang="en-US" sz="3600" b="1" dirty="0">
                <a:solidFill>
                  <a:prstClr val="black"/>
                </a:solidFill>
                <a:latin typeface="TimesNewRomanPSMT"/>
              </a:rPr>
              <a:t>we have studied this lesson, we</a:t>
            </a:r>
            <a:r>
              <a:rPr kumimoji="0" lang="en-US" sz="3600" b="1" i="0" u="none" strike="noStrike" kern="1200" cap="none" spc="0" normalizeH="0" baseline="0" noProof="0" dirty="0">
                <a:ln>
                  <a:noFill/>
                </a:ln>
                <a:solidFill>
                  <a:prstClr val="black"/>
                </a:solidFill>
                <a:effectLst/>
                <a:uLnTx/>
                <a:uFillTx/>
                <a:latin typeface="TimesNewRomanPSMT"/>
              </a:rPr>
              <a:t> will be able to</a:t>
            </a:r>
            <a:r>
              <a:rPr kumimoji="0" lang="en-US" sz="3600" b="1" i="0" u="none" strike="noStrike" kern="1200" cap="none" spc="0" normalizeH="0" noProof="0" dirty="0">
                <a:ln>
                  <a:noFill/>
                </a:ln>
                <a:solidFill>
                  <a:prstClr val="black"/>
                </a:solidFill>
                <a:effectLst/>
                <a:uLnTx/>
                <a:uFillTx/>
                <a:latin typeface="TimesNewRomanPSMT"/>
              </a:rPr>
              <a:t> …….</a:t>
            </a:r>
            <a:endParaRPr kumimoji="0" lang="en-US" sz="3600" b="1" i="0" u="none" strike="noStrike" kern="1200" cap="none" spc="0" normalizeH="0" baseline="0" noProof="0" dirty="0">
              <a:ln>
                <a:noFill/>
              </a:ln>
              <a:solidFill>
                <a:prstClr val="black"/>
              </a:solidFill>
              <a:effectLst/>
              <a:uLnTx/>
              <a:uFillTx/>
              <a:latin typeface="Calibri" panose="020F0502020204030204"/>
            </a:endParaRPr>
          </a:p>
        </p:txBody>
      </p:sp>
      <p:sp>
        <p:nvSpPr>
          <p:cNvPr id="4" name="Rectangle 3"/>
          <p:cNvSpPr/>
          <p:nvPr/>
        </p:nvSpPr>
        <p:spPr>
          <a:xfrm>
            <a:off x="295564" y="2610871"/>
            <a:ext cx="11702471" cy="646331"/>
          </a:xfrm>
          <a:prstGeom prst="rect">
            <a:avLst/>
          </a:prstGeom>
          <a:noFill/>
          <a:ln w="76200">
            <a:noFill/>
          </a:ln>
        </p:spPr>
        <p:txBody>
          <a:bodyPr wrap="square">
            <a:spAutoFit/>
          </a:bodyPr>
          <a:lstStyle/>
          <a:p>
            <a:pPr marL="571500" indent="-571500">
              <a:buFont typeface="Wingdings" panose="05000000000000000000" pitchFamily="2" charset="2"/>
              <a:buChar char="Ø"/>
            </a:pPr>
            <a:r>
              <a:rPr lang="en-US" sz="3600" b="1" dirty="0">
                <a:latin typeface="TimesNewRomanPSMT"/>
              </a:rPr>
              <a:t>talk about events and festivals,</a:t>
            </a:r>
          </a:p>
        </p:txBody>
      </p:sp>
      <p:sp>
        <p:nvSpPr>
          <p:cNvPr id="6" name="Rectangle 5"/>
          <p:cNvSpPr/>
          <p:nvPr/>
        </p:nvSpPr>
        <p:spPr>
          <a:xfrm>
            <a:off x="295563" y="3698452"/>
            <a:ext cx="11702471" cy="1200329"/>
          </a:xfrm>
          <a:prstGeom prst="rect">
            <a:avLst/>
          </a:prstGeom>
          <a:noFill/>
          <a:ln w="76200">
            <a:noFill/>
          </a:ln>
        </p:spPr>
        <p:txBody>
          <a:bodyPr wrap="square">
            <a:spAutoFit/>
          </a:bodyPr>
          <a:lstStyle/>
          <a:p>
            <a:pPr marL="571500" indent="-571500">
              <a:buFont typeface="Wingdings" panose="05000000000000000000" pitchFamily="2" charset="2"/>
              <a:buChar char="Ø"/>
            </a:pPr>
            <a:r>
              <a:rPr lang="en-US" sz="3600" b="1" dirty="0">
                <a:latin typeface="TimesNewRomanPSMT"/>
              </a:rPr>
              <a:t>ask and answer questions and give opinions in a logical sequence,</a:t>
            </a:r>
          </a:p>
        </p:txBody>
      </p:sp>
      <p:sp>
        <p:nvSpPr>
          <p:cNvPr id="7" name="Rectangle 6"/>
          <p:cNvSpPr/>
          <p:nvPr/>
        </p:nvSpPr>
        <p:spPr>
          <a:xfrm>
            <a:off x="295563" y="5380892"/>
            <a:ext cx="11702471" cy="646331"/>
          </a:xfrm>
          <a:prstGeom prst="rect">
            <a:avLst/>
          </a:prstGeom>
          <a:noFill/>
          <a:ln w="76200">
            <a:noFill/>
          </a:ln>
        </p:spPr>
        <p:txBody>
          <a:bodyPr wrap="square">
            <a:spAutoFit/>
          </a:bodyPr>
          <a:lstStyle/>
          <a:p>
            <a:pPr marL="571500" indent="-571500">
              <a:buFont typeface="Wingdings" panose="05000000000000000000" pitchFamily="2" charset="2"/>
              <a:buChar char="Ø"/>
            </a:pPr>
            <a:r>
              <a:rPr lang="en-US" sz="3600" b="1" dirty="0">
                <a:latin typeface="TimesNewRomanPSMT"/>
              </a:rPr>
              <a:t>infer meanings from the context.</a:t>
            </a:r>
            <a:endParaRPr lang="en-US" sz="3600" b="1" dirty="0"/>
          </a:p>
        </p:txBody>
      </p:sp>
    </p:spTree>
    <p:extLst>
      <p:ext uri="{BB962C8B-B14F-4D97-AF65-F5344CB8AC3E}">
        <p14:creationId xmlns:p14="http://schemas.microsoft.com/office/powerpoint/2010/main" val="177818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7"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7"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47"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0570" y="94811"/>
            <a:ext cx="3910860" cy="769441"/>
          </a:xfrm>
          <a:prstGeom prst="rect">
            <a:avLst/>
          </a:prstGeom>
          <a:noFill/>
        </p:spPr>
        <p:txBody>
          <a:bodyPr wrap="square" rtlCol="0">
            <a:spAutoFit/>
          </a:bodyPr>
          <a:lstStyle/>
          <a:p>
            <a:pPr algn="ctr"/>
            <a:r>
              <a:rPr lang="en-US" sz="4400" b="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word</a:t>
            </a:r>
          </a:p>
        </p:txBody>
      </p:sp>
      <p:sp>
        <p:nvSpPr>
          <p:cNvPr id="3" name="TextBox 2"/>
          <p:cNvSpPr txBox="1"/>
          <p:nvPr/>
        </p:nvSpPr>
        <p:spPr>
          <a:xfrm>
            <a:off x="933513" y="622949"/>
            <a:ext cx="4230485" cy="769441"/>
          </a:xfrm>
          <a:prstGeom prst="rect">
            <a:avLst/>
          </a:prstGeom>
          <a:noFill/>
          <a:ln w="57150">
            <a:noFill/>
          </a:ln>
        </p:spPr>
        <p:txBody>
          <a:bodyPr wrap="square" rtlCol="0">
            <a:spAutoFit/>
          </a:bodyPr>
          <a:lstStyle/>
          <a:p>
            <a:r>
              <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Diversity</a:t>
            </a:r>
          </a:p>
        </p:txBody>
      </p:sp>
      <p:sp>
        <p:nvSpPr>
          <p:cNvPr id="4" name="TextBox 3"/>
          <p:cNvSpPr txBox="1"/>
          <p:nvPr/>
        </p:nvSpPr>
        <p:spPr>
          <a:xfrm>
            <a:off x="933513" y="2644170"/>
            <a:ext cx="5064164" cy="1569660"/>
          </a:xfrm>
          <a:prstGeom prst="rect">
            <a:avLst/>
          </a:prstGeom>
          <a:noFill/>
          <a:ln w="19050">
            <a:solidFill>
              <a:schemeClr val="tx1"/>
            </a:solidFill>
          </a:ln>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range of many people or things that are very different from one another.</a:t>
            </a:r>
            <a:endPar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420631" y="2112900"/>
            <a:ext cx="4350553" cy="2746915"/>
          </a:xfrm>
          <a:prstGeom prst="rect">
            <a:avLst/>
          </a:prstGeom>
          <a:ln>
            <a:noFill/>
          </a:ln>
          <a:effectLst>
            <a:outerShdw blurRad="190500" algn="tl" rotWithShape="0">
              <a:srgbClr val="000000">
                <a:alpha val="70000"/>
              </a:srgbClr>
            </a:outerShdw>
          </a:effectLst>
        </p:spPr>
      </p:pic>
      <p:sp>
        <p:nvSpPr>
          <p:cNvPr id="10" name="Rectangle 9"/>
          <p:cNvSpPr/>
          <p:nvPr/>
        </p:nvSpPr>
        <p:spPr>
          <a:xfrm>
            <a:off x="933513" y="5347417"/>
            <a:ext cx="7915519" cy="646331"/>
          </a:xfrm>
          <a:prstGeom prst="rect">
            <a:avLst/>
          </a:prstGeom>
          <a:noFill/>
          <a:ln w="57150">
            <a:noFill/>
          </a:ln>
        </p:spPr>
        <p:txBody>
          <a:bodyPr wrap="square">
            <a:spAutoFit/>
          </a:bodyPr>
          <a:lstStyle/>
          <a:p>
            <a:r>
              <a:rPr lang="en-US" sz="3600" b="1" dirty="0">
                <a:latin typeface="Times New Roman" panose="02020603050405020304" pitchFamily="18" charset="0"/>
                <a:cs typeface="Times New Roman" panose="02020603050405020304" pitchFamily="18" charset="0"/>
              </a:rPr>
              <a:t>Synonym: difference, variety.</a:t>
            </a:r>
          </a:p>
        </p:txBody>
      </p:sp>
    </p:spTree>
    <p:extLst>
      <p:ext uri="{BB962C8B-B14F-4D97-AF65-F5344CB8AC3E}">
        <p14:creationId xmlns:p14="http://schemas.microsoft.com/office/powerpoint/2010/main" val="207099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15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1004" y="761861"/>
            <a:ext cx="4230485" cy="769441"/>
          </a:xfrm>
          <a:prstGeom prst="rect">
            <a:avLst/>
          </a:prstGeom>
          <a:noFill/>
          <a:ln w="57150">
            <a:noFill/>
          </a:ln>
        </p:spPr>
        <p:txBody>
          <a:bodyPr wrap="square" rtlCol="0">
            <a:spAutoFit/>
          </a:bodyPr>
          <a:lstStyle/>
          <a:p>
            <a:r>
              <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Martyr</a:t>
            </a:r>
          </a:p>
        </p:txBody>
      </p:sp>
      <p:sp>
        <p:nvSpPr>
          <p:cNvPr id="4" name="TextBox 3"/>
          <p:cNvSpPr txBox="1"/>
          <p:nvPr/>
        </p:nvSpPr>
        <p:spPr>
          <a:xfrm>
            <a:off x="911004" y="2644170"/>
            <a:ext cx="4350553" cy="1569660"/>
          </a:xfrm>
          <a:prstGeom prst="rect">
            <a:avLst/>
          </a:prstGeom>
          <a:noFill/>
          <a:ln w="19050">
            <a:solidFill>
              <a:schemeClr val="tx1"/>
            </a:solidFill>
          </a:ln>
        </p:spPr>
        <p:txBody>
          <a:bodyPr wrap="square" rtlCol="0">
            <a:spAutoFit/>
          </a:bodyPr>
          <a:lstStyle/>
          <a:p>
            <a:pPr algn="just"/>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person who is killed because of religious or political beliefs.</a:t>
            </a:r>
            <a:endPar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Rectangle 9"/>
          <p:cNvSpPr/>
          <p:nvPr/>
        </p:nvSpPr>
        <p:spPr>
          <a:xfrm>
            <a:off x="911004" y="5302701"/>
            <a:ext cx="5943041" cy="646331"/>
          </a:xfrm>
          <a:prstGeom prst="rect">
            <a:avLst/>
          </a:prstGeom>
          <a:noFill/>
          <a:ln w="57150">
            <a:noFill/>
          </a:ln>
        </p:spPr>
        <p:txBody>
          <a:bodyPr wrap="square">
            <a:spAutoFit/>
          </a:bodyPr>
          <a:lstStyle/>
          <a:p>
            <a:r>
              <a:rPr lang="en-US" sz="3600" b="1" dirty="0">
                <a:latin typeface="Times New Roman" panose="02020603050405020304" pitchFamily="18" charset="0"/>
                <a:cs typeface="Times New Roman" panose="02020603050405020304" pitchFamily="18" charset="0"/>
              </a:rPr>
              <a:t>Synonym: hero,</a:t>
            </a:r>
          </a:p>
        </p:txBody>
      </p:sp>
      <p:sp>
        <p:nvSpPr>
          <p:cNvPr id="7" name="TextBox 6">
            <a:extLst>
              <a:ext uri="{FF2B5EF4-FFF2-40B4-BE49-F238E27FC236}">
                <a16:creationId xmlns:a16="http://schemas.microsoft.com/office/drawing/2014/main" id="{CB5CE459-675F-4EA7-A96D-064C2621EFAC}"/>
              </a:ext>
            </a:extLst>
          </p:cNvPr>
          <p:cNvSpPr txBox="1"/>
          <p:nvPr/>
        </p:nvSpPr>
        <p:spPr>
          <a:xfrm>
            <a:off x="4140570" y="139527"/>
            <a:ext cx="3910860" cy="769441"/>
          </a:xfrm>
          <a:prstGeom prst="rect">
            <a:avLst/>
          </a:prstGeom>
          <a:noFill/>
        </p:spPr>
        <p:txBody>
          <a:bodyPr wrap="square" rtlCol="0">
            <a:spAutoFit/>
          </a:bodyPr>
          <a:lstStyle/>
          <a:p>
            <a:pPr algn="ctr"/>
            <a:r>
              <a:rPr lang="en-US" sz="4400" b="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word</a:t>
            </a:r>
          </a:p>
        </p:txBody>
      </p:sp>
      <p:grpSp>
        <p:nvGrpSpPr>
          <p:cNvPr id="5" name="Group 4">
            <a:extLst>
              <a:ext uri="{FF2B5EF4-FFF2-40B4-BE49-F238E27FC236}">
                <a16:creationId xmlns:a16="http://schemas.microsoft.com/office/drawing/2014/main" id="{423CD7F7-D4DC-4115-BA73-AE224F1CCD42}"/>
              </a:ext>
            </a:extLst>
          </p:cNvPr>
          <p:cNvGrpSpPr/>
          <p:nvPr/>
        </p:nvGrpSpPr>
        <p:grpSpPr>
          <a:xfrm>
            <a:off x="6854045" y="1963476"/>
            <a:ext cx="4557506" cy="2931047"/>
            <a:chOff x="6854045" y="1963476"/>
            <a:chExt cx="4557506" cy="2931047"/>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854045" y="1963476"/>
              <a:ext cx="4557506" cy="2931047"/>
            </a:xfrm>
            <a:prstGeom prst="rect">
              <a:avLst/>
            </a:prstGeom>
            <a:ln>
              <a:noFill/>
            </a:ln>
            <a:effectLst>
              <a:outerShdw blurRad="190500" algn="tl" rotWithShape="0">
                <a:srgbClr val="000000">
                  <a:alpha val="70000"/>
                </a:srgbClr>
              </a:outerShdw>
            </a:effectLst>
          </p:spPr>
        </p:pic>
        <p:sp>
          <p:nvSpPr>
            <p:cNvPr id="2" name="Rectangle 1">
              <a:extLst>
                <a:ext uri="{FF2B5EF4-FFF2-40B4-BE49-F238E27FC236}">
                  <a16:creationId xmlns:a16="http://schemas.microsoft.com/office/drawing/2014/main" id="{484494AA-6E70-4414-A128-DEB635DF9DF7}"/>
                </a:ext>
              </a:extLst>
            </p:cNvPr>
            <p:cNvSpPr/>
            <p:nvPr/>
          </p:nvSpPr>
          <p:spPr>
            <a:xfrm>
              <a:off x="10289309" y="3429000"/>
              <a:ext cx="1122242" cy="1465523"/>
            </a:xfrm>
            <a:prstGeom prst="rect">
              <a:avLst/>
            </a:prstGeom>
            <a:solidFill>
              <a:srgbClr val="00A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14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15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5686" y="667730"/>
            <a:ext cx="4230485" cy="769441"/>
          </a:xfrm>
          <a:prstGeom prst="rect">
            <a:avLst/>
          </a:prstGeom>
          <a:noFill/>
          <a:ln w="57150">
            <a:noFill/>
          </a:ln>
        </p:spPr>
        <p:txBody>
          <a:bodyPr wrap="square" rtlCol="0">
            <a:spAutoFit/>
          </a:bodyPr>
          <a:lstStyle/>
          <a:p>
            <a:r>
              <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Mourning</a:t>
            </a:r>
          </a:p>
        </p:txBody>
      </p:sp>
      <p:sp>
        <p:nvSpPr>
          <p:cNvPr id="4" name="TextBox 3"/>
          <p:cNvSpPr txBox="1"/>
          <p:nvPr/>
        </p:nvSpPr>
        <p:spPr>
          <a:xfrm>
            <a:off x="825686" y="2305615"/>
            <a:ext cx="5401306" cy="2246769"/>
          </a:xfrm>
          <a:prstGeom prst="rect">
            <a:avLst/>
          </a:prstGeom>
          <a:noFill/>
          <a:ln w="19050">
            <a:solidFill>
              <a:schemeClr val="tx1"/>
            </a:solidFill>
          </a:ln>
        </p:spPr>
        <p:txBody>
          <a:bodyPr wrap="square" rtlCol="0">
            <a:spAutoFit/>
          </a:bodyPr>
          <a:lstStyle/>
          <a:p>
            <a:pPr algn="just"/>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expression of deep sorrow for someone who has died, typically involving following certain conventions such as wearing black clothes or badges.</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639664" y="1565675"/>
            <a:ext cx="3726650" cy="3726650"/>
          </a:xfrm>
          <a:prstGeom prst="rect">
            <a:avLst/>
          </a:prstGeom>
          <a:ln>
            <a:noFill/>
          </a:ln>
          <a:effectLst>
            <a:outerShdw blurRad="190500" algn="tl" rotWithShape="0">
              <a:srgbClr val="000000">
                <a:alpha val="70000"/>
              </a:srgbClr>
            </a:outerShdw>
          </a:effectLst>
        </p:spPr>
      </p:pic>
      <p:sp>
        <p:nvSpPr>
          <p:cNvPr id="10" name="Rectangle 9"/>
          <p:cNvSpPr/>
          <p:nvPr/>
        </p:nvSpPr>
        <p:spPr>
          <a:xfrm>
            <a:off x="825686" y="5543939"/>
            <a:ext cx="6728661" cy="646331"/>
          </a:xfrm>
          <a:prstGeom prst="rect">
            <a:avLst/>
          </a:prstGeom>
          <a:noFill/>
          <a:ln w="57150">
            <a:noFill/>
          </a:ln>
        </p:spPr>
        <p:txBody>
          <a:bodyPr wrap="square">
            <a:spAutoFit/>
          </a:bodyPr>
          <a:lstStyle/>
          <a:p>
            <a:r>
              <a:rPr lang="en-US" sz="3600" b="1" dirty="0">
                <a:latin typeface="Times New Roman" panose="02020603050405020304" pitchFamily="18" charset="0"/>
                <a:cs typeface="Times New Roman" panose="02020603050405020304" pitchFamily="18" charset="0"/>
              </a:rPr>
              <a:t>Synonym: grief, lamentation</a:t>
            </a:r>
          </a:p>
        </p:txBody>
      </p:sp>
      <p:sp>
        <p:nvSpPr>
          <p:cNvPr id="7" name="TextBox 6">
            <a:extLst>
              <a:ext uri="{FF2B5EF4-FFF2-40B4-BE49-F238E27FC236}">
                <a16:creationId xmlns:a16="http://schemas.microsoft.com/office/drawing/2014/main" id="{97467B80-56C6-4A17-9520-6A6C7FC1682E}"/>
              </a:ext>
            </a:extLst>
          </p:cNvPr>
          <p:cNvSpPr txBox="1"/>
          <p:nvPr/>
        </p:nvSpPr>
        <p:spPr>
          <a:xfrm>
            <a:off x="4140570" y="94811"/>
            <a:ext cx="3910860" cy="769441"/>
          </a:xfrm>
          <a:prstGeom prst="rect">
            <a:avLst/>
          </a:prstGeom>
          <a:noFill/>
        </p:spPr>
        <p:txBody>
          <a:bodyPr wrap="square" rtlCol="0">
            <a:spAutoFit/>
          </a:bodyPr>
          <a:lstStyle/>
          <a:p>
            <a:pPr algn="ctr"/>
            <a:r>
              <a:rPr lang="en-US" sz="4400" b="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word</a:t>
            </a:r>
          </a:p>
        </p:txBody>
      </p:sp>
    </p:spTree>
    <p:extLst>
      <p:ext uri="{BB962C8B-B14F-4D97-AF65-F5344CB8AC3E}">
        <p14:creationId xmlns:p14="http://schemas.microsoft.com/office/powerpoint/2010/main" val="69480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15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798</Words>
  <Application>Microsoft Office PowerPoint</Application>
  <PresentationFormat>Widescreen</PresentationFormat>
  <Paragraphs>100</Paragraphs>
  <Slides>19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Monotype Corsiva</vt:lpstr>
      <vt:lpstr>Times New Roman</vt:lpstr>
      <vt:lpstr>TimesNewRomanPS-BoldMT</vt:lpstr>
      <vt:lpstr>TimesNewRomanPSMT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SWAPNIL</cp:lastModifiedBy>
  <cp:revision>289</cp:revision>
  <dcterms:created xsi:type="dcterms:W3CDTF">2020-05-04T06:38:32Z</dcterms:created>
  <dcterms:modified xsi:type="dcterms:W3CDTF">2021-01-28T06:32:46Z</dcterms:modified>
</cp:coreProperties>
</file>