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6" r:id="rId6"/>
    <p:sldId id="265" r:id="rId7"/>
    <p:sldId id="283" r:id="rId8"/>
    <p:sldId id="271" r:id="rId9"/>
    <p:sldId id="281" r:id="rId10"/>
    <p:sldId id="282" r:id="rId11"/>
    <p:sldId id="261" r:id="rId12"/>
    <p:sldId id="280" r:id="rId13"/>
    <p:sldId id="273" r:id="rId14"/>
    <p:sldId id="274" r:id="rId15"/>
    <p:sldId id="275" r:id="rId16"/>
    <p:sldId id="276" r:id="rId17"/>
    <p:sldId id="278" r:id="rId18"/>
    <p:sldId id="277" r:id="rId19"/>
    <p:sldId id="269" r:id="rId20"/>
    <p:sldId id="270" r:id="rId21"/>
    <p:sldId id="272" r:id="rId22"/>
    <p:sldId id="264" r:id="rId23"/>
    <p:sldId id="279" r:id="rId24"/>
    <p:sldId id="267" r:id="rId25"/>
    <p:sldId id="268" r:id="rId26"/>
    <p:sldId id="262" r:id="rId27"/>
    <p:sldId id="26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92D06-B7F1-4FE7-A1AA-995E3B4301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6FF543-DCCB-4ACB-B27A-37D371B7B3F7}">
      <dgm:prSet phldrT="[Text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প্রাথমিক লিখন হিসেবে জাবেদা  কি তা  বলতে পারবে ।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CE75541-F08F-4147-8F16-E50AC6A75D81}" type="parTrans" cxnId="{74340C23-91E4-46B1-865D-A7A76BC0CB92}">
      <dgm:prSet/>
      <dgm:spPr/>
      <dgm:t>
        <a:bodyPr/>
        <a:lstStyle/>
        <a:p>
          <a:endParaRPr lang="en-US"/>
        </a:p>
      </dgm:t>
    </dgm:pt>
    <dgm:pt modelId="{DCB12C5D-B55F-4447-94C1-C4E89F13B5EC}" type="sibTrans" cxnId="{74340C23-91E4-46B1-865D-A7A76BC0CB92}">
      <dgm:prSet/>
      <dgm:spPr/>
      <dgm:t>
        <a:bodyPr/>
        <a:lstStyle/>
        <a:p>
          <a:endParaRPr lang="en-US"/>
        </a:p>
      </dgm:t>
    </dgm:pt>
    <dgm:pt modelId="{98EA9358-6E97-4310-9237-89B07318E445}">
      <dgm:prSet phldrT="[Text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জাবেদার শ্রেণিবিভিগ  করতে পারবে </a:t>
          </a:r>
          <a:r>
            <a:rPr lang="bn-IN" sz="18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EB6EBB74-E4C0-4719-9509-844EB2B8669D}" type="parTrans" cxnId="{4ADCC4FE-6C79-4AED-AB00-4F792898B128}">
      <dgm:prSet/>
      <dgm:spPr/>
      <dgm:t>
        <a:bodyPr/>
        <a:lstStyle/>
        <a:p>
          <a:endParaRPr lang="en-US"/>
        </a:p>
      </dgm:t>
    </dgm:pt>
    <dgm:pt modelId="{DCEC57E5-ADE4-46C4-B5D2-479969283E0D}" type="sibTrans" cxnId="{4ADCC4FE-6C79-4AED-AB00-4F792898B128}">
      <dgm:prSet/>
      <dgm:spPr/>
      <dgm:t>
        <a:bodyPr/>
        <a:lstStyle/>
        <a:p>
          <a:endParaRPr lang="en-US"/>
        </a:p>
      </dgm:t>
    </dgm:pt>
    <dgm:pt modelId="{339F9CE6-67AE-400A-AE5E-FD8F4413E194}">
      <dgm:prSet phldrT="[Text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লেনদেনের সাধারণ জাবেদা দাখিলা প্রদান করতে পারবে ।  </a:t>
          </a:r>
          <a:r>
            <a:rPr lang="bn-IN" sz="3200" dirty="0" smtClean="0"/>
            <a:t> </a:t>
          </a:r>
          <a:endParaRPr lang="en-US" sz="3200" dirty="0"/>
        </a:p>
      </dgm:t>
    </dgm:pt>
    <dgm:pt modelId="{7784072D-99AC-431D-98D4-718C006CB517}" type="parTrans" cxnId="{66A4C0EA-3E12-4327-AACC-035849B75DFC}">
      <dgm:prSet/>
      <dgm:spPr/>
      <dgm:t>
        <a:bodyPr/>
        <a:lstStyle/>
        <a:p>
          <a:endParaRPr lang="en-US"/>
        </a:p>
      </dgm:t>
    </dgm:pt>
    <dgm:pt modelId="{1E48EFF0-7B14-47B5-A609-8482DC7FDB92}" type="sibTrans" cxnId="{66A4C0EA-3E12-4327-AACC-035849B75DFC}">
      <dgm:prSet/>
      <dgm:spPr/>
      <dgm:t>
        <a:bodyPr/>
        <a:lstStyle/>
        <a:p>
          <a:endParaRPr lang="en-US"/>
        </a:p>
      </dgm:t>
    </dgm:pt>
    <dgm:pt modelId="{B40F5A21-44E9-4BCB-BF74-969D6686AF2A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ডেবিট  ও  ক্রেডিট  নির্ণয়  করতে  পারবে 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D7E033E-3426-4FAE-B5E4-A2D738C9F422}" type="parTrans" cxnId="{59298464-7665-4179-B6E5-E968AC012002}">
      <dgm:prSet/>
      <dgm:spPr/>
    </dgm:pt>
    <dgm:pt modelId="{B7A8D9EF-AFB4-443C-B8EB-90B911DAB4DC}" type="sibTrans" cxnId="{59298464-7665-4179-B6E5-E968AC012002}">
      <dgm:prSet/>
      <dgm:spPr/>
    </dgm:pt>
    <dgm:pt modelId="{A883B918-6B88-425B-9F76-B0AF7EB44AA2}" type="pres">
      <dgm:prSet presAssocID="{43E92D06-B7F1-4FE7-A1AA-995E3B4301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19974C-13A8-4C16-A095-ED5928845609}" type="pres">
      <dgm:prSet presAssocID="{C76FF543-DCCB-4ACB-B27A-37D371B7B3F7}" presName="parentLin" presStyleCnt="0"/>
      <dgm:spPr/>
    </dgm:pt>
    <dgm:pt modelId="{75031229-7E3C-4236-88E9-6A51231157E8}" type="pres">
      <dgm:prSet presAssocID="{C76FF543-DCCB-4ACB-B27A-37D371B7B3F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7CD8959-4561-4726-BA07-5685E83ABD15}" type="pres">
      <dgm:prSet presAssocID="{C76FF543-DCCB-4ACB-B27A-37D371B7B3F7}" presName="parentText" presStyleLbl="node1" presStyleIdx="0" presStyleCnt="4" custScaleX="1323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7981E-40C9-4726-8C6F-524B79C41732}" type="pres">
      <dgm:prSet presAssocID="{C76FF543-DCCB-4ACB-B27A-37D371B7B3F7}" presName="negativeSpace" presStyleCnt="0"/>
      <dgm:spPr/>
    </dgm:pt>
    <dgm:pt modelId="{DF8E7B84-BE2D-43CE-8373-0069FF53F86D}" type="pres">
      <dgm:prSet presAssocID="{C76FF543-DCCB-4ACB-B27A-37D371B7B3F7}" presName="childText" presStyleLbl="conFgAcc1" presStyleIdx="0" presStyleCnt="4">
        <dgm:presLayoutVars>
          <dgm:bulletEnabled val="1"/>
        </dgm:presLayoutVars>
      </dgm:prSet>
      <dgm:spPr/>
    </dgm:pt>
    <dgm:pt modelId="{FB1C31DC-2CF2-4AF7-B1A7-5EB9D86C2536}" type="pres">
      <dgm:prSet presAssocID="{DCB12C5D-B55F-4447-94C1-C4E89F13B5EC}" presName="spaceBetweenRectangles" presStyleCnt="0"/>
      <dgm:spPr/>
    </dgm:pt>
    <dgm:pt modelId="{706BA2DA-6B5C-4180-A76D-9F97B95D86CD}" type="pres">
      <dgm:prSet presAssocID="{98EA9358-6E97-4310-9237-89B07318E445}" presName="parentLin" presStyleCnt="0"/>
      <dgm:spPr/>
    </dgm:pt>
    <dgm:pt modelId="{DCC424BD-C3AA-40CD-B824-0969754DFBAF}" type="pres">
      <dgm:prSet presAssocID="{98EA9358-6E97-4310-9237-89B07318E44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B36A43C-CF5E-49EF-8AB5-5CB4B1F5D7A6}" type="pres">
      <dgm:prSet presAssocID="{98EA9358-6E97-4310-9237-89B07318E445}" presName="parentText" presStyleLbl="node1" presStyleIdx="1" presStyleCnt="4" custScaleX="130134" custLinFactNeighborX="9369" custLinFactNeighborY="-25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CAC30-877A-4D67-96C4-EAEC1F0F7A73}" type="pres">
      <dgm:prSet presAssocID="{98EA9358-6E97-4310-9237-89B07318E445}" presName="negativeSpace" presStyleCnt="0"/>
      <dgm:spPr/>
    </dgm:pt>
    <dgm:pt modelId="{DBC90050-A923-4AA1-8654-03662A2BF968}" type="pres">
      <dgm:prSet presAssocID="{98EA9358-6E97-4310-9237-89B07318E445}" presName="childText" presStyleLbl="conFgAcc1" presStyleIdx="1" presStyleCnt="4">
        <dgm:presLayoutVars>
          <dgm:bulletEnabled val="1"/>
        </dgm:presLayoutVars>
      </dgm:prSet>
      <dgm:spPr/>
    </dgm:pt>
    <dgm:pt modelId="{57D82CBD-D627-4D60-ADD0-9C90B8590475}" type="pres">
      <dgm:prSet presAssocID="{DCEC57E5-ADE4-46C4-B5D2-479969283E0D}" presName="spaceBetweenRectangles" presStyleCnt="0"/>
      <dgm:spPr/>
    </dgm:pt>
    <dgm:pt modelId="{A89ED234-33AA-47BF-9016-250163FC490E}" type="pres">
      <dgm:prSet presAssocID="{B40F5A21-44E9-4BCB-BF74-969D6686AF2A}" presName="parentLin" presStyleCnt="0"/>
      <dgm:spPr/>
    </dgm:pt>
    <dgm:pt modelId="{96248586-A51B-4BF2-A536-CBAE3C9E7712}" type="pres">
      <dgm:prSet presAssocID="{B40F5A21-44E9-4BCB-BF74-969D6686AF2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BE5E1F4-64F9-4E0C-8B36-495F643A8BE2}" type="pres">
      <dgm:prSet presAssocID="{B40F5A21-44E9-4BCB-BF74-969D6686AF2A}" presName="parentText" presStyleLbl="node1" presStyleIdx="2" presStyleCnt="4" custScaleX="1300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59453-3FEF-47FB-8223-ED7632641761}" type="pres">
      <dgm:prSet presAssocID="{B40F5A21-44E9-4BCB-BF74-969D6686AF2A}" presName="negativeSpace" presStyleCnt="0"/>
      <dgm:spPr/>
    </dgm:pt>
    <dgm:pt modelId="{D602DC12-0B6F-4FB4-BE0D-E766E8CA0FF7}" type="pres">
      <dgm:prSet presAssocID="{B40F5A21-44E9-4BCB-BF74-969D6686AF2A}" presName="childText" presStyleLbl="conFgAcc1" presStyleIdx="2" presStyleCnt="4">
        <dgm:presLayoutVars>
          <dgm:bulletEnabled val="1"/>
        </dgm:presLayoutVars>
      </dgm:prSet>
      <dgm:spPr/>
    </dgm:pt>
    <dgm:pt modelId="{C3B70FB5-86EA-4193-B87F-802F740CB9CC}" type="pres">
      <dgm:prSet presAssocID="{B7A8D9EF-AFB4-443C-B8EB-90B911DAB4DC}" presName="spaceBetweenRectangles" presStyleCnt="0"/>
      <dgm:spPr/>
    </dgm:pt>
    <dgm:pt modelId="{AC37A7A7-CF9B-4DE3-9AC9-1C6B188DF6FA}" type="pres">
      <dgm:prSet presAssocID="{339F9CE6-67AE-400A-AE5E-FD8F4413E194}" presName="parentLin" presStyleCnt="0"/>
      <dgm:spPr/>
    </dgm:pt>
    <dgm:pt modelId="{2859011E-3CF3-44A0-869B-9A5004D07ADA}" type="pres">
      <dgm:prSet presAssocID="{339F9CE6-67AE-400A-AE5E-FD8F4413E19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9A72215-CEB7-4711-9413-92390A8612C7}" type="pres">
      <dgm:prSet presAssocID="{339F9CE6-67AE-400A-AE5E-FD8F4413E194}" presName="parentText" presStyleLbl="node1" presStyleIdx="3" presStyleCnt="4" custScaleX="1301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1F331-0F9C-4DB3-9F65-BB9C3A54A4D9}" type="pres">
      <dgm:prSet presAssocID="{339F9CE6-67AE-400A-AE5E-FD8F4413E194}" presName="negativeSpace" presStyleCnt="0"/>
      <dgm:spPr/>
    </dgm:pt>
    <dgm:pt modelId="{9DFA65E7-D957-4346-8BDF-72B882D58FA8}" type="pres">
      <dgm:prSet presAssocID="{339F9CE6-67AE-400A-AE5E-FD8F4413E19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4F405E5-84D8-409F-BD40-2D699D46FFE0}" type="presOf" srcId="{339F9CE6-67AE-400A-AE5E-FD8F4413E194}" destId="{79A72215-CEB7-4711-9413-92390A8612C7}" srcOrd="1" destOrd="0" presId="urn:microsoft.com/office/officeart/2005/8/layout/list1"/>
    <dgm:cxn modelId="{0E97C39E-4D86-4EAD-B0FB-82F1CFBA7638}" type="presOf" srcId="{339F9CE6-67AE-400A-AE5E-FD8F4413E194}" destId="{2859011E-3CF3-44A0-869B-9A5004D07ADA}" srcOrd="0" destOrd="0" presId="urn:microsoft.com/office/officeart/2005/8/layout/list1"/>
    <dgm:cxn modelId="{08344804-5099-4DD1-9B49-092BBE712CE6}" type="presOf" srcId="{98EA9358-6E97-4310-9237-89B07318E445}" destId="{DCC424BD-C3AA-40CD-B824-0969754DFBAF}" srcOrd="0" destOrd="0" presId="urn:microsoft.com/office/officeart/2005/8/layout/list1"/>
    <dgm:cxn modelId="{59298464-7665-4179-B6E5-E968AC012002}" srcId="{43E92D06-B7F1-4FE7-A1AA-995E3B430154}" destId="{B40F5A21-44E9-4BCB-BF74-969D6686AF2A}" srcOrd="2" destOrd="0" parTransId="{5D7E033E-3426-4FAE-B5E4-A2D738C9F422}" sibTransId="{B7A8D9EF-AFB4-443C-B8EB-90B911DAB4DC}"/>
    <dgm:cxn modelId="{4ADCC4FE-6C79-4AED-AB00-4F792898B128}" srcId="{43E92D06-B7F1-4FE7-A1AA-995E3B430154}" destId="{98EA9358-6E97-4310-9237-89B07318E445}" srcOrd="1" destOrd="0" parTransId="{EB6EBB74-E4C0-4719-9509-844EB2B8669D}" sibTransId="{DCEC57E5-ADE4-46C4-B5D2-479969283E0D}"/>
    <dgm:cxn modelId="{74340C23-91E4-46B1-865D-A7A76BC0CB92}" srcId="{43E92D06-B7F1-4FE7-A1AA-995E3B430154}" destId="{C76FF543-DCCB-4ACB-B27A-37D371B7B3F7}" srcOrd="0" destOrd="0" parTransId="{7CE75541-F08F-4147-8F16-E50AC6A75D81}" sibTransId="{DCB12C5D-B55F-4447-94C1-C4E89F13B5EC}"/>
    <dgm:cxn modelId="{0A0FFA77-DCEA-4D64-B4A2-D8509EB78145}" type="presOf" srcId="{43E92D06-B7F1-4FE7-A1AA-995E3B430154}" destId="{A883B918-6B88-425B-9F76-B0AF7EB44AA2}" srcOrd="0" destOrd="0" presId="urn:microsoft.com/office/officeart/2005/8/layout/list1"/>
    <dgm:cxn modelId="{00FA1614-504B-4EC4-9604-88698751D051}" type="presOf" srcId="{B40F5A21-44E9-4BCB-BF74-969D6686AF2A}" destId="{96248586-A51B-4BF2-A536-CBAE3C9E7712}" srcOrd="0" destOrd="0" presId="urn:microsoft.com/office/officeart/2005/8/layout/list1"/>
    <dgm:cxn modelId="{30403256-4A80-4BF7-9A05-91BF7839047D}" type="presOf" srcId="{C76FF543-DCCB-4ACB-B27A-37D371B7B3F7}" destId="{75031229-7E3C-4236-88E9-6A51231157E8}" srcOrd="0" destOrd="0" presId="urn:microsoft.com/office/officeart/2005/8/layout/list1"/>
    <dgm:cxn modelId="{EE8B46E5-ED81-4EAF-A16C-4FB720131BB7}" type="presOf" srcId="{B40F5A21-44E9-4BCB-BF74-969D6686AF2A}" destId="{FBE5E1F4-64F9-4E0C-8B36-495F643A8BE2}" srcOrd="1" destOrd="0" presId="urn:microsoft.com/office/officeart/2005/8/layout/list1"/>
    <dgm:cxn modelId="{66A4C0EA-3E12-4327-AACC-035849B75DFC}" srcId="{43E92D06-B7F1-4FE7-A1AA-995E3B430154}" destId="{339F9CE6-67AE-400A-AE5E-FD8F4413E194}" srcOrd="3" destOrd="0" parTransId="{7784072D-99AC-431D-98D4-718C006CB517}" sibTransId="{1E48EFF0-7B14-47B5-A609-8482DC7FDB92}"/>
    <dgm:cxn modelId="{15F5CD6B-C713-4D3A-9918-50E8CABC509A}" type="presOf" srcId="{98EA9358-6E97-4310-9237-89B07318E445}" destId="{FB36A43C-CF5E-49EF-8AB5-5CB4B1F5D7A6}" srcOrd="1" destOrd="0" presId="urn:microsoft.com/office/officeart/2005/8/layout/list1"/>
    <dgm:cxn modelId="{05AC4024-F9EF-43B3-9DDE-4041F9AA0B18}" type="presOf" srcId="{C76FF543-DCCB-4ACB-B27A-37D371B7B3F7}" destId="{D7CD8959-4561-4726-BA07-5685E83ABD15}" srcOrd="1" destOrd="0" presId="urn:microsoft.com/office/officeart/2005/8/layout/list1"/>
    <dgm:cxn modelId="{1D91F251-A7F3-460E-88A9-A8CFEEAC8FB8}" type="presParOf" srcId="{A883B918-6B88-425B-9F76-B0AF7EB44AA2}" destId="{8219974C-13A8-4C16-A095-ED5928845609}" srcOrd="0" destOrd="0" presId="urn:microsoft.com/office/officeart/2005/8/layout/list1"/>
    <dgm:cxn modelId="{ABFD1F86-E64F-45F8-9A11-C611042C349B}" type="presParOf" srcId="{8219974C-13A8-4C16-A095-ED5928845609}" destId="{75031229-7E3C-4236-88E9-6A51231157E8}" srcOrd="0" destOrd="0" presId="urn:microsoft.com/office/officeart/2005/8/layout/list1"/>
    <dgm:cxn modelId="{C964F4E9-C194-4468-AAF6-0F9146449BF8}" type="presParOf" srcId="{8219974C-13A8-4C16-A095-ED5928845609}" destId="{D7CD8959-4561-4726-BA07-5685E83ABD15}" srcOrd="1" destOrd="0" presId="urn:microsoft.com/office/officeart/2005/8/layout/list1"/>
    <dgm:cxn modelId="{93068F69-DB07-439C-A03B-BEEBD88058DA}" type="presParOf" srcId="{A883B918-6B88-425B-9F76-B0AF7EB44AA2}" destId="{8327981E-40C9-4726-8C6F-524B79C41732}" srcOrd="1" destOrd="0" presId="urn:microsoft.com/office/officeart/2005/8/layout/list1"/>
    <dgm:cxn modelId="{C7531C8B-FBFE-41AD-B732-357A44D0AF05}" type="presParOf" srcId="{A883B918-6B88-425B-9F76-B0AF7EB44AA2}" destId="{DF8E7B84-BE2D-43CE-8373-0069FF53F86D}" srcOrd="2" destOrd="0" presId="urn:microsoft.com/office/officeart/2005/8/layout/list1"/>
    <dgm:cxn modelId="{BB489CFD-0ADA-4D8D-9E6F-83AC51F0F2A6}" type="presParOf" srcId="{A883B918-6B88-425B-9F76-B0AF7EB44AA2}" destId="{FB1C31DC-2CF2-4AF7-B1A7-5EB9D86C2536}" srcOrd="3" destOrd="0" presId="urn:microsoft.com/office/officeart/2005/8/layout/list1"/>
    <dgm:cxn modelId="{058A24A0-59F8-4FAC-9AA2-4AC9F2DDE35F}" type="presParOf" srcId="{A883B918-6B88-425B-9F76-B0AF7EB44AA2}" destId="{706BA2DA-6B5C-4180-A76D-9F97B95D86CD}" srcOrd="4" destOrd="0" presId="urn:microsoft.com/office/officeart/2005/8/layout/list1"/>
    <dgm:cxn modelId="{0C3A77A1-427C-4B50-812D-EA7ABE2C90B0}" type="presParOf" srcId="{706BA2DA-6B5C-4180-A76D-9F97B95D86CD}" destId="{DCC424BD-C3AA-40CD-B824-0969754DFBAF}" srcOrd="0" destOrd="0" presId="urn:microsoft.com/office/officeart/2005/8/layout/list1"/>
    <dgm:cxn modelId="{7C178188-EF1C-44CE-ADD3-89E010004C72}" type="presParOf" srcId="{706BA2DA-6B5C-4180-A76D-9F97B95D86CD}" destId="{FB36A43C-CF5E-49EF-8AB5-5CB4B1F5D7A6}" srcOrd="1" destOrd="0" presId="urn:microsoft.com/office/officeart/2005/8/layout/list1"/>
    <dgm:cxn modelId="{04C48FAD-4AEB-4069-869B-322C40A5FC10}" type="presParOf" srcId="{A883B918-6B88-425B-9F76-B0AF7EB44AA2}" destId="{22ECAC30-877A-4D67-96C4-EAEC1F0F7A73}" srcOrd="5" destOrd="0" presId="urn:microsoft.com/office/officeart/2005/8/layout/list1"/>
    <dgm:cxn modelId="{E7F17371-4F42-49D0-B0ED-E18DBD3FF0E4}" type="presParOf" srcId="{A883B918-6B88-425B-9F76-B0AF7EB44AA2}" destId="{DBC90050-A923-4AA1-8654-03662A2BF968}" srcOrd="6" destOrd="0" presId="urn:microsoft.com/office/officeart/2005/8/layout/list1"/>
    <dgm:cxn modelId="{BB060E68-DCE7-4F2A-A6DF-235DF8D47E7E}" type="presParOf" srcId="{A883B918-6B88-425B-9F76-B0AF7EB44AA2}" destId="{57D82CBD-D627-4D60-ADD0-9C90B8590475}" srcOrd="7" destOrd="0" presId="urn:microsoft.com/office/officeart/2005/8/layout/list1"/>
    <dgm:cxn modelId="{32218677-69E9-493F-A22E-B524EBA25CAD}" type="presParOf" srcId="{A883B918-6B88-425B-9F76-B0AF7EB44AA2}" destId="{A89ED234-33AA-47BF-9016-250163FC490E}" srcOrd="8" destOrd="0" presId="urn:microsoft.com/office/officeart/2005/8/layout/list1"/>
    <dgm:cxn modelId="{7CC5EEE5-F1F2-4965-8B7A-00EEA0BA646B}" type="presParOf" srcId="{A89ED234-33AA-47BF-9016-250163FC490E}" destId="{96248586-A51B-4BF2-A536-CBAE3C9E7712}" srcOrd="0" destOrd="0" presId="urn:microsoft.com/office/officeart/2005/8/layout/list1"/>
    <dgm:cxn modelId="{8803CC55-8C07-4913-A7D5-EB6878E2E0B6}" type="presParOf" srcId="{A89ED234-33AA-47BF-9016-250163FC490E}" destId="{FBE5E1F4-64F9-4E0C-8B36-495F643A8BE2}" srcOrd="1" destOrd="0" presId="urn:microsoft.com/office/officeart/2005/8/layout/list1"/>
    <dgm:cxn modelId="{D6B36208-E8A0-4E4B-8876-7CD26E47DF21}" type="presParOf" srcId="{A883B918-6B88-425B-9F76-B0AF7EB44AA2}" destId="{A5659453-3FEF-47FB-8223-ED7632641761}" srcOrd="9" destOrd="0" presId="urn:microsoft.com/office/officeart/2005/8/layout/list1"/>
    <dgm:cxn modelId="{529EFF27-1A22-4CE9-8E58-99B5964889C6}" type="presParOf" srcId="{A883B918-6B88-425B-9F76-B0AF7EB44AA2}" destId="{D602DC12-0B6F-4FB4-BE0D-E766E8CA0FF7}" srcOrd="10" destOrd="0" presId="urn:microsoft.com/office/officeart/2005/8/layout/list1"/>
    <dgm:cxn modelId="{54D2DEED-53ED-4C07-BB03-7212F0E2AA18}" type="presParOf" srcId="{A883B918-6B88-425B-9F76-B0AF7EB44AA2}" destId="{C3B70FB5-86EA-4193-B87F-802F740CB9CC}" srcOrd="11" destOrd="0" presId="urn:microsoft.com/office/officeart/2005/8/layout/list1"/>
    <dgm:cxn modelId="{D5E9EB88-F3A5-4A6B-A749-910A6D6CFB78}" type="presParOf" srcId="{A883B918-6B88-425B-9F76-B0AF7EB44AA2}" destId="{AC37A7A7-CF9B-4DE3-9AC9-1C6B188DF6FA}" srcOrd="12" destOrd="0" presId="urn:microsoft.com/office/officeart/2005/8/layout/list1"/>
    <dgm:cxn modelId="{8B410485-7422-43A8-9236-02DC35406D2F}" type="presParOf" srcId="{AC37A7A7-CF9B-4DE3-9AC9-1C6B188DF6FA}" destId="{2859011E-3CF3-44A0-869B-9A5004D07ADA}" srcOrd="0" destOrd="0" presId="urn:microsoft.com/office/officeart/2005/8/layout/list1"/>
    <dgm:cxn modelId="{D23A1E3F-CA34-4844-B8DF-89881663F321}" type="presParOf" srcId="{AC37A7A7-CF9B-4DE3-9AC9-1C6B188DF6FA}" destId="{79A72215-CEB7-4711-9413-92390A8612C7}" srcOrd="1" destOrd="0" presId="urn:microsoft.com/office/officeart/2005/8/layout/list1"/>
    <dgm:cxn modelId="{E96F3D46-8630-45B4-BC97-753D80DA9BD4}" type="presParOf" srcId="{A883B918-6B88-425B-9F76-B0AF7EB44AA2}" destId="{9111F331-0F9C-4DB3-9F65-BB9C3A54A4D9}" srcOrd="13" destOrd="0" presId="urn:microsoft.com/office/officeart/2005/8/layout/list1"/>
    <dgm:cxn modelId="{9BC9D8B4-4A20-4650-AE4E-A81E5950A710}" type="presParOf" srcId="{A883B918-6B88-425B-9F76-B0AF7EB44AA2}" destId="{9DFA65E7-D957-4346-8BDF-72B882D58FA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E7B84-BE2D-43CE-8373-0069FF53F86D}">
      <dsp:nvSpPr>
        <dsp:cNvPr id="0" name=""/>
        <dsp:cNvSpPr/>
      </dsp:nvSpPr>
      <dsp:spPr>
        <a:xfrm>
          <a:off x="0" y="786579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D8959-4561-4726-BA07-5685E83ABD15}">
      <dsp:nvSpPr>
        <dsp:cNvPr id="0" name=""/>
        <dsp:cNvSpPr/>
      </dsp:nvSpPr>
      <dsp:spPr>
        <a:xfrm>
          <a:off x="304800" y="535659"/>
          <a:ext cx="5648364" cy="50184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প্রাথমিক লিখন হিসেবে জাবেদা  কি তা  বলতে পারবে । 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29298" y="560157"/>
        <a:ext cx="5599368" cy="452844"/>
      </dsp:txXfrm>
    </dsp:sp>
    <dsp:sp modelId="{DBC90050-A923-4AA1-8654-03662A2BF968}">
      <dsp:nvSpPr>
        <dsp:cNvPr id="0" name=""/>
        <dsp:cNvSpPr/>
      </dsp:nvSpPr>
      <dsp:spPr>
        <a:xfrm>
          <a:off x="0" y="1557699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6A43C-CF5E-49EF-8AB5-5CB4B1F5D7A6}">
      <dsp:nvSpPr>
        <dsp:cNvPr id="0" name=""/>
        <dsp:cNvSpPr/>
      </dsp:nvSpPr>
      <dsp:spPr>
        <a:xfrm>
          <a:off x="333356" y="1293857"/>
          <a:ext cx="5553078" cy="50184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জাবেদার শ্রেণিবিভিগ  করতে পারবে </a:t>
          </a:r>
          <a:r>
            <a:rPr lang="bn-IN" sz="18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357854" y="1318355"/>
        <a:ext cx="5504082" cy="452844"/>
      </dsp:txXfrm>
    </dsp:sp>
    <dsp:sp modelId="{D602DC12-0B6F-4FB4-BE0D-E766E8CA0FF7}">
      <dsp:nvSpPr>
        <dsp:cNvPr id="0" name=""/>
        <dsp:cNvSpPr/>
      </dsp:nvSpPr>
      <dsp:spPr>
        <a:xfrm>
          <a:off x="0" y="2328819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5E1F4-64F9-4E0C-8B36-495F643A8BE2}">
      <dsp:nvSpPr>
        <dsp:cNvPr id="0" name=""/>
        <dsp:cNvSpPr/>
      </dsp:nvSpPr>
      <dsp:spPr>
        <a:xfrm>
          <a:off x="304800" y="2077899"/>
          <a:ext cx="5548981" cy="50184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>
              <a:latin typeface="NikoshBAN" pitchFamily="2" charset="0"/>
              <a:cs typeface="NikoshBAN" pitchFamily="2" charset="0"/>
            </a:rPr>
            <a:t>ডেবিট  ও  ক্রেডিট  নির্ণয়  করতে  পারবে । </a:t>
          </a:r>
          <a:endParaRPr lang="en-US" sz="1700" kern="1200" dirty="0">
            <a:latin typeface="NikoshBAN" pitchFamily="2" charset="0"/>
            <a:cs typeface="NikoshBAN" pitchFamily="2" charset="0"/>
          </a:endParaRPr>
        </a:p>
      </dsp:txBody>
      <dsp:txXfrm>
        <a:off x="329298" y="2102397"/>
        <a:ext cx="5499985" cy="452844"/>
      </dsp:txXfrm>
    </dsp:sp>
    <dsp:sp modelId="{9DFA65E7-D957-4346-8BDF-72B882D58FA8}">
      <dsp:nvSpPr>
        <dsp:cNvPr id="0" name=""/>
        <dsp:cNvSpPr/>
      </dsp:nvSpPr>
      <dsp:spPr>
        <a:xfrm>
          <a:off x="0" y="3099940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72215-CEB7-4711-9413-92390A8612C7}">
      <dsp:nvSpPr>
        <dsp:cNvPr id="0" name=""/>
        <dsp:cNvSpPr/>
      </dsp:nvSpPr>
      <dsp:spPr>
        <a:xfrm>
          <a:off x="304800" y="2849020"/>
          <a:ext cx="5555168" cy="50184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লেনদেনের সাধারণ জাবেদা দাখিলা প্রদান করতে পারবে ।  </a:t>
          </a:r>
          <a:r>
            <a:rPr lang="bn-IN" sz="3200" kern="1200" dirty="0" smtClean="0"/>
            <a:t> </a:t>
          </a:r>
          <a:endParaRPr lang="en-US" sz="3200" kern="1200" dirty="0"/>
        </a:p>
      </dsp:txBody>
      <dsp:txXfrm>
        <a:off x="329298" y="2873518"/>
        <a:ext cx="5506172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1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3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8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6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1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5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1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5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BD81-5570-4506-9F8C-E291B76E5DB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15436" cy="6480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57224" y="2357430"/>
            <a:ext cx="7572428" cy="407196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596" y="3143248"/>
            <a:ext cx="828680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428604"/>
            <a:ext cx="2857520" cy="192882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57884" y="428604"/>
            <a:ext cx="2857520" cy="192882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66545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8643998" cy="62865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0034" y="571480"/>
            <a:ext cx="4000528" cy="271464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3438" y="571480"/>
            <a:ext cx="4000528" cy="271464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4143380"/>
            <a:ext cx="8072494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/>
              <a:t>প্রতিটি লেনদেনের কমপক্ষে দুটি পক্ষ থাকে ।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সুবিদা গ্রহনকারী ডেবিট এবং সুবিদা প্রদানকারী ক্রেডিট হবে ।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প্রতিটি লে্নদেনের ডেবিট টাকা ও ক্রেডিট টাকা সমান হবে ।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সুবিদা গ্রহনকারী গ্রহীতা এবং সুবিদা প্রদানকারী দাতা।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ডেবিট পক্ষ ও ক্রেডিট পক্ষের যোগফল সর্বদা সমান হবে।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35716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জাবেদার শ্রেণিবিভাগ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64291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85852" y="1571612"/>
            <a:ext cx="4143404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822033" y="2178835"/>
            <a:ext cx="1214446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21505" y="2035959"/>
            <a:ext cx="928694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6314" y="278605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প্রকৃত জাবেদা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257174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বিশেষ জাবেদা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607985" y="4036223"/>
            <a:ext cx="3785420" cy="7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821505" y="3607595"/>
            <a:ext cx="785818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14414" y="4000504"/>
            <a:ext cx="1214446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00298" y="2143116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00298" y="2786058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00298" y="3571876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71736" y="4357694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71736" y="5143512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00298" y="5857892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86116" y="492919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নগদ প্রাপ্তি 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6116" y="407194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বিক্রয়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3768" y="335756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সমন্বয়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72330" y="25717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সংশোধনী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15206" y="428625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সমাপনী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15206" y="521495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প্রাম্ভিক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14678" y="564357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নগদ প্রদান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86116" y="335756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ক্রয় ফেরত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14678" y="264318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বিক্রয়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4678" y="200024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ক্রয়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5179223" y="4036223"/>
            <a:ext cx="2786082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5072066" y="3571876"/>
            <a:ext cx="71438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429256" y="3929066"/>
            <a:ext cx="1143008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" idx="2"/>
          </p:cNvCxnSpPr>
          <p:nvPr/>
        </p:nvCxnSpPr>
        <p:spPr>
          <a:xfrm rot="5400000">
            <a:off x="3124039" y="1338098"/>
            <a:ext cx="467031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643702" y="5357826"/>
            <a:ext cx="571504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572264" y="4429132"/>
            <a:ext cx="571504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572264" y="3500438"/>
            <a:ext cx="571504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572264" y="2643182"/>
            <a:ext cx="500066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0034" y="785794"/>
            <a:ext cx="8143931" cy="2585323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এসো আমরা চিত্রের সাহায্যে </a:t>
            </a:r>
          </a:p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কিছু লেনদেনের </a:t>
            </a:r>
          </a:p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জাবেদা দাখিলা দেখি... 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3643314"/>
            <a:ext cx="2500330" cy="264320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7554" y="3643314"/>
            <a:ext cx="2500330" cy="264320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3636" y="3643314"/>
            <a:ext cx="2500330" cy="264320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0034" y="500042"/>
            <a:ext cx="3571900" cy="15716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034" y="2643182"/>
            <a:ext cx="3571900" cy="15716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4714884"/>
            <a:ext cx="3571900" cy="15716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86248" y="50004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57148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নগদে আসবাবপত্র ক্রয়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48" y="271462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যন্ত্রপাতি ক্রয়।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57686" y="478632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ব্যাংকে টাকা জমা দান ।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121442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আসবাবপত্র ---------ডেবিট </a:t>
            </a:r>
          </a:p>
          <a:p>
            <a:r>
              <a:rPr lang="bn-IN" dirty="0" smtClean="0"/>
              <a:t>  নগদান হিসাব-------ক্রেডিট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00562" y="328612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যন্ত্রপাতি হিসাব  ------ডেবিট </a:t>
            </a:r>
          </a:p>
          <a:p>
            <a:r>
              <a:rPr lang="bn-IN" dirty="0" smtClean="0"/>
              <a:t>  নগদান হিসাব-------ক্রেডিট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57214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ব্যাংক হিসাব---------ডেবিট </a:t>
            </a:r>
          </a:p>
          <a:p>
            <a:r>
              <a:rPr lang="bn-IN" dirty="0" smtClean="0"/>
              <a:t>  নগদান হিসাব-------ক্রেডিট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643998" cy="635798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1472" y="571480"/>
            <a:ext cx="3429024" cy="16430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472" y="2643182"/>
            <a:ext cx="3429024" cy="164307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4714884"/>
            <a:ext cx="3429024" cy="16430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14810" y="57148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অফিসের প্রয়োজনে কম্পিউটার ক্রয় 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264318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প্রাপ্য বিলের টাকা আদায় ।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471488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অফিসের জন্য আলমারি ক্রয়।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121442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অফিস সরঞ্জাম হিসাব-------- ডেবিট </a:t>
            </a:r>
          </a:p>
          <a:p>
            <a:r>
              <a:rPr lang="bn-IN" dirty="0" smtClean="0"/>
              <a:t>  নগদান হিসাব ----------ক্রেডিট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57686" y="3571876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নগদান হিসাব-------- ডেবিট </a:t>
            </a:r>
          </a:p>
          <a:p>
            <a:r>
              <a:rPr lang="bn-IN" dirty="0" smtClean="0"/>
              <a:t>  প্রাপ্য বিল হিসাব ----------ক্রেডিট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557214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অফিস সরঞ্জাম হিসাব-------- ডেবিট </a:t>
            </a:r>
          </a:p>
          <a:p>
            <a:r>
              <a:rPr lang="bn-IN" dirty="0" smtClean="0"/>
              <a:t>  নগদান হিসাব ----------ক্রেডিট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715436" cy="6286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00034" y="571480"/>
            <a:ext cx="3643338" cy="164307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00034" y="2643182"/>
            <a:ext cx="3643338" cy="164307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0034" y="4714884"/>
            <a:ext cx="3643338" cy="164307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00562" y="64291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নগদ টাকা ব্যাংকে জমাদান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264318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ব্যবসায়ীক প্রোয়োজনে গাড়ী ক্রয় ।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485776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ব্যাংক থেকে নগদ অর্থ উত্তোলন 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135729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ব্যাংক হিসাব ---------ডেবিট </a:t>
            </a:r>
          </a:p>
          <a:p>
            <a:r>
              <a:rPr lang="bn-IN" dirty="0" smtClean="0"/>
              <a:t>  নগদান হিসাব------ ক্রেডিট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350043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গাড়ি হিসাব---------ডেবিট </a:t>
            </a:r>
          </a:p>
          <a:p>
            <a:r>
              <a:rPr lang="bn-IN" dirty="0" smtClean="0"/>
              <a:t>  নগদান হিসাব------ ক্রেডিট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00562" y="564357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নগদান হিসাব ---------ডেবিট </a:t>
            </a:r>
          </a:p>
          <a:p>
            <a:r>
              <a:rPr lang="bn-IN" dirty="0" smtClean="0"/>
              <a:t>  ব্যাংক হিসাব------ ক্রেডিট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715436" cy="63579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500034" y="571480"/>
            <a:ext cx="2928958" cy="1571636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500034" y="2571744"/>
            <a:ext cx="2857520" cy="1571636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428596" y="4786322"/>
            <a:ext cx="3071834" cy="1571636"/>
          </a:xfrm>
          <a:prstGeom prst="round2Diag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7620" y="64291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মাহাবুবকে পাওনা পরিশোধ 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264318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ব্যবসার প্রয়োজনে ঋন গ্রহন ।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478632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কর্মচারীদের শামীমকে বেতন প্রদান 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135729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পাওনাদার(মাহাবুব) হিসাব-----ডেবিট</a:t>
            </a:r>
          </a:p>
          <a:p>
            <a:r>
              <a:rPr lang="bn-IN" dirty="0" smtClean="0"/>
              <a:t>  নগদান হিসাব-------- ক্রেডিট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3286124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নগদান হিসাব----------ডেবিট</a:t>
            </a:r>
          </a:p>
          <a:p>
            <a:r>
              <a:rPr lang="bn-IN" dirty="0" smtClean="0"/>
              <a:t>  ঋন হিসাব-------- ক্রেডিট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557214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বেতন হিসাব----------ডেবিট</a:t>
            </a:r>
          </a:p>
          <a:p>
            <a:r>
              <a:rPr lang="bn-IN" dirty="0" smtClean="0"/>
              <a:t>  নগদান হিসাব-------- ক্রেডিট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0034" y="500042"/>
            <a:ext cx="2714644" cy="17859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034" y="2500306"/>
            <a:ext cx="2714644" cy="17859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4572008"/>
            <a:ext cx="2714644" cy="17859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86182" y="264318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মনিহারী দ্রবাদি ক্রয় 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14744" y="64291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নিলয়কে নগদে পরিশোধ করা হলো ।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457200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সৈকত টেডার্স হতে বাকীতে ক্রয় 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142873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পাওনাদার(নিলয়) হিসাব-------ডেবিট </a:t>
            </a:r>
          </a:p>
          <a:p>
            <a:r>
              <a:rPr lang="bn-IN" dirty="0" smtClean="0"/>
              <a:t>  নগদান হিসাব----------- ক্রেডিট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350043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মনিহারী দ্রবাদি হিসাব-------ডেবিট </a:t>
            </a:r>
          </a:p>
          <a:p>
            <a:r>
              <a:rPr lang="bn-IN" dirty="0" smtClean="0"/>
              <a:t>  নগদান হিসাব--------- ক্রেডিট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14744" y="557214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ক্রয় হিসাব--------------ডেবিট </a:t>
            </a:r>
          </a:p>
          <a:p>
            <a:r>
              <a:rPr lang="bn-IN" dirty="0" smtClean="0"/>
              <a:t> পাওনাদার(সৈকত টেডার্স)হিসাব--- ক্রেডিট 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715436" cy="635798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0034" y="500042"/>
            <a:ext cx="3000396" cy="15716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034" y="2643182"/>
            <a:ext cx="3000396" cy="15716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4786322"/>
            <a:ext cx="3000396" cy="15716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9058" y="57148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সঞ্চয়পত্র ক্রয় 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485776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কমিশন পাওয়া গেল  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271462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অফিসের জন্য ফাইলপত্র ক্রয়।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1214422"/>
            <a:ext cx="450059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dirty="0" smtClean="0"/>
              <a:t>সঞ্চয়পত্র হিসাব-----------ডেবিট </a:t>
            </a:r>
          </a:p>
          <a:p>
            <a:r>
              <a:rPr lang="bn-IN" dirty="0" smtClean="0"/>
              <a:t>  নগদান হিসাব---------ক্রেডিট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3500438"/>
            <a:ext cx="478634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dirty="0" smtClean="0"/>
              <a:t>মনিহারী হিসাব---------ডেবিট</a:t>
            </a:r>
          </a:p>
          <a:p>
            <a:r>
              <a:rPr lang="bn-IN" dirty="0" smtClean="0"/>
              <a:t>  নগদান হিসাব-------- ক্রেডিট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7620" y="5643578"/>
            <a:ext cx="4786346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dirty="0" smtClean="0"/>
              <a:t>নগদান হিসাব----------ডেবিট</a:t>
            </a:r>
          </a:p>
          <a:p>
            <a:r>
              <a:rPr lang="bn-IN" dirty="0" smtClean="0"/>
              <a:t>  কমিশন হিসাব------- ক্রেডিট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9" grpId="0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1071546"/>
          <a:ext cx="8215370" cy="203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677333">
                <a:tc>
                  <a:txBody>
                    <a:bodyPr/>
                    <a:lstStyle/>
                    <a:p>
                      <a:r>
                        <a:rPr lang="bn-IN" dirty="0" smtClean="0"/>
                        <a:t>লেন</a:t>
                      </a:r>
                      <a:r>
                        <a:rPr lang="bn-IN" baseline="0" dirty="0" smtClean="0"/>
                        <a:t>দেন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জাবেদা</a:t>
                      </a:r>
                      <a:r>
                        <a:rPr lang="bn-IN" baseline="0" dirty="0" smtClean="0"/>
                        <a:t> দাখিলা </a:t>
                      </a:r>
                      <a:endParaRPr lang="en-US" dirty="0"/>
                    </a:p>
                  </a:txBody>
                  <a:tcPr/>
                </a:tc>
              </a:tr>
              <a:tr h="677333">
                <a:tc>
                  <a:txBody>
                    <a:bodyPr/>
                    <a:lstStyle/>
                    <a:p>
                      <a:r>
                        <a:rPr lang="bn-IN" dirty="0" smtClean="0"/>
                        <a:t>পন্য বিক্রয়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নগদান হিসাব -----ডেবিট</a:t>
                      </a:r>
                    </a:p>
                    <a:p>
                      <a:r>
                        <a:rPr lang="bn-IN" dirty="0" smtClean="0"/>
                        <a:t>  বিক্রয় হিসাব ---ক্রডিট</a:t>
                      </a:r>
                      <a:r>
                        <a:rPr lang="bn-IN" baseline="0" dirty="0" smtClean="0"/>
                        <a:t> </a:t>
                      </a:r>
                      <a:r>
                        <a:rPr lang="bn-IN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77333">
                <a:tc>
                  <a:txBody>
                    <a:bodyPr/>
                    <a:lstStyle/>
                    <a:p>
                      <a:r>
                        <a:rPr lang="bn-IN" dirty="0" smtClean="0"/>
                        <a:t>পন্য ক্রয়</a:t>
                      </a:r>
                      <a:r>
                        <a:rPr lang="bn-IN" baseline="0" dirty="0" smtClean="0"/>
                        <a:t> বাবদ চেক প্রদান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ক্রয়</a:t>
                      </a:r>
                      <a:r>
                        <a:rPr lang="bn-IN" baseline="0" dirty="0" smtClean="0"/>
                        <a:t> হিসাব-------ডেবিট </a:t>
                      </a:r>
                    </a:p>
                    <a:p>
                      <a:r>
                        <a:rPr lang="bn-IN" baseline="0" dirty="0" smtClean="0"/>
                        <a:t>  ব্যাংক হিসাব----ক্রডিট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8596" y="4071943"/>
          <a:ext cx="8286808" cy="231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772584">
                <a:tc>
                  <a:txBody>
                    <a:bodyPr/>
                    <a:lstStyle/>
                    <a:p>
                      <a:r>
                        <a:rPr lang="bn-IN" dirty="0" smtClean="0"/>
                        <a:t>লেন</a:t>
                      </a:r>
                      <a:r>
                        <a:rPr lang="bn-IN" baseline="0" dirty="0" smtClean="0"/>
                        <a:t>দেন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জাবেদা</a:t>
                      </a:r>
                      <a:r>
                        <a:rPr lang="bn-IN" baseline="0" dirty="0" smtClean="0"/>
                        <a:t> দাখিলা </a:t>
                      </a:r>
                      <a:endParaRPr lang="en-US" dirty="0"/>
                    </a:p>
                  </a:txBody>
                  <a:tcPr/>
                </a:tc>
              </a:tr>
              <a:tr h="772583">
                <a:tc>
                  <a:txBody>
                    <a:bodyPr/>
                    <a:lstStyle/>
                    <a:p>
                      <a:r>
                        <a:rPr lang="bn-IN" dirty="0" smtClean="0"/>
                        <a:t>হাসানের</a:t>
                      </a:r>
                      <a:r>
                        <a:rPr lang="bn-IN" baseline="0" dirty="0" smtClean="0"/>
                        <a:t> নিকট হতে</a:t>
                      </a:r>
                      <a:r>
                        <a:rPr lang="bn-IN" dirty="0" smtClean="0"/>
                        <a:t> ক্রয়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ক্রয় হিসাব -----ডেবিট</a:t>
                      </a:r>
                    </a:p>
                    <a:p>
                      <a:r>
                        <a:rPr lang="bn-IN" dirty="0" smtClean="0"/>
                        <a:t> পাওনাদার</a:t>
                      </a:r>
                      <a:r>
                        <a:rPr lang="bn-IN" baseline="0" dirty="0" smtClean="0"/>
                        <a:t>(হাসান)</a:t>
                      </a:r>
                      <a:r>
                        <a:rPr lang="bn-IN" dirty="0" smtClean="0"/>
                        <a:t> হিসাব --ক্রডিট</a:t>
                      </a:r>
                      <a:r>
                        <a:rPr lang="bn-IN" baseline="0" dirty="0" smtClean="0"/>
                        <a:t> </a:t>
                      </a:r>
                      <a:r>
                        <a:rPr lang="bn-IN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72583">
                <a:tc>
                  <a:txBody>
                    <a:bodyPr/>
                    <a:lstStyle/>
                    <a:p>
                      <a:r>
                        <a:rPr lang="bn-IN" dirty="0" smtClean="0"/>
                        <a:t>খালেদের</a:t>
                      </a:r>
                      <a:r>
                        <a:rPr lang="bn-IN" baseline="0" dirty="0" smtClean="0"/>
                        <a:t> নিকট নগদে </a:t>
                      </a:r>
                      <a:r>
                        <a:rPr lang="bn-IN" dirty="0" smtClean="0"/>
                        <a:t>পন্য বিক্রয়</a:t>
                      </a:r>
                      <a:r>
                        <a:rPr lang="bn-IN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baseline="0" dirty="0" smtClean="0"/>
                        <a:t>নগদান হিসাব-------ডেবিট </a:t>
                      </a:r>
                    </a:p>
                    <a:p>
                      <a:r>
                        <a:rPr lang="bn-IN" baseline="0" dirty="0" smtClean="0"/>
                        <a:t>  বিক্রয় হিসাব----ক্রডিট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35716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উদাহরন গুলো ভালো  ভাবে লক্ষ্য করো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43174" y="500042"/>
            <a:ext cx="35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4876" y="1928802"/>
            <a:ext cx="3857652" cy="428628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শ্রেণিঃ নবম-দশম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হিসাব বিজ্ঞান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অধ্যায়ঃ ৬(ছয়)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পাঠ- জাবেদা (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journal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সময়ঃ ৫০ মিনিট  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928802"/>
            <a:ext cx="3857652" cy="4357718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বি,এম,মিজানুর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নাগেরপাড়া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,উচ্চ বিদ্যালয়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মোবাইল# ০১৭১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২০০১৫২৮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4" y="459846"/>
            <a:ext cx="1752600" cy="2197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5385884"/>
      </p:ext>
    </p:extLst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8596" y="785792"/>
          <a:ext cx="8286808" cy="56436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43404"/>
                <a:gridCol w="4143404"/>
              </a:tblGrid>
              <a:tr h="705451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লেনদেন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জাবেদা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দাখিলা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5451">
                <a:tc>
                  <a:txBody>
                    <a:bodyPr/>
                    <a:lstStyle/>
                    <a:p>
                      <a:r>
                        <a:rPr lang="bn-IN" dirty="0" smtClean="0"/>
                        <a:t>বাকিতে</a:t>
                      </a:r>
                      <a:r>
                        <a:rPr lang="bn-IN" baseline="0" dirty="0" smtClean="0"/>
                        <a:t> পন্য ক্রয়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ক্রয়</a:t>
                      </a:r>
                      <a:r>
                        <a:rPr lang="bn-IN" baseline="0" dirty="0" smtClean="0"/>
                        <a:t> হিসাব-------ডেবিট </a:t>
                      </a:r>
                    </a:p>
                    <a:p>
                      <a:r>
                        <a:rPr lang="bn-IN" baseline="0" dirty="0" smtClean="0"/>
                        <a:t>  পাওনাদার হিসাব---ক্রেডিট </a:t>
                      </a:r>
                      <a:endParaRPr lang="en-US" dirty="0"/>
                    </a:p>
                  </a:txBody>
                  <a:tcPr/>
                </a:tc>
              </a:tr>
              <a:tr h="705451">
                <a:tc>
                  <a:txBody>
                    <a:bodyPr/>
                    <a:lstStyle/>
                    <a:p>
                      <a:r>
                        <a:rPr lang="bn-IN" dirty="0" smtClean="0"/>
                        <a:t>ধারে</a:t>
                      </a:r>
                      <a:r>
                        <a:rPr lang="bn-IN" baseline="0" dirty="0" smtClean="0"/>
                        <a:t> পন্য বিক্রয়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দেনাদার হিসাব-----ডেবিট</a:t>
                      </a:r>
                      <a:r>
                        <a:rPr lang="bn-IN" baseline="0" dirty="0" smtClean="0"/>
                        <a:t> </a:t>
                      </a:r>
                    </a:p>
                    <a:p>
                      <a:r>
                        <a:rPr lang="bn-IN" baseline="0" dirty="0" smtClean="0"/>
                        <a:t>  বিক্রয় হিসাব-----ক্রেডিট </a:t>
                      </a:r>
                      <a:endParaRPr lang="en-US" dirty="0"/>
                    </a:p>
                  </a:txBody>
                  <a:tcPr/>
                </a:tc>
              </a:tr>
              <a:tr h="705451">
                <a:tc>
                  <a:txBody>
                    <a:bodyPr/>
                    <a:lstStyle/>
                    <a:p>
                      <a:r>
                        <a:rPr lang="bn-IN" dirty="0" smtClean="0"/>
                        <a:t>আন্তঃ ফেরত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বিক্রয় ফেরত/আন্তঃ ফেরত—ডেবিট</a:t>
                      </a:r>
                    </a:p>
                    <a:p>
                      <a:r>
                        <a:rPr lang="bn-IN" dirty="0" smtClean="0"/>
                        <a:t>   দেনাদার হিসাব-----ক্রেডিত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05451">
                <a:tc>
                  <a:txBody>
                    <a:bodyPr/>
                    <a:lstStyle/>
                    <a:p>
                      <a:r>
                        <a:rPr lang="bn-IN" dirty="0" smtClean="0"/>
                        <a:t>কৃত</a:t>
                      </a:r>
                      <a:r>
                        <a:rPr lang="bn-IN" baseline="0" dirty="0" smtClean="0"/>
                        <a:t>পন্য ফেরত দেওয়া হলো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পাওনাদার হিসাব------ডেবিট</a:t>
                      </a:r>
                    </a:p>
                    <a:p>
                      <a:r>
                        <a:rPr lang="bn-IN" dirty="0" smtClean="0"/>
                        <a:t>   ক্রয়</a:t>
                      </a:r>
                      <a:r>
                        <a:rPr lang="bn-IN" baseline="0" dirty="0" smtClean="0"/>
                        <a:t> ফেরত------ক্রেডিট </a:t>
                      </a:r>
                    </a:p>
                  </a:txBody>
                  <a:tcPr/>
                </a:tc>
              </a:tr>
              <a:tr h="705451">
                <a:tc>
                  <a:txBody>
                    <a:bodyPr/>
                    <a:lstStyle/>
                    <a:p>
                      <a:r>
                        <a:rPr lang="bn-IN" dirty="0" smtClean="0"/>
                        <a:t>নতুন</a:t>
                      </a:r>
                      <a:r>
                        <a:rPr lang="bn-IN" baseline="0" dirty="0" smtClean="0"/>
                        <a:t> আসবাবপত্র ক্রয়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আসবাবপত্র হিসাব-----ডেবিট</a:t>
                      </a:r>
                    </a:p>
                    <a:p>
                      <a:r>
                        <a:rPr lang="bn-IN" dirty="0" smtClean="0"/>
                        <a:t>   নগদান হিসাব-----ক্রেডিট</a:t>
                      </a:r>
                      <a:endParaRPr lang="en-US" dirty="0"/>
                    </a:p>
                  </a:txBody>
                  <a:tcPr/>
                </a:tc>
              </a:tr>
              <a:tr h="705451">
                <a:tc>
                  <a:txBody>
                    <a:bodyPr/>
                    <a:lstStyle/>
                    <a:p>
                      <a:r>
                        <a:rPr lang="bn-IN" dirty="0" smtClean="0"/>
                        <a:t>পুরাতন যন্ত্রপাতি বিক্রয়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নগদান হিসাব-------ডেবিট</a:t>
                      </a:r>
                    </a:p>
                    <a:p>
                      <a:r>
                        <a:rPr lang="bn-IN" dirty="0" smtClean="0"/>
                        <a:t>  যন্ত্রপাতি হিসাব-----ক্রেডিট </a:t>
                      </a:r>
                      <a:endParaRPr lang="en-US" dirty="0"/>
                    </a:p>
                  </a:txBody>
                  <a:tcPr/>
                </a:tc>
              </a:tr>
              <a:tr h="705451">
                <a:tc>
                  <a:txBody>
                    <a:bodyPr/>
                    <a:lstStyle/>
                    <a:p>
                      <a:r>
                        <a:rPr lang="bn-IN" dirty="0" smtClean="0"/>
                        <a:t>কর্ম</a:t>
                      </a:r>
                      <a:r>
                        <a:rPr lang="bn-IN" baseline="0" dirty="0" smtClean="0"/>
                        <a:t>চারী জামিলকে বেতন প্রদান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বেতন হিসাব-------ডেবিট</a:t>
                      </a:r>
                    </a:p>
                    <a:p>
                      <a:r>
                        <a:rPr lang="bn-IN" baseline="0" dirty="0" smtClean="0"/>
                        <a:t>   নগদান হিসাব----ক্রেডিট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92652"/>
              </p:ext>
            </p:extLst>
          </p:nvPr>
        </p:nvGraphicFramePr>
        <p:xfrm>
          <a:off x="285720" y="500040"/>
          <a:ext cx="8358246" cy="600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75009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লেন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দেন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জাবেদা</a:t>
                      </a:r>
                      <a:r>
                        <a:rPr lang="bn-IN" baseline="0" dirty="0" smtClean="0"/>
                        <a:t> দাখিলা </a:t>
                      </a:r>
                      <a:endParaRPr lang="en-US" dirty="0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r>
                        <a:rPr lang="bn-IN" dirty="0" smtClean="0"/>
                        <a:t>মনি ষ্টেশ</a:t>
                      </a:r>
                      <a:r>
                        <a:rPr lang="bn-IN" baseline="0" dirty="0" smtClean="0"/>
                        <a:t>নারী হতে বাকীতে মনিহারী ক্রয়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মনিহারি হিসাব-----ডেবিট</a:t>
                      </a:r>
                    </a:p>
                    <a:p>
                      <a:r>
                        <a:rPr lang="bn-IN" baseline="0" dirty="0" smtClean="0"/>
                        <a:t>  বকেয়া মনিহারি ----ক্রেডিট </a:t>
                      </a:r>
                      <a:endParaRPr lang="en-US" dirty="0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r>
                        <a:rPr lang="bn-IN" dirty="0" smtClean="0"/>
                        <a:t>ব্যক্তিগত </a:t>
                      </a:r>
                      <a:r>
                        <a:rPr lang="en-US" sz="2400" dirty="0" err="1" smtClean="0">
                          <a:latin typeface="SutonnyOMJ" pitchFamily="2" charset="0"/>
                          <a:cs typeface="SutonnyOMJ" pitchFamily="2" charset="0"/>
                        </a:rPr>
                        <a:t>প্র</a:t>
                      </a:r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য়োজনে</a:t>
                      </a:r>
                      <a:r>
                        <a:rPr lang="bn-IN" sz="2400" dirty="0" smtClean="0"/>
                        <a:t> </a:t>
                      </a:r>
                      <a:r>
                        <a:rPr lang="bn-IN" dirty="0" smtClean="0"/>
                        <a:t>পন্য উত্তোলন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উত্তোলন হিসাব------ডেবিট </a:t>
                      </a:r>
                    </a:p>
                    <a:p>
                      <a:r>
                        <a:rPr lang="bn-IN" dirty="0" smtClean="0"/>
                        <a:t>  ক্রয়(পন্য)হিসাব---ক্রেডিট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r>
                        <a:rPr lang="bn-IN" dirty="0" smtClean="0"/>
                        <a:t>দোকান হতে</a:t>
                      </a:r>
                      <a:r>
                        <a:rPr lang="bn-IN" baseline="0" dirty="0" smtClean="0"/>
                        <a:t> পন্য চুরি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বিবিধ</a:t>
                      </a:r>
                      <a:r>
                        <a:rPr lang="bn-IN" baseline="0" dirty="0" smtClean="0"/>
                        <a:t> ক্ষতি হিসাব----ডেবিট</a:t>
                      </a:r>
                    </a:p>
                    <a:p>
                      <a:r>
                        <a:rPr lang="bn-IN" baseline="0" dirty="0" smtClean="0"/>
                        <a:t>  ক্রয় হিসাব------ক্রেডিট </a:t>
                      </a:r>
                      <a:endParaRPr lang="en-US" dirty="0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r>
                        <a:rPr lang="bn-IN" smtClean="0"/>
                        <a:t>ব্যবসায়</a:t>
                      </a:r>
                      <a:r>
                        <a:rPr lang="bn-IN" baseline="0" smtClean="0"/>
                        <a:t> হতে উত্তোলন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উত্তোলন হিসাব-----ডেবিট</a:t>
                      </a:r>
                      <a:r>
                        <a:rPr lang="bn-IN" baseline="0" dirty="0" smtClean="0"/>
                        <a:t> </a:t>
                      </a:r>
                      <a:endParaRPr lang="bn-IN" dirty="0" smtClean="0"/>
                    </a:p>
                    <a:p>
                      <a:r>
                        <a:rPr lang="bn-IN" baseline="0" dirty="0" smtClean="0"/>
                        <a:t>  নগদান হিসাব----ক্রেডিট </a:t>
                      </a:r>
                      <a:endParaRPr lang="en-US" dirty="0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r>
                        <a:rPr lang="bn-IN" dirty="0" smtClean="0"/>
                        <a:t>ব্যাংক</a:t>
                      </a:r>
                      <a:r>
                        <a:rPr lang="bn-IN" baseline="0" dirty="0" smtClean="0"/>
                        <a:t> হতে উত্তোলন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উত্তোলন হিসাব-----ডেবিট</a:t>
                      </a:r>
                    </a:p>
                    <a:p>
                      <a:r>
                        <a:rPr lang="bn-IN" baseline="0" dirty="0" smtClean="0"/>
                        <a:t>  ব্যাংক হিসাব-----ক্রেডিট</a:t>
                      </a:r>
                      <a:endParaRPr lang="en-US" dirty="0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r>
                        <a:rPr lang="bn-IN" dirty="0" smtClean="0"/>
                        <a:t> ক্যাশ</a:t>
                      </a:r>
                      <a:r>
                        <a:rPr lang="bn-IN" baseline="0" dirty="0" smtClean="0"/>
                        <a:t> বাক্স হতে চুরি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বিবিধ</a:t>
                      </a:r>
                      <a:r>
                        <a:rPr lang="bn-IN" baseline="0" dirty="0" smtClean="0"/>
                        <a:t> ক্ষতি হিসাব----ডেবিট </a:t>
                      </a:r>
                    </a:p>
                    <a:p>
                      <a:r>
                        <a:rPr lang="bn-IN" baseline="0" dirty="0" smtClean="0"/>
                        <a:t>  নগদান হিসাব-----ক্রেডিট </a:t>
                      </a:r>
                      <a:endParaRPr lang="en-US" dirty="0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r>
                        <a:rPr lang="bn-IN" dirty="0" smtClean="0"/>
                        <a:t>ব্যাংক</a:t>
                      </a:r>
                      <a:r>
                        <a:rPr lang="bn-IN" baseline="0" dirty="0" smtClean="0"/>
                        <a:t> চার্জ ধার্য করল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ব্যাংক</a:t>
                      </a:r>
                      <a:r>
                        <a:rPr lang="bn-IN" baseline="0" dirty="0" smtClean="0"/>
                        <a:t> চার্জ হিসাব----ডেবিট</a:t>
                      </a:r>
                    </a:p>
                    <a:p>
                      <a:r>
                        <a:rPr lang="bn-IN" baseline="0" dirty="0" smtClean="0"/>
                        <a:t>  ব্যাংক হিসাব------ক্রেডিট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6116" y="357166"/>
            <a:ext cx="26932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85720" y="1357298"/>
            <a:ext cx="3714776" cy="1428760"/>
          </a:xfrm>
          <a:prstGeom prst="cloudCallout">
            <a:avLst>
              <a:gd name="adj1" fmla="val 72069"/>
              <a:gd name="adj2" fmla="val -467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নগদে আসবাব পত্র  ক্রয়  করা হলো ১০,০০০ টাক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85720" y="3214686"/>
            <a:ext cx="3714776" cy="1428760"/>
          </a:xfrm>
          <a:prstGeom prst="cloudCallout">
            <a:avLst>
              <a:gd name="adj1" fmla="val 72069"/>
              <a:gd name="adj2" fmla="val -467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নগদে পন্য ক্রয় করা হলো ২০,০০০ টাকা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85720" y="5072074"/>
            <a:ext cx="3714776" cy="1428760"/>
          </a:xfrm>
          <a:prstGeom prst="cloudCallout">
            <a:avLst>
              <a:gd name="adj1" fmla="val 72069"/>
              <a:gd name="adj2" fmla="val -467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পন্য ফেরত পাওয়া গেলো ৩,০০০ টাকা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0628" y="1643050"/>
            <a:ext cx="3786214" cy="11430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আসবাব পত্র হিসাব ---------------- ডেবিট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নগদান হিসাব ------------ ---- --- -ক্রেডিট  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000628" y="3357562"/>
            <a:ext cx="3786214" cy="11430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ক্রয় হিসাব ------------------------ ডেবিট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নগদান হিসাব --------------------- ক্রেডিট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00628" y="5214950"/>
            <a:ext cx="3714776" cy="11430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বিক্রয়  ফেরত হিসাব ------------- ডেবিট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দেনাদার  হিসাব ---------------- - ক্রেডিট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715436" cy="62865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500034" y="571480"/>
            <a:ext cx="2643206" cy="1643074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500034" y="2643182"/>
            <a:ext cx="2643206" cy="1643074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428596" y="4643446"/>
            <a:ext cx="2643206" cy="1643074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7554" y="471488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মালিকের স্ত্রীর জন্য গহনা ক্রয় 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14744" y="71435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মালিকের জন্য মোবাইল ক্রয় 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868" y="264318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কাগজ,কলম, পেন্সিল, ফাইলকভার,পিন ক্রয় ।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1428736"/>
            <a:ext cx="478634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dirty="0" smtClean="0"/>
              <a:t>উত্তোলন হিসাব-----------ডেবিট  </a:t>
            </a:r>
          </a:p>
          <a:p>
            <a:r>
              <a:rPr lang="bn-IN" dirty="0" smtClean="0"/>
              <a:t>  নগদান হিসাব---------ক্রেডিট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71868" y="5500702"/>
            <a:ext cx="478634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dirty="0" smtClean="0"/>
              <a:t>উত্তোলন হিসাব-----------ডেবিট  </a:t>
            </a:r>
          </a:p>
          <a:p>
            <a:r>
              <a:rPr lang="bn-IN" dirty="0" smtClean="0"/>
              <a:t>  নগদান হিসাব---------ক্রেডিট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43306" y="3500438"/>
            <a:ext cx="478634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dirty="0" smtClean="0"/>
              <a:t>মনিহারী হিসাব-----------ডেবিট  </a:t>
            </a:r>
          </a:p>
          <a:p>
            <a:r>
              <a:rPr lang="bn-IN" dirty="0" smtClean="0"/>
              <a:t>  নগদান হিসাব---------ক্রেডিট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9" grpId="0"/>
      <p:bldP spid="10" grpId="0" animBg="1"/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644030" cy="64294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57422" y="642918"/>
            <a:ext cx="4429156" cy="321471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16" y="1285860"/>
            <a:ext cx="17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একক</a:t>
            </a:r>
            <a:r>
              <a:rPr lang="bn-IN" sz="4800" dirty="0" smtClean="0">
                <a:solidFill>
                  <a:srgbClr val="FFFF00"/>
                </a:solidFill>
              </a:rPr>
              <a:t> </a:t>
            </a:r>
            <a:r>
              <a:rPr lang="bn-IN" sz="4800" dirty="0" smtClean="0"/>
              <a:t>কাজ</a:t>
            </a:r>
            <a:r>
              <a:rPr lang="bn-IN" sz="4800" dirty="0" smtClean="0">
                <a:solidFill>
                  <a:srgbClr val="FFFF00"/>
                </a:solidFill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7158" y="571480"/>
            <a:ext cx="1857388" cy="292895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নিচের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লেনদেন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গুলোর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জাবেদা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দাখিলা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দেখাও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929066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জনতা ব্যাংকে হিসাব খোলা হলো।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বাবুলকে চেক প্রদান । 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ব্যবসায়ের জন্য কম্পিউটার ক্রয় ।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নগদে পন্য ক্রয় করা হলো ।     </a:t>
            </a:r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8643998" cy="62865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85918" y="571480"/>
            <a:ext cx="5500726" cy="144655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2967335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বিশেষ জাবেদা এবং প্রকৃত জাবেদার শ্রেণি বিভাগ লিখ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1472" y="1643050"/>
          <a:ext cx="7858180" cy="47109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7563"/>
                <a:gridCol w="6520617"/>
              </a:tblGrid>
              <a:tr h="575597">
                <a:tc>
                  <a:txBody>
                    <a:bodyPr/>
                    <a:lstStyle/>
                    <a:p>
                      <a:r>
                        <a:rPr lang="bn-IN" dirty="0" smtClean="0"/>
                        <a:t>তারিখ</a:t>
                      </a:r>
                    </a:p>
                    <a:p>
                      <a:r>
                        <a:rPr lang="bn-IN" baseline="0" dirty="0" smtClean="0"/>
                        <a:t>২০১৬ ইং  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                                  লেন্দেন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575597">
                <a:tc>
                  <a:txBody>
                    <a:bodyPr/>
                    <a:lstStyle/>
                    <a:p>
                      <a:r>
                        <a:rPr lang="bn-IN" dirty="0" smtClean="0"/>
                        <a:t> মে- ১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ব্যাংকে</a:t>
                      </a:r>
                      <a:r>
                        <a:rPr lang="bn-IN" baseline="0" dirty="0" smtClean="0"/>
                        <a:t> জমা দেওয়া হলো ২০,০০০ টাকা ।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0143">
                <a:tc>
                  <a:txBody>
                    <a:bodyPr/>
                    <a:lstStyle/>
                    <a:p>
                      <a:r>
                        <a:rPr lang="bn-IN" dirty="0" smtClean="0"/>
                        <a:t> মে- ২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ব্যাংকে</a:t>
                      </a:r>
                      <a:r>
                        <a:rPr lang="bn-IN" baseline="0" dirty="0" smtClean="0"/>
                        <a:t> চলতি হিসাব খোলা হলো ১০,০০০ টাকা ।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70143">
                <a:tc>
                  <a:txBody>
                    <a:bodyPr/>
                    <a:lstStyle/>
                    <a:p>
                      <a:r>
                        <a:rPr lang="bn-IN" dirty="0" smtClean="0"/>
                        <a:t> মে</a:t>
                      </a:r>
                      <a:r>
                        <a:rPr lang="bn-IN" baseline="0" dirty="0" smtClean="0"/>
                        <a:t>- </a:t>
                      </a:r>
                      <a:r>
                        <a:rPr lang="bn-IN" dirty="0" smtClean="0"/>
                        <a:t>৩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শিশিরের</a:t>
                      </a:r>
                      <a:r>
                        <a:rPr lang="bn-IN" baseline="0" dirty="0" smtClean="0"/>
                        <a:t> নিকট থেকে চেক পাওয়া গেলো ৮,০০০ টাকা ।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70143">
                <a:tc>
                  <a:txBody>
                    <a:bodyPr/>
                    <a:lstStyle/>
                    <a:p>
                      <a:r>
                        <a:rPr lang="bn-IN" dirty="0" smtClean="0"/>
                        <a:t> মে- ৪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ব্যাংক</a:t>
                      </a:r>
                      <a:r>
                        <a:rPr lang="bn-IN" baseline="0" dirty="0" smtClean="0"/>
                        <a:t> হতে উত্তোলন ৫,০০০ টাকা । 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70143">
                <a:tc>
                  <a:txBody>
                    <a:bodyPr/>
                    <a:lstStyle/>
                    <a:p>
                      <a:r>
                        <a:rPr lang="bn-IN" dirty="0" smtClean="0"/>
                        <a:t> মে- ৫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ব্যাংক</a:t>
                      </a:r>
                      <a:r>
                        <a:rPr lang="bn-IN" baseline="0" dirty="0" smtClean="0"/>
                        <a:t> কর্তৃক প্রদেয় বিল পরিশোধ ১০,০০০ টাকা।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70143">
                <a:tc>
                  <a:txBody>
                    <a:bodyPr/>
                    <a:lstStyle/>
                    <a:p>
                      <a:r>
                        <a:rPr lang="bn-IN" dirty="0" smtClean="0"/>
                        <a:t> মে- ৬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ব্যাংক</a:t>
                      </a:r>
                      <a:r>
                        <a:rPr lang="bn-IN" baseline="0" dirty="0" smtClean="0"/>
                        <a:t> কর্তৃক মঞ্জুরিকৃত সুদ ৫০০ টাকা । 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80073">
                <a:tc>
                  <a:txBody>
                    <a:bodyPr/>
                    <a:lstStyle/>
                    <a:p>
                      <a:r>
                        <a:rPr lang="bn-IN" dirty="0" smtClean="0"/>
                        <a:t> মে- ৭ 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ব্যাংক</a:t>
                      </a:r>
                      <a:r>
                        <a:rPr lang="bn-IN" baseline="0" dirty="0" smtClean="0"/>
                        <a:t>  কর্তৃক ধার্যকৃত চার্জ ২০০ টাকা ।  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rot="16200000" flipH="1">
            <a:off x="-2786114" y="3429000"/>
            <a:ext cx="6215106" cy="7143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5643570" y="3429000"/>
            <a:ext cx="6072230" cy="7143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720" y="428604"/>
            <a:ext cx="8429684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5720" y="6500834"/>
            <a:ext cx="8429684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43174" y="571480"/>
            <a:ext cx="387317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বাড়ির কাজ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8662" y="571480"/>
            <a:ext cx="7429551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সকলের সুস্বাস্থ্য কামনায়</a:t>
            </a:r>
          </a:p>
          <a:p>
            <a:pPr algn="ctr"/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আজকের মতো বিদায়   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786058"/>
            <a:ext cx="8358246" cy="315471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9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643998" cy="62865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071802" y="357166"/>
            <a:ext cx="2914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শিখনফল---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672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5000636"/>
            <a:ext cx="8143932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বেনেডেটো কটরাগলি একজন ব্যবসায়ী অর্থনীতিবিদ  ও কুটনৈতিক । লুকা প্যাসিওলির দু’তরফা দাখিলা  পদ্ধতির মূলনীতি ব্যাখ্যার পূর্বে তিনি সর্বপ্রথম মজুদ পন্য  ও  জাবেদা সম্পর্কে ধারণা প্রদান করেন 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3570" y="428604"/>
            <a:ext cx="3000396" cy="32861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596" y="428604"/>
            <a:ext cx="2928958" cy="33575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643306" y="500042"/>
            <a:ext cx="1928826" cy="1000132"/>
          </a:xfrm>
          <a:prstGeom prst="rightArrow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তিনি  কে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357554" y="2214554"/>
            <a:ext cx="2143140" cy="1071570"/>
          </a:xfrm>
          <a:prstGeom prst="leftArrow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তিনি  কে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34" y="4000504"/>
            <a:ext cx="2786082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Luca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Pacioli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6446" y="3929066"/>
            <a:ext cx="2786082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Benedetto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Cotrugli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034" y="714356"/>
            <a:ext cx="8215369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পূর্বের অধ্যায়ে আমরা হিসাবের নানাদিক নিয়ে আলোচনা করেছি। </a:t>
            </a:r>
            <a:r>
              <a:rPr lang="bn-I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2967335"/>
            <a:ext cx="8215369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আলোচনার বিষয় হবে ...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4714884"/>
            <a:ext cx="814393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IN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Journal ) 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8643998" cy="63579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4348" y="1928802"/>
            <a:ext cx="2286016" cy="2500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86116" y="1714488"/>
            <a:ext cx="2571768" cy="15716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দিবস বা দিন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7950" y="428604"/>
            <a:ext cx="2286016" cy="278608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Luca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pacioli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(1445---1517)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286116" y="500042"/>
            <a:ext cx="2571768" cy="857256"/>
          </a:xfrm>
          <a:prstGeom prst="wedgeRectCallout">
            <a:avLst>
              <a:gd name="adj1" fmla="val -19686"/>
              <a:gd name="adj2" fmla="val 83146"/>
            </a:avLst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“জার’ শব্দের অর্থ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28596" y="428604"/>
            <a:ext cx="2643206" cy="1000132"/>
          </a:xfrm>
          <a:prstGeom prst="wedgeEllipseCallout">
            <a:avLst>
              <a:gd name="adj1" fmla="val -3341"/>
              <a:gd name="adj2" fmla="val 178998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হিসাব বিজ্ঞানের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উৎপত্তি স্থল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786322"/>
            <a:ext cx="821537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ব্যবসায়িক লেনদেন সমূহ সংঘটিত হওয়ার পর তারিখের ক্রম অনুযায়ী ডেবিট ও ক্রেডিট পক্ষ বিশ্লেষণ করে সংক্ষিপ্ত ব্যাখ্যাসহ যে বইয়ে সর্ব প্রথম লিপিবদ্ধ করা হয় , তাকে জাবেদা বলা হয় । 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1" name="Down Arrow 10"/>
          <p:cNvSpPr/>
          <p:nvPr/>
        </p:nvSpPr>
        <p:spPr>
          <a:xfrm>
            <a:off x="6500826" y="3286124"/>
            <a:ext cx="1000132" cy="1500198"/>
          </a:xfrm>
          <a:prstGeom prst="downArrow">
            <a:avLst>
              <a:gd name="adj1" fmla="val 50000"/>
              <a:gd name="adj2" fmla="val 78018"/>
            </a:avLst>
          </a:prstGeom>
          <a:solidFill>
            <a:schemeClr val="accent3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8572560" cy="621510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472" y="714356"/>
            <a:ext cx="8072494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এসো আমরা একটি ভিডিও</a:t>
            </a:r>
          </a:p>
          <a:p>
            <a:pPr algn="ctr"/>
            <a:r>
              <a:rPr lang="bn-I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উপভোগ করি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3500438"/>
            <a:ext cx="2286016" cy="271464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1868" y="5143512"/>
            <a:ext cx="4500594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Icon</a:t>
            </a:r>
            <a:r>
              <a:rPr lang="bn-IN" sz="3200" dirty="0" smtClean="0"/>
              <a:t> টি</a:t>
            </a:r>
            <a:r>
              <a:rPr lang="bn-IN" sz="3200" dirty="0" smtClean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bn-IN" sz="3200" dirty="0" smtClean="0"/>
              <a:t>করুন । </a:t>
            </a:r>
            <a:endParaRPr lang="en-US" sz="3200" dirty="0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38163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u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643998" cy="6286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472" y="571480"/>
            <a:ext cx="8072494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ডেবিট  ক্রেডিট নির্ণয়ের পদ্ধতি  নিচে দেখানো হলো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71736" y="1500174"/>
            <a:ext cx="2214578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সম্পদ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71736" y="2500306"/>
            <a:ext cx="2214578" cy="7858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71736" y="3429000"/>
            <a:ext cx="2214578" cy="78581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মালিকানা স্বত্ব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43174" y="4500570"/>
            <a:ext cx="2214578" cy="78581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43174" y="5572140"/>
            <a:ext cx="2214578" cy="78581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ব্যয়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6446" y="1500174"/>
            <a:ext cx="2857520" cy="7858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----ডেবিট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হ্রাস-----ক্রেডিট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6446" y="5429264"/>
            <a:ext cx="2786082" cy="7858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----ডেবিট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হ্রাস-----ক্রেডিট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6446" y="2428868"/>
            <a:ext cx="2857520" cy="7858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----ক্রেডিট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হ্রাস-----ডেবিট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86446" y="3429000"/>
            <a:ext cx="2857520" cy="78581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----ক্রেডিট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হ্রাস-----ডেবিট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6446" y="4429132"/>
            <a:ext cx="2786082" cy="7858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----ক্রেডিট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হ্রাস-----ডেবিট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57752" y="1857364"/>
            <a:ext cx="857256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86314" y="2786058"/>
            <a:ext cx="100013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14876" y="3786190"/>
            <a:ext cx="928694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29190" y="4857760"/>
            <a:ext cx="785818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57752" y="5857892"/>
            <a:ext cx="857256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00034" y="1571612"/>
            <a:ext cx="1857388" cy="1928826"/>
          </a:xfrm>
          <a:prstGeom prst="roundRect">
            <a:avLst>
              <a:gd name="adj" fmla="val 786"/>
            </a:avLst>
          </a:prstGeom>
          <a:blipFill>
            <a:blip r:embed="rId2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71472" y="4143380"/>
            <a:ext cx="1857388" cy="1928826"/>
          </a:xfrm>
          <a:prstGeom prst="roundRect">
            <a:avLst>
              <a:gd name="adj" fmla="val 1580"/>
            </a:avLst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643998" cy="628654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5786" y="500042"/>
            <a:ext cx="7643866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5786" y="4429132"/>
            <a:ext cx="7643866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ডেবিট- ক্রেডিট নির্ণয়ের নিয়ম চিত্রে লক্ষ্য করো। 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1050</Words>
  <Application>Microsoft Office PowerPoint</Application>
  <PresentationFormat>On-screen Show (4:3)</PresentationFormat>
  <Paragraphs>248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148</cp:revision>
  <dcterms:created xsi:type="dcterms:W3CDTF">2016-10-03T10:03:39Z</dcterms:created>
  <dcterms:modified xsi:type="dcterms:W3CDTF">2017-04-21T13:22:52Z</dcterms:modified>
</cp:coreProperties>
</file>