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02"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41A16D-B902-4738-A0BE-40E074519D90}" type="datetimeFigureOut">
              <a:rPr lang="en-US" smtClean="0"/>
              <a:t>1/28/2021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9E4EA2-E7E6-4AC8-B68C-820628B7B19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9E4EA2-E7E6-4AC8-B68C-820628B7B199}"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5E28C0-9F7E-4151-BFC5-C16D011AEB0E}"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D59CB-23E1-4FEF-BEF8-F07AC7E4C4B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5E28C0-9F7E-4151-BFC5-C16D011AEB0E}"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D59CB-23E1-4FEF-BEF8-F07AC7E4C4B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5E28C0-9F7E-4151-BFC5-C16D011AEB0E}"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D59CB-23E1-4FEF-BEF8-F07AC7E4C4B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5E28C0-9F7E-4151-BFC5-C16D011AEB0E}"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D59CB-23E1-4FEF-BEF8-F07AC7E4C4B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5E28C0-9F7E-4151-BFC5-C16D011AEB0E}"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AD59CB-23E1-4FEF-BEF8-F07AC7E4C4B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5E28C0-9F7E-4151-BFC5-C16D011AEB0E}"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D59CB-23E1-4FEF-BEF8-F07AC7E4C4B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5E28C0-9F7E-4151-BFC5-C16D011AEB0E}" type="datetimeFigureOut">
              <a:rPr lang="en-US" smtClean="0"/>
              <a:t>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AD59CB-23E1-4FEF-BEF8-F07AC7E4C4B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5E28C0-9F7E-4151-BFC5-C16D011AEB0E}" type="datetimeFigureOut">
              <a:rPr lang="en-US" smtClean="0"/>
              <a:t>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AD59CB-23E1-4FEF-BEF8-F07AC7E4C4B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E28C0-9F7E-4151-BFC5-C16D011AEB0E}" type="datetimeFigureOut">
              <a:rPr lang="en-US" smtClean="0"/>
              <a:t>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AD59CB-23E1-4FEF-BEF8-F07AC7E4C4B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5E28C0-9F7E-4151-BFC5-C16D011AEB0E}"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D59CB-23E1-4FEF-BEF8-F07AC7E4C4B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5E28C0-9F7E-4151-BFC5-C16D011AEB0E}"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AD59CB-23E1-4FEF-BEF8-F07AC7E4C4B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5E28C0-9F7E-4151-BFC5-C16D011AEB0E}" type="datetimeFigureOut">
              <a:rPr lang="en-US" smtClean="0"/>
              <a:t>1/28/2021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AD59CB-23E1-4FEF-BEF8-F07AC7E4C4B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3"/>
            <a:ext cx="7772400" cy="1643073"/>
          </a:xfrm>
        </p:spPr>
        <p:txBody>
          <a:bodyPr>
            <a:normAutofit/>
          </a:bodyPr>
          <a:lstStyle/>
          <a:p>
            <a:r>
              <a:rPr lang="en-US" sz="8000" i="1" dirty="0" err="1" smtClean="0">
                <a:latin typeface="NikoshBAN" pitchFamily="2" charset="0"/>
                <a:cs typeface="NikoshBAN" pitchFamily="2" charset="0"/>
              </a:rPr>
              <a:t>স্বাগতম</a:t>
            </a:r>
            <a:endParaRPr lang="en-US" sz="8000" i="1" dirty="0"/>
          </a:p>
        </p:txBody>
      </p:sp>
      <p:sp>
        <p:nvSpPr>
          <p:cNvPr id="3" name="Subtitle 2"/>
          <p:cNvSpPr>
            <a:spLocks noGrp="1"/>
          </p:cNvSpPr>
          <p:nvPr>
            <p:ph type="subTitle" idx="1"/>
          </p:nvPr>
        </p:nvSpPr>
        <p:spPr>
          <a:xfrm>
            <a:off x="1371600" y="3000372"/>
            <a:ext cx="6400800" cy="2638428"/>
          </a:xfrm>
        </p:spPr>
        <p:txBody>
          <a:bodyPr/>
          <a:lstStyle/>
          <a:p>
            <a:endParaRPr lang="en-US" dirty="0"/>
          </a:p>
        </p:txBody>
      </p:sp>
      <p:pic>
        <p:nvPicPr>
          <p:cNvPr id="4" name="Picture 3" descr="C:\Users\User\Desktop\23-sud.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85720" y="2143116"/>
            <a:ext cx="8643998" cy="4357718"/>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00282"/>
            <a:ext cx="4857752" cy="4357718"/>
          </a:xfrm>
        </p:spPr>
        <p:txBody>
          <a:bodyPr>
            <a:normAutofit/>
          </a:bodyPr>
          <a:lstStyle/>
          <a:p>
            <a:r>
              <a:rPr lang="bn-IN" dirty="0" smtClean="0">
                <a:latin typeface="NikoshBAN" pitchFamily="2" charset="0"/>
                <a:cs typeface="NikoshBAN" pitchFamily="2" charset="0"/>
              </a:rPr>
              <a:t>শিক্ষক পরিচিতি</a:t>
            </a:r>
            <a:br>
              <a:rPr lang="bn-IN" dirty="0" smtClean="0">
                <a:latin typeface="NikoshBAN" pitchFamily="2" charset="0"/>
                <a:cs typeface="NikoshBAN" pitchFamily="2" charset="0"/>
              </a:rPr>
            </a:br>
            <a:r>
              <a:rPr lang="bn-IN" dirty="0" smtClean="0">
                <a:latin typeface="NikoshBAN" pitchFamily="2" charset="0"/>
                <a:cs typeface="NikoshBAN" pitchFamily="2" charset="0"/>
              </a:rPr>
              <a:t>মোঃশ</a:t>
            </a:r>
            <a:r>
              <a:rPr lang="en-US" dirty="0" err="1" smtClean="0">
                <a:latin typeface="NikoshBAN" pitchFamily="2" charset="0"/>
                <a:cs typeface="NikoshBAN" pitchFamily="2" charset="0"/>
              </a:rPr>
              <a:t>ামছুল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ইসলাম</a:t>
            </a:r>
            <a:r>
              <a:rPr lang="bn-IN" dirty="0" smtClean="0">
                <a:latin typeface="NikoshBAN" pitchFamily="2" charset="0"/>
                <a:cs typeface="NikoshBAN" pitchFamily="2" charset="0"/>
              </a:rPr>
              <a:t/>
            </a:r>
            <a:br>
              <a:rPr lang="bn-IN" dirty="0" smtClean="0">
                <a:latin typeface="NikoshBAN" pitchFamily="2" charset="0"/>
                <a:cs typeface="NikoshBAN" pitchFamily="2" charset="0"/>
              </a:rPr>
            </a:br>
            <a:r>
              <a:rPr lang="bn-IN" sz="3200" dirty="0" smtClean="0">
                <a:latin typeface="NikoshBAN" pitchFamily="2" charset="0"/>
                <a:cs typeface="NikoshBAN" pitchFamily="2" charset="0"/>
              </a:rPr>
              <a:t>সহকারী মৌলভী</a:t>
            </a:r>
            <a:r>
              <a:rPr lang="bn-IN" sz="2400" dirty="0" smtClean="0">
                <a:latin typeface="NikoshBAN" pitchFamily="2" charset="0"/>
                <a:cs typeface="NikoshBAN" pitchFamily="2" charset="0"/>
              </a:rPr>
              <a:t/>
            </a:r>
            <a:br>
              <a:rPr lang="bn-IN" sz="2400" dirty="0" smtClean="0">
                <a:latin typeface="NikoshBAN" pitchFamily="2" charset="0"/>
                <a:cs typeface="NikoshBAN" pitchFamily="2" charset="0"/>
              </a:rPr>
            </a:br>
            <a:r>
              <a:rPr lang="en-US" sz="2400" dirty="0" err="1" smtClean="0">
                <a:latin typeface="NikoshBAN" pitchFamily="2" charset="0"/>
                <a:cs typeface="NikoshBAN" pitchFamily="2" charset="0"/>
              </a:rPr>
              <a:t>ইউনুস</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খাদিজিয়া</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বালিকা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দাখিল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মাদ্রাসা</a:t>
            </a:r>
            <a:r>
              <a:rPr lang="en-US" sz="2400" dirty="0" smtClean="0">
                <a:latin typeface="NikoshBAN" pitchFamily="2" charset="0"/>
                <a:cs typeface="NikoshBAN" pitchFamily="2" charset="0"/>
              </a:rPr>
              <a:t>,</a:t>
            </a:r>
            <a:br>
              <a:rPr lang="en-US" sz="2400" dirty="0" smtClean="0">
                <a:latin typeface="NikoshBAN" pitchFamily="2" charset="0"/>
                <a:cs typeface="NikoshBAN" pitchFamily="2" charset="0"/>
              </a:rPr>
            </a:br>
            <a:r>
              <a:rPr lang="en-US" sz="2400" dirty="0" err="1" smtClean="0">
                <a:latin typeface="NikoshBAN" pitchFamily="2" charset="0"/>
                <a:cs typeface="NikoshBAN" pitchFamily="2" charset="0"/>
              </a:rPr>
              <a:t>ঈশ্বরগঞ্জ,ময়মনসিংহ</a:t>
            </a:r>
            <a:r>
              <a:rPr lang="en-US" sz="2400" dirty="0" smtClean="0">
                <a:latin typeface="NikoshBAN" pitchFamily="2" charset="0"/>
                <a:cs typeface="NikoshBAN" pitchFamily="2" charset="0"/>
              </a:rPr>
              <a:t>।</a:t>
            </a:r>
            <a:endParaRPr lang="en-US" sz="2400" dirty="0"/>
          </a:p>
        </p:txBody>
      </p:sp>
      <p:pic>
        <p:nvPicPr>
          <p:cNvPr id="4" name="Picture 2" descr="C:\Users\s\Desktop\NTRCA\Pic-02.jpg"/>
          <p:cNvPicPr>
            <a:picLocks noChangeAspect="1" noChangeArrowheads="1"/>
          </p:cNvPicPr>
          <p:nvPr/>
        </p:nvPicPr>
        <p:blipFill>
          <a:blip r:embed="rId2"/>
          <a:srcRect/>
          <a:stretch>
            <a:fillRect/>
          </a:stretch>
        </p:blipFill>
        <p:spPr bwMode="auto">
          <a:xfrm>
            <a:off x="214282" y="0"/>
            <a:ext cx="2000264" cy="2071678"/>
          </a:xfrm>
          <a:prstGeom prst="rect">
            <a:avLst/>
          </a:prstGeom>
          <a:noFill/>
        </p:spPr>
      </p:pic>
      <p:pic>
        <p:nvPicPr>
          <p:cNvPr id="6" name="Picture 2" descr="C:\Users\User\Desktop\image_133698_1571996205.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57884" y="0"/>
            <a:ext cx="3286116" cy="2071678"/>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7"/>
          <p:cNvSpPr/>
          <p:nvPr/>
        </p:nvSpPr>
        <p:spPr>
          <a:xfrm>
            <a:off x="5000628" y="2428868"/>
            <a:ext cx="3857652" cy="2308324"/>
          </a:xfrm>
          <a:prstGeom prst="rect">
            <a:avLst/>
          </a:prstGeom>
        </p:spPr>
        <p:txBody>
          <a:bodyPr wrap="square">
            <a:spAutoFit/>
          </a:bodyPr>
          <a:lstStyle/>
          <a:p>
            <a:r>
              <a:rPr lang="bn-IN" sz="2400" dirty="0" smtClean="0">
                <a:solidFill>
                  <a:schemeClr val="tx2">
                    <a:lumMod val="60000"/>
                    <a:lumOff val="40000"/>
                  </a:schemeClr>
                </a:solidFill>
              </a:rPr>
              <a:t>পাঠ পরিচিতি</a:t>
            </a:r>
          </a:p>
          <a:p>
            <a:r>
              <a:rPr lang="bn-IN" sz="2400" dirty="0" smtClean="0">
                <a:solidFill>
                  <a:schemeClr val="tx2">
                    <a:lumMod val="60000"/>
                    <a:lumOff val="40000"/>
                  </a:schemeClr>
                </a:solidFill>
              </a:rPr>
              <a:t>শ্রেনীঃ৯ম,১০ম</a:t>
            </a:r>
          </a:p>
          <a:p>
            <a:r>
              <a:rPr lang="bn-IN" sz="2400" dirty="0" smtClean="0">
                <a:solidFill>
                  <a:schemeClr val="tx2">
                    <a:lumMod val="60000"/>
                    <a:lumOff val="40000"/>
                  </a:schemeClr>
                </a:solidFill>
              </a:rPr>
              <a:t>বিষয়ঃকুরআন মাজীদ</a:t>
            </a:r>
          </a:p>
          <a:p>
            <a:r>
              <a:rPr lang="bn-IN" sz="2400" dirty="0" smtClean="0">
                <a:solidFill>
                  <a:schemeClr val="tx2">
                    <a:lumMod val="60000"/>
                    <a:lumOff val="40000"/>
                  </a:schemeClr>
                </a:solidFill>
              </a:rPr>
              <a:t>পাঠঃ৫ম</a:t>
            </a:r>
          </a:p>
          <a:p>
            <a:r>
              <a:rPr lang="bn-IN" sz="2400" dirty="0" smtClean="0">
                <a:solidFill>
                  <a:schemeClr val="tx2">
                    <a:lumMod val="60000"/>
                    <a:lumOff val="40000"/>
                  </a:schemeClr>
                </a:solidFill>
              </a:rPr>
              <a:t>আলোচ্য বিষয়ঃ</a:t>
            </a:r>
            <a:r>
              <a:rPr lang="en-US" sz="2400" dirty="0" smtClean="0">
                <a:solidFill>
                  <a:schemeClr val="tx2">
                    <a:lumMod val="60000"/>
                    <a:lumOff val="40000"/>
                  </a:schemeClr>
                </a:solidFill>
              </a:rPr>
              <a:t> </a:t>
            </a:r>
            <a:r>
              <a:rPr lang="bn-IN" sz="2400" dirty="0" smtClean="0">
                <a:solidFill>
                  <a:schemeClr val="tx2">
                    <a:lumMod val="60000"/>
                    <a:lumOff val="40000"/>
                  </a:schemeClr>
                </a:solidFill>
              </a:rPr>
              <a:t>লেনদেন</a:t>
            </a:r>
          </a:p>
          <a:p>
            <a:endParaRPr lang="en-US" sz="2400" dirty="0">
              <a:solidFill>
                <a:schemeClr val="tx2">
                  <a:lumMod val="60000"/>
                  <a:lumOff val="4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797040"/>
          </a:xfrm>
        </p:spPr>
        <p:txBody>
          <a:bodyPr>
            <a:normAutofit/>
          </a:bodyPr>
          <a:lstStyle/>
          <a:p>
            <a:r>
              <a:rPr lang="bn-IN" sz="4000" dirty="0" smtClean="0">
                <a:latin typeface="NikoshBAN" pitchFamily="2" charset="0"/>
                <a:cs typeface="NikoshBAN" pitchFamily="2" charset="0"/>
              </a:rPr>
              <a:t>পাঠ ঘোষনা</a:t>
            </a:r>
            <a:br>
              <a:rPr lang="bn-IN" sz="4000" dirty="0" smtClean="0">
                <a:latin typeface="NikoshBAN" pitchFamily="2" charset="0"/>
                <a:cs typeface="NikoshBAN" pitchFamily="2" charset="0"/>
              </a:rPr>
            </a:br>
            <a:r>
              <a:rPr lang="bn-IN" sz="4000" dirty="0" smtClean="0">
                <a:latin typeface="NikoshBAN" pitchFamily="2" charset="0"/>
                <a:cs typeface="NikoshBAN" pitchFamily="2" charset="0"/>
              </a:rPr>
              <a:t>পারস্পারিক লেন দেন</a:t>
            </a:r>
            <a:endParaRPr lang="en-US" sz="4000" dirty="0">
              <a:latin typeface="NikoshBAN" pitchFamily="2" charset="0"/>
              <a:cs typeface="NikoshBAN" pitchFamily="2"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85720" y="2285993"/>
            <a:ext cx="8643997" cy="42862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797040"/>
          </a:xfrm>
        </p:spPr>
        <p:txBody>
          <a:bodyPr>
            <a:normAutofit/>
          </a:bodyPr>
          <a:lstStyle/>
          <a:p>
            <a:r>
              <a:rPr lang="bn-IN" sz="4000" dirty="0" smtClean="0">
                <a:latin typeface="NikoshBAN" pitchFamily="2" charset="0"/>
                <a:cs typeface="NikoshBAN" pitchFamily="2" charset="0"/>
              </a:rPr>
              <a:t>পাঠ ঘোষনা</a:t>
            </a:r>
            <a:br>
              <a:rPr lang="bn-IN" sz="4000" dirty="0" smtClean="0">
                <a:latin typeface="NikoshBAN" pitchFamily="2" charset="0"/>
                <a:cs typeface="NikoshBAN" pitchFamily="2" charset="0"/>
              </a:rPr>
            </a:br>
            <a:r>
              <a:rPr lang="bn-IN" sz="4000" dirty="0" smtClean="0">
                <a:latin typeface="NikoshBAN" pitchFamily="2" charset="0"/>
                <a:cs typeface="NikoshBAN" pitchFamily="2" charset="0"/>
              </a:rPr>
              <a:t>পারস্পারিক লেন দেন</a:t>
            </a:r>
            <a:endParaRPr lang="en-US" sz="4000" dirty="0">
              <a:latin typeface="NikoshBAN" pitchFamily="2" charset="0"/>
              <a:cs typeface="NikoshBAN" pitchFamily="2"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85720" y="2285993"/>
            <a:ext cx="8643997" cy="42862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57158" y="0"/>
            <a:ext cx="3109906"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572132" y="0"/>
            <a:ext cx="3309934" cy="242886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le 5"/>
          <p:cNvSpPr/>
          <p:nvPr/>
        </p:nvSpPr>
        <p:spPr>
          <a:xfrm>
            <a:off x="3428992" y="1285860"/>
            <a:ext cx="2428892" cy="707886"/>
          </a:xfrm>
          <a:prstGeom prst="rect">
            <a:avLst/>
          </a:prstGeom>
        </p:spPr>
        <p:txBody>
          <a:bodyPr wrap="square">
            <a:spAutoFit/>
          </a:bodyPr>
          <a:lstStyle/>
          <a:p>
            <a:r>
              <a:rPr lang="bn-IN" sz="4000" dirty="0" smtClean="0">
                <a:latin typeface="NikoshBAN" pitchFamily="2" charset="0"/>
                <a:cs typeface="NikoshBAN" pitchFamily="2" charset="0"/>
              </a:rPr>
              <a:t>শিখন ফল</a:t>
            </a:r>
            <a:endParaRPr lang="en-US" sz="4000" dirty="0"/>
          </a:p>
        </p:txBody>
      </p:sp>
      <p:pic>
        <p:nvPicPr>
          <p:cNvPr id="7" name="Picture 2" descr="C:\Users\User\Desktop\images.jfif"/>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214282" y="2571744"/>
            <a:ext cx="8472518" cy="4286256"/>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p:txBody>
          <a:bodyPr>
            <a:normAutofit fontScale="90000"/>
          </a:bodyPr>
          <a:lstStyle/>
          <a:p>
            <a:r>
              <a:rPr lang="en-GB" sz="2800" dirty="0" err="1" smtClean="0">
                <a:solidFill>
                  <a:srgbClr val="FF0000"/>
                </a:solidFill>
                <a:latin typeface="NikoshBAN" pitchFamily="2" charset="0"/>
                <a:cs typeface="NikoshBAN" pitchFamily="2" charset="0"/>
              </a:rPr>
              <a:t>লেন</a:t>
            </a:r>
            <a:r>
              <a:rPr lang="en-GB" sz="2800" dirty="0" smtClean="0">
                <a:solidFill>
                  <a:srgbClr val="FF0000"/>
                </a:solidFill>
                <a:latin typeface="NikoshBAN" pitchFamily="2" charset="0"/>
                <a:cs typeface="NikoshBAN" pitchFamily="2" charset="0"/>
              </a:rPr>
              <a:t> </a:t>
            </a:r>
            <a:r>
              <a:rPr lang="en-GB" sz="2800" dirty="0" err="1" smtClean="0">
                <a:solidFill>
                  <a:srgbClr val="FF0000"/>
                </a:solidFill>
                <a:latin typeface="NikoshBAN" pitchFamily="2" charset="0"/>
                <a:cs typeface="NikoshBAN" pitchFamily="2" charset="0"/>
              </a:rPr>
              <a:t>দেন</a:t>
            </a:r>
            <a:r>
              <a:rPr lang="en-GB" sz="2800" dirty="0" smtClean="0">
                <a:solidFill>
                  <a:srgbClr val="FF0000"/>
                </a:solidFill>
                <a:latin typeface="NikoshBAN" pitchFamily="2" charset="0"/>
                <a:cs typeface="NikoshBAN" pitchFamily="2" charset="0"/>
              </a:rPr>
              <a:t> </a:t>
            </a:r>
            <a:r>
              <a:rPr lang="en-GB" sz="2800" dirty="0" err="1" smtClean="0">
                <a:solidFill>
                  <a:srgbClr val="FF0000"/>
                </a:solidFill>
                <a:latin typeface="NikoshBAN" pitchFamily="2" charset="0"/>
                <a:cs typeface="NikoshBAN" pitchFamily="2" charset="0"/>
              </a:rPr>
              <a:t>সম্পর্কে</a:t>
            </a:r>
            <a:r>
              <a:rPr lang="en-GB" sz="2800" dirty="0" smtClean="0">
                <a:solidFill>
                  <a:srgbClr val="FF0000"/>
                </a:solidFill>
                <a:latin typeface="NikoshBAN" pitchFamily="2" charset="0"/>
                <a:cs typeface="NikoshBAN" pitchFamily="2" charset="0"/>
              </a:rPr>
              <a:t> </a:t>
            </a:r>
            <a:r>
              <a:rPr lang="en-GB" sz="2800" dirty="0" err="1" smtClean="0">
                <a:solidFill>
                  <a:srgbClr val="FF0000"/>
                </a:solidFill>
                <a:latin typeface="NikoshBAN" pitchFamily="2" charset="0"/>
                <a:cs typeface="NikoshBAN" pitchFamily="2" charset="0"/>
              </a:rPr>
              <a:t>জানতে</a:t>
            </a:r>
            <a:r>
              <a:rPr lang="en-GB" sz="2800" dirty="0" smtClean="0">
                <a:solidFill>
                  <a:srgbClr val="FF0000"/>
                </a:solidFill>
                <a:latin typeface="NikoshBAN" pitchFamily="2" charset="0"/>
                <a:cs typeface="NikoshBAN" pitchFamily="2" charset="0"/>
              </a:rPr>
              <a:t> </a:t>
            </a:r>
            <a:r>
              <a:rPr lang="en-GB" sz="2800" dirty="0" err="1" smtClean="0">
                <a:solidFill>
                  <a:srgbClr val="FF0000"/>
                </a:solidFill>
                <a:latin typeface="NikoshBAN" pitchFamily="2" charset="0"/>
                <a:cs typeface="NikoshBAN" pitchFamily="2" charset="0"/>
              </a:rPr>
              <a:t>পারবে</a:t>
            </a:r>
            <a:r>
              <a:rPr lang="en-GB" sz="2800" dirty="0" smtClean="0">
                <a:solidFill>
                  <a:srgbClr val="FF0000"/>
                </a:solidFill>
                <a:latin typeface="NikoshBAN" pitchFamily="2" charset="0"/>
                <a:cs typeface="NikoshBAN" pitchFamily="2" charset="0"/>
              </a:rPr>
              <a:t> । </a:t>
            </a:r>
            <a:br>
              <a:rPr lang="en-GB" sz="2800" dirty="0" smtClean="0">
                <a:solidFill>
                  <a:srgbClr val="FF0000"/>
                </a:solidFill>
                <a:latin typeface="NikoshBAN" pitchFamily="2" charset="0"/>
                <a:cs typeface="NikoshBAN" pitchFamily="2" charset="0"/>
              </a:rPr>
            </a:br>
            <a:r>
              <a:rPr lang="en-GB" sz="2800" dirty="0" err="1" smtClean="0">
                <a:solidFill>
                  <a:srgbClr val="FF0000"/>
                </a:solidFill>
                <a:latin typeface="NikoshBAN" pitchFamily="2" charset="0"/>
                <a:cs typeface="NikoshBAN" pitchFamily="2" charset="0"/>
              </a:rPr>
              <a:t>চুক্তি</a:t>
            </a:r>
            <a:r>
              <a:rPr lang="en-GB" sz="2800" dirty="0" smtClean="0">
                <a:solidFill>
                  <a:srgbClr val="FF0000"/>
                </a:solidFill>
                <a:latin typeface="NikoshBAN" pitchFamily="2" charset="0"/>
                <a:cs typeface="NikoshBAN" pitchFamily="2" charset="0"/>
              </a:rPr>
              <a:t> </a:t>
            </a:r>
            <a:r>
              <a:rPr lang="en-GB" sz="2800" dirty="0" err="1" smtClean="0">
                <a:solidFill>
                  <a:srgbClr val="FF0000"/>
                </a:solidFill>
                <a:latin typeface="NikoshBAN" pitchFamily="2" charset="0"/>
                <a:cs typeface="NikoshBAN" pitchFamily="2" charset="0"/>
              </a:rPr>
              <a:t>নামা</a:t>
            </a:r>
            <a:r>
              <a:rPr lang="en-GB" sz="2800" dirty="0" smtClean="0">
                <a:solidFill>
                  <a:srgbClr val="FF0000"/>
                </a:solidFill>
                <a:latin typeface="NikoshBAN" pitchFamily="2" charset="0"/>
                <a:cs typeface="NikoshBAN" pitchFamily="2" charset="0"/>
              </a:rPr>
              <a:t> </a:t>
            </a:r>
            <a:r>
              <a:rPr lang="en-GB" sz="2800" dirty="0" err="1" smtClean="0">
                <a:solidFill>
                  <a:srgbClr val="FF0000"/>
                </a:solidFill>
                <a:latin typeface="NikoshBAN" pitchFamily="2" charset="0"/>
                <a:cs typeface="NikoshBAN" pitchFamily="2" charset="0"/>
              </a:rPr>
              <a:t>সম্পর্কে</a:t>
            </a:r>
            <a:r>
              <a:rPr lang="en-GB" sz="2800" dirty="0" smtClean="0">
                <a:solidFill>
                  <a:srgbClr val="FF0000"/>
                </a:solidFill>
                <a:latin typeface="NikoshBAN" pitchFamily="2" charset="0"/>
                <a:cs typeface="NikoshBAN" pitchFamily="2" charset="0"/>
              </a:rPr>
              <a:t> </a:t>
            </a:r>
            <a:r>
              <a:rPr lang="en-GB" sz="2800" dirty="0" err="1" smtClean="0">
                <a:solidFill>
                  <a:srgbClr val="FF0000"/>
                </a:solidFill>
                <a:latin typeface="NikoshBAN" pitchFamily="2" charset="0"/>
                <a:cs typeface="NikoshBAN" pitchFamily="2" charset="0"/>
              </a:rPr>
              <a:t>জানতে</a:t>
            </a:r>
            <a:r>
              <a:rPr lang="en-GB" sz="2800" dirty="0" smtClean="0">
                <a:solidFill>
                  <a:srgbClr val="FF0000"/>
                </a:solidFill>
                <a:latin typeface="NikoshBAN" pitchFamily="2" charset="0"/>
                <a:cs typeface="NikoshBAN" pitchFamily="2" charset="0"/>
              </a:rPr>
              <a:t> </a:t>
            </a:r>
            <a:r>
              <a:rPr lang="en-GB" sz="2800" dirty="0" err="1" smtClean="0">
                <a:solidFill>
                  <a:srgbClr val="FF0000"/>
                </a:solidFill>
                <a:latin typeface="NikoshBAN" pitchFamily="2" charset="0"/>
                <a:cs typeface="NikoshBAN" pitchFamily="2" charset="0"/>
              </a:rPr>
              <a:t>পারবে</a:t>
            </a:r>
            <a:r>
              <a:rPr lang="en-GB" sz="2800" dirty="0" smtClean="0">
                <a:solidFill>
                  <a:srgbClr val="FF0000"/>
                </a:solidFill>
                <a:latin typeface="NikoshBAN" pitchFamily="2" charset="0"/>
                <a:cs typeface="NikoshBAN" pitchFamily="2" charset="0"/>
              </a:rPr>
              <a:t>। </a:t>
            </a:r>
            <a:br>
              <a:rPr lang="en-GB" sz="2800" dirty="0" smtClean="0">
                <a:solidFill>
                  <a:srgbClr val="FF0000"/>
                </a:solidFill>
                <a:latin typeface="NikoshBAN" pitchFamily="2" charset="0"/>
                <a:cs typeface="NikoshBAN" pitchFamily="2" charset="0"/>
              </a:rPr>
            </a:br>
            <a:r>
              <a:rPr lang="en-GB" sz="2800" dirty="0" err="1" smtClean="0">
                <a:solidFill>
                  <a:srgbClr val="FF0000"/>
                </a:solidFill>
                <a:latin typeface="NikoshBAN" pitchFamily="2" charset="0"/>
                <a:cs typeface="NikoshBAN" pitchFamily="2" charset="0"/>
              </a:rPr>
              <a:t>ক্রয়</a:t>
            </a:r>
            <a:r>
              <a:rPr lang="en-GB" sz="2800" dirty="0" smtClean="0">
                <a:solidFill>
                  <a:srgbClr val="FF0000"/>
                </a:solidFill>
                <a:latin typeface="NikoshBAN" pitchFamily="2" charset="0"/>
                <a:cs typeface="NikoshBAN" pitchFamily="2" charset="0"/>
              </a:rPr>
              <a:t> </a:t>
            </a:r>
            <a:r>
              <a:rPr lang="en-GB" sz="2800" dirty="0" err="1" smtClean="0">
                <a:solidFill>
                  <a:srgbClr val="FF0000"/>
                </a:solidFill>
                <a:latin typeface="NikoshBAN" pitchFamily="2" charset="0"/>
                <a:cs typeface="NikoshBAN" pitchFamily="2" charset="0"/>
              </a:rPr>
              <a:t>বিক্রয়</a:t>
            </a:r>
            <a:r>
              <a:rPr lang="en-GB" sz="2800" dirty="0" smtClean="0">
                <a:solidFill>
                  <a:srgbClr val="FF0000"/>
                </a:solidFill>
                <a:latin typeface="NikoshBAN" pitchFamily="2" charset="0"/>
                <a:cs typeface="NikoshBAN" pitchFamily="2" charset="0"/>
              </a:rPr>
              <a:t>  </a:t>
            </a:r>
            <a:r>
              <a:rPr lang="en-GB" sz="2800" dirty="0" err="1" smtClean="0">
                <a:solidFill>
                  <a:srgbClr val="FF0000"/>
                </a:solidFill>
                <a:latin typeface="NikoshBAN" pitchFamily="2" charset="0"/>
                <a:cs typeface="NikoshBAN" pitchFamily="2" charset="0"/>
              </a:rPr>
              <a:t>সম্পর্কে</a:t>
            </a:r>
            <a:r>
              <a:rPr lang="en-GB" sz="2800" dirty="0" smtClean="0">
                <a:solidFill>
                  <a:srgbClr val="FF0000"/>
                </a:solidFill>
                <a:latin typeface="NikoshBAN" pitchFamily="2" charset="0"/>
                <a:cs typeface="NikoshBAN" pitchFamily="2" charset="0"/>
              </a:rPr>
              <a:t> </a:t>
            </a:r>
            <a:r>
              <a:rPr lang="en-GB" sz="2800" dirty="0" err="1" smtClean="0">
                <a:solidFill>
                  <a:srgbClr val="FF0000"/>
                </a:solidFill>
                <a:latin typeface="NikoshBAN" pitchFamily="2" charset="0"/>
                <a:cs typeface="NikoshBAN" pitchFamily="2" charset="0"/>
              </a:rPr>
              <a:t>জানতে</a:t>
            </a:r>
            <a:r>
              <a:rPr lang="en-GB" sz="2800" dirty="0" smtClean="0">
                <a:solidFill>
                  <a:srgbClr val="FF0000"/>
                </a:solidFill>
                <a:latin typeface="NikoshBAN" pitchFamily="2" charset="0"/>
                <a:cs typeface="NikoshBAN" pitchFamily="2" charset="0"/>
              </a:rPr>
              <a:t> </a:t>
            </a:r>
            <a:r>
              <a:rPr lang="en-GB" sz="2800" dirty="0" err="1" smtClean="0">
                <a:solidFill>
                  <a:srgbClr val="FF0000"/>
                </a:solidFill>
                <a:latin typeface="NikoshBAN" pitchFamily="2" charset="0"/>
                <a:cs typeface="NikoshBAN" pitchFamily="2" charset="0"/>
              </a:rPr>
              <a:t>পারবে</a:t>
            </a:r>
            <a:r>
              <a:rPr lang="en-GB" sz="2800" dirty="0" smtClean="0">
                <a:solidFill>
                  <a:srgbClr val="FF0000"/>
                </a:solidFill>
                <a:latin typeface="NikoshBAN" pitchFamily="2" charset="0"/>
                <a:cs typeface="NikoshBAN" pitchFamily="2" charset="0"/>
              </a:rPr>
              <a:t>।  </a:t>
            </a:r>
            <a:endParaRPr lang="en-US" sz="2800" dirty="0">
              <a:solidFill>
                <a:srgbClr val="FF0000"/>
              </a:solidFill>
              <a:latin typeface="NikoshBAN" pitchFamily="2" charset="0"/>
              <a:cs typeface="NikoshBAN" pitchFamily="2" charset="0"/>
            </a:endParaRPr>
          </a:p>
        </p:txBody>
      </p:sp>
      <p:sp>
        <p:nvSpPr>
          <p:cNvPr id="8" name="Subtitle 2"/>
          <p:cNvSpPr txBox="1">
            <a:spLocks/>
          </p:cNvSpPr>
          <p:nvPr/>
        </p:nvSpPr>
        <p:spPr>
          <a:xfrm>
            <a:off x="0" y="1928802"/>
            <a:ext cx="9144000" cy="4572032"/>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ar-SA" sz="3200" b="1" i="0" u="none" strike="noStrike" kern="1200" cap="none" spc="0" normalizeH="0" baseline="0" noProof="0" dirty="0" smtClean="0">
                <a:ln>
                  <a:noFill/>
                </a:ln>
                <a:solidFill>
                  <a:schemeClr val="tx1"/>
                </a:solidFill>
                <a:effectLst/>
                <a:uLnTx/>
                <a:uFillTx/>
                <a:latin typeface="+mn-lt"/>
                <a:ea typeface="+mn-ea"/>
                <a:cs typeface="+mn-cs"/>
              </a:rPr>
              <a:t>يا أَيُّهَا الَّذينَ آمَنوا إِذا تَدايَنتُم بِدَينٍ إِلىٰ أَجَلٍ مُسَمًّى فَاكتُبوهُ ۚ وَليَكتُب بَينَكُم كاتِبٌ بِالعَدلِ ۚ وَلا يَأبَ كاتِبٌ أَن يَكتُبَ كَما عَلَّمَهُ اللَّهُ ۚ فَليَكتُب وَليُملِلِ الَّذي عَلَيهِ الحَقُّ وَليَتَّقِ اللَّهَ رَبَّهُ وَلا يَبخَس مِنهُ شَيئًا ۚ فَإِن كانَ الَّذي عَلَيهِ الحَقُّ سَفيهًا أَو ضَعيفًا أَو لا يَستَطيعُ أَن يُمِلَّ هُوَ فَليُملِل وَلِيُّهُ بِالعَدلِ ۚ وَاستَشهِدوا شَهيدَينِ مِن رِجالِكُم ۖ فَإِن لَم يَكونا رَجُلَينِ فَرَجُلٌ وَامرَأَتانِ مِمَّن تَرضَونَ مِنَ الشُّهَداءِ أَن تَضِلَّ إِحداهُما فَتُذَكِّرَ إِحداهُمَا الأُخرىٰ ۚ وَلا يَأبَ الشُّهَداءُ إِذا ما دُعوا ۚ وَلا تَسأَموا أَن تَكتُبوهُ صَغيرًا أَو كَبيرًا إِلىٰ أَجَلِهِ ۚ ذٰلِكُم أَقسَطُ عِندَ اللَّهِ وَأَقوَمُ لِلشَّهادَةِ وَأَدنىٰ أَلّا تَرتابوا ۖ إِلّا أَن تَكونَ تِجارَةً حاضِرَةً تُديرونَها بَينَكُم فَلَيسَ عَلَيكُم جُناحٌ أَلّا تَكتُبوها ۗ وَأَشهِدوا إِذا تَبايَعتُم ۚ وَلا يُضارَّ كاتِبٌ وَلا شَهيدٌ ۚ وَإِن تَفعَلوا فَإِنَّهُ فُسوقٌ بِكُم ۗ وَاتَّقُوا اللَّهَ ۖ وَيُعَلِّمُكُمُ اللَّهُ ۗ وَاللَّهُ بِكُلِّ شَيءٍ عَليمٌ</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274638"/>
            <a:ext cx="9144000" cy="6297634"/>
          </a:xfrm>
        </p:spPr>
        <p:txBody>
          <a:bodyPr>
            <a:noAutofit/>
          </a:bodyPr>
          <a:lstStyle/>
          <a:p>
            <a:r>
              <a:rPr lang="bn-BD" sz="1600" b="1" dirty="0" smtClean="0"/>
              <a:t>আয়াতের অনুবাদ</a:t>
            </a:r>
            <a:r>
              <a:rPr lang="bn-BD" sz="1600" dirty="0" smtClean="0"/>
              <a:t/>
            </a:r>
            <a:br>
              <a:rPr lang="bn-BD" sz="1600" dirty="0" smtClean="0"/>
            </a:br>
            <a:r>
              <a:rPr lang="bn-BD" sz="1600" b="1" dirty="0" smtClean="0"/>
              <a:t>‘হে ঈমানদারগণ! যখন কোনো নির্ধারিত সময়ের জন্য তোমরা পরস্পরের মধ্যে ঋণের লেনদেন কর; তখন তা লিখে রাখ।</a:t>
            </a:r>
            <a:r>
              <a:rPr lang="bn-BD" sz="1600" dirty="0" smtClean="0"/>
              <a:t/>
            </a:r>
            <a:br>
              <a:rPr lang="bn-BD" sz="1600" dirty="0" smtClean="0"/>
            </a:br>
            <a:r>
              <a:rPr lang="bn-BD" sz="1600" b="1" dirty="0" smtClean="0"/>
              <a:t>উভয় পক্ষের মধ্যে ইনসাফের ভিত্তিতে এক ব্যক্তি (ঋণের লেনদেন সম্পর্কিত) দলিল লিখে দেবে। আল্লাহ যাকে লেখাপড়ার যোগ্যতা দান করেছেন তার (দলিল) লিখতে অস্বীকার করা উচিত নয়।</a:t>
            </a:r>
            <a:r>
              <a:rPr lang="bn-BD" sz="1600" dirty="0" smtClean="0"/>
              <a:t/>
            </a:r>
            <a:br>
              <a:rPr lang="bn-BD" sz="1600" dirty="0" smtClean="0"/>
            </a:br>
            <a:r>
              <a:rPr lang="bn-BD" sz="1600" b="1" dirty="0" smtClean="0"/>
              <a:t>সে (লেখক) লিখবে এবং লেখার বিষয়বস্তু ঋণ গ্রহীতা বলে দেবে। তার রব আল্লাহকে তার ভয় করা উচিত। যে বিষয় স্থির হয়েছে তার থেকে যেন কোনো কিছুর কম-বেশি না করা হয়।</a:t>
            </a:r>
            <a:r>
              <a:rPr lang="bn-BD" sz="1600" dirty="0" smtClean="0"/>
              <a:t/>
            </a:r>
            <a:br>
              <a:rPr lang="bn-BD" sz="1600" dirty="0" smtClean="0"/>
            </a:br>
            <a:r>
              <a:rPr lang="bn-BD" sz="1600" b="1" dirty="0" smtClean="0"/>
              <a:t>কিন্তু ঋণ গ্রহীতা যদি বুদ্ধিহীন কিংবা দুর্বল হয় অথবা লেখার বিষয়বস্তু বলে দিতে না পারে, তবে তার অভিভাবক ইনসাফ সহকারে লেখার বিষয়বস্তু বলে দেবে। তারপর নিজেদের পুরুষদের মধ্য থেকে দুই ব্যক্তিকে সাক্ষী রাখ।</a:t>
            </a:r>
            <a:r>
              <a:rPr lang="bn-BD" sz="1600" dirty="0" smtClean="0"/>
              <a:t/>
            </a:r>
            <a:br>
              <a:rPr lang="bn-BD" sz="1600" dirty="0" smtClean="0"/>
            </a:br>
            <a:r>
              <a:rPr lang="bn-BD" sz="1600" b="1" dirty="0" smtClean="0"/>
              <a:t>আর যদি দুই জন পুরুষ পাওয়া না যায় তাহলে একজন পুরুষ ও দুই জন নারী সাক্ষী রাখ। যাতে একজন নারী ভুলে গেলে অন্য জন তাকে স্মরণ করিয়ে দেবে।</a:t>
            </a:r>
            <a:r>
              <a:rPr lang="bn-BD" sz="1600" dirty="0" smtClean="0"/>
              <a:t/>
            </a:r>
            <a:br>
              <a:rPr lang="bn-BD" sz="1600" dirty="0" smtClean="0"/>
            </a:br>
            <a:r>
              <a:rPr lang="bn-BD" sz="1600" b="1" dirty="0" smtClean="0"/>
              <a:t>এসব সাক্ষী এমন লোকদের মধ্য থেকে হবে, যাদের সাক্ষী তোমাদের কাছে গ্রহণযোগ্য। (প্রয়োজন হলে) সাক্ষীদেরকে সাক্ষ্য দেয়ার জন্য ডাকলে বা বললে তারা যেন সাক্ষ্য দিতে অস্বীকার না করে।</a:t>
            </a:r>
            <a:r>
              <a:rPr lang="bn-BD" sz="1600" dirty="0" smtClean="0"/>
              <a:t/>
            </a:r>
            <a:br>
              <a:rPr lang="bn-BD" sz="1600" dirty="0" smtClean="0"/>
            </a:br>
            <a:r>
              <a:rPr lang="bn-BD" sz="1600" b="1" dirty="0" smtClean="0"/>
              <a:t>আর ঋণ কম হোক কিংবা বেশি হোক (ফেরত দেয়ার) সময়সীমা নির্ধারণ সহকারে দলিল সম্পাদনের ব্যাপারে তোমরা গড়িমসি/অবহেলা/অলসতা/শৈথিল্য করো না।</a:t>
            </a:r>
            <a:r>
              <a:rPr lang="bn-BD" sz="1600" dirty="0" smtClean="0"/>
              <a:t/>
            </a:r>
            <a:br>
              <a:rPr lang="bn-BD" sz="1600" dirty="0" smtClean="0"/>
            </a:br>
            <a:r>
              <a:rPr lang="bn-BD" sz="1600" b="1" dirty="0" smtClean="0"/>
              <a:t>আল্লাহর কাছে তোমাদের এ দলিল সম্পাদন অধিকতর ন্যায়সঙ্গত। এর মাধ্যমে সাক্ষ্য প্রতিষ্ঠা বেশি সহজ হয় এবং তোমাদের সন্দেহ-সংশয়ে লিপ্ত হওয়ার সম্ভাবনা কমে যায়।</a:t>
            </a:r>
            <a:r>
              <a:rPr lang="bn-BD" sz="1600" dirty="0" smtClean="0"/>
              <a:t/>
            </a:r>
            <a:br>
              <a:rPr lang="bn-BD" sz="1600" dirty="0" smtClean="0"/>
            </a:br>
            <a:r>
              <a:rPr lang="bn-BD" sz="1600" b="1" dirty="0" smtClean="0"/>
              <a:t>তবে তোমরা পরস্পরে ব্যবসায় যে নগদ দেয়া-নেয়া করে থাক তা না লিখলে কোনো দোষ নেই। তোমরা যখন পরস্পর বেচা-কেনা কর, তখন সাক্ষী রাখ।</a:t>
            </a:r>
            <a:r>
              <a:rPr lang="bn-BD" sz="1600" dirty="0" smtClean="0"/>
              <a:t/>
            </a:r>
            <a:br>
              <a:rPr lang="bn-BD" sz="1600" dirty="0" smtClean="0"/>
            </a:br>
            <a:r>
              <a:rPr lang="bn-BD" sz="1600" b="1" dirty="0" smtClean="0"/>
              <a:t>(ঋণের লেনদেন, আদান-প্রদানে জড়িত) সাক্ষী ও (দলিল) লেখকদের কষ্ট দিও না। যদি তোমরা তাদের কষ্ট দাও তবে এমনটি হবে গোনাহের কাজ।</a:t>
            </a:r>
            <a:r>
              <a:rPr lang="bn-BD" sz="1600" dirty="0" smtClean="0"/>
              <a:t/>
            </a:r>
            <a:br>
              <a:rPr lang="bn-BD" sz="1600" dirty="0" smtClean="0"/>
            </a:br>
            <a:r>
              <a:rPr lang="bn-BD" sz="1600" b="1" dirty="0" smtClean="0"/>
              <a:t>তোমরা আল্লাহকে ভয় কর। আল্লাহ তোমাদের শিক্ষা দেন। আর আল্লাহ সব বিষয়ে মহাজ্ঞানী।’ (সুরা বাকারা : আয়াত ২৮২)</a:t>
            </a:r>
            <a:r>
              <a:rPr lang="bn-BD" sz="1600" dirty="0" smtClean="0"/>
              <a:t/>
            </a:r>
            <a:br>
              <a:rPr lang="bn-BD" sz="1600" dirty="0" smtClean="0"/>
            </a:b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5000628" cy="38576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 name="Picture 2" descr="C:\Users\User\Desktop\images.jf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143504" y="357166"/>
            <a:ext cx="3714776" cy="3143272"/>
          </a:xfrm>
          <a:prstGeom prst="rect">
            <a:avLst/>
          </a:prstGeom>
          <a:noFill/>
          <a:extLst>
            <a:ext uri="{909E8E84-426E-40DD-AFC4-6F175D3DCCD1}">
              <a14:hiddenFill xmlns:a14="http://schemas.microsoft.com/office/drawing/2010/main" xmlns="">
                <a:solidFill>
                  <a:srgbClr val="FFFFFF"/>
                </a:solidFill>
              </a14:hiddenFill>
            </a:ext>
          </a:extLst>
        </p:spPr>
      </p:pic>
      <p:sp>
        <p:nvSpPr>
          <p:cNvPr id="6" name="Subtitle 2"/>
          <p:cNvSpPr txBox="1">
            <a:spLocks/>
          </p:cNvSpPr>
          <p:nvPr/>
        </p:nvSpPr>
        <p:spPr>
          <a:xfrm>
            <a:off x="642909" y="4143380"/>
            <a:ext cx="8072495" cy="271462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bn-BD" sz="2000" b="0" i="0" u="none" strike="noStrike" kern="1200" cap="none" spc="0" normalizeH="0" baseline="0" noProof="0" smtClean="0">
                <a:ln>
                  <a:noFill/>
                </a:ln>
                <a:solidFill>
                  <a:srgbClr val="00B050"/>
                </a:solidFill>
                <a:effectLst/>
                <a:uLnTx/>
                <a:uFillTx/>
                <a:latin typeface="+mn-lt"/>
                <a:ea typeface="+mn-ea"/>
                <a:cs typeface="+mn-cs"/>
              </a:rPr>
              <a:t>আগের আয়াতগুলোতে দান-খয়রাতের ফজিলত, নিয়ম-কানুন; সুদের শোচনীয় পরিণাম ঘোষিত হয়েছে। আর আলোচ্য আয়াতে আল্লাহ তাআলা লেনদেনে স্বচ্ছতার বিষয়টি সুস্পষ্ট ভাষায় তুলে ধরেছেন। ঋণ গ্রহণ বা ব্যবসায়িক কাজে যাতে সমাজে পারস্পরিক সম্পর্ক নষ্ট না হয়। দ্বন্দ্ব-কলহ সৃষ্টি না হয়।</a:t>
            </a:r>
            <a:endParaRPr kumimoji="0" lang="en-US" sz="2000" b="0" i="0" u="none" strike="noStrike" kern="1200" cap="none" spc="0" normalizeH="0" baseline="0" noProof="0" smtClean="0">
              <a:ln>
                <a:noFill/>
              </a:ln>
              <a:solidFill>
                <a:srgbClr val="00B05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rgbClr val="00B050"/>
                </a:solidFill>
                <a:effectLst/>
                <a:uLnTx/>
                <a:uFillTx/>
                <a:latin typeface="+mn-lt"/>
                <a:ea typeface="+mn-ea"/>
                <a:cs typeface="+mn-cs"/>
              </a:rPr>
              <a:t>আল্লাহ তায়ালা আমাদের সকলকে আমল করার তাওফিক দিন ।আমীন।</a:t>
            </a:r>
            <a:endParaRPr kumimoji="0" lang="en-US" sz="2800" b="0" i="0" u="none" strike="noStrike" kern="1200" cap="none" spc="0" normalizeH="0" baseline="0" noProof="0" dirty="0">
              <a:ln>
                <a:noFill/>
              </a:ln>
              <a:solidFill>
                <a:srgbClr val="00B050"/>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227</Words>
  <Application>Microsoft Office PowerPoint</Application>
  <PresentationFormat>On-screen Show (4:3)</PresentationFormat>
  <Paragraphs>16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স্বাগতম</vt:lpstr>
      <vt:lpstr>শিক্ষক পরিচিতি মোঃশামছুল ইসলাম সহকারী মৌলভী ইউনুস খাদিজিয়া বালিকা দাখিল মাদ্রাসা, ঈশ্বরগঞ্জ,ময়মনসিংহ।</vt:lpstr>
      <vt:lpstr>পাঠ ঘোষনা পারস্পারিক লেন দেন</vt:lpstr>
      <vt:lpstr>পাঠ ঘোষনা পারস্পারিক লেন দেন</vt:lpstr>
      <vt:lpstr>Slide 5</vt:lpstr>
      <vt:lpstr>লেন দেন সম্পর্কে জানতে পারবে ।  চুক্তি নামা সম্পর্কে জানতে পারবে।  ক্রয় বিক্রয়  সম্পর্কে জানতে পারবে।  </vt:lpstr>
      <vt:lpstr>আয়াতের অনুবাদ ‘হে ঈমানদারগণ! যখন কোনো নির্ধারিত সময়ের জন্য তোমরা পরস্পরের মধ্যে ঋণের লেনদেন কর; তখন তা লিখে রাখ। উভয় পক্ষের মধ্যে ইনসাফের ভিত্তিতে এক ব্যক্তি (ঋণের লেনদেন সম্পর্কিত) দলিল লিখে দেবে। আল্লাহ যাকে লেখাপড়ার যোগ্যতা দান করেছেন তার (দলিল) লিখতে অস্বীকার করা উচিত নয়। সে (লেখক) লিখবে এবং লেখার বিষয়বস্তু ঋণ গ্রহীতা বলে দেবে। তার রব আল্লাহকে তার ভয় করা উচিত। যে বিষয় স্থির হয়েছে তার থেকে যেন কোনো কিছুর কম-বেশি না করা হয়। কিন্তু ঋণ গ্রহীতা যদি বুদ্ধিহীন কিংবা দুর্বল হয় অথবা লেখার বিষয়বস্তু বলে দিতে না পারে, তবে তার অভিভাবক ইনসাফ সহকারে লেখার বিষয়বস্তু বলে দেবে। তারপর নিজেদের পুরুষদের মধ্য থেকে দুই ব্যক্তিকে সাক্ষী রাখ। আর যদি দুই জন পুরুষ পাওয়া না যায় তাহলে একজন পুরুষ ও দুই জন নারী সাক্ষী রাখ। যাতে একজন নারী ভুলে গেলে অন্য জন তাকে স্মরণ করিয়ে দেবে। এসব সাক্ষী এমন লোকদের মধ্য থেকে হবে, যাদের সাক্ষী তোমাদের কাছে গ্রহণযোগ্য। (প্রয়োজন হলে) সাক্ষীদেরকে সাক্ষ্য দেয়ার জন্য ডাকলে বা বললে তারা যেন সাক্ষ্য দিতে অস্বীকার না করে। আর ঋণ কম হোক কিংবা বেশি হোক (ফেরত দেয়ার) সময়সীমা নির্ধারণ সহকারে দলিল সম্পাদনের ব্যাপারে তোমরা গড়িমসি/অবহেলা/অলসতা/শৈথিল্য করো না। আল্লাহর কাছে তোমাদের এ দলিল সম্পাদন অধিকতর ন্যায়সঙ্গত। এর মাধ্যমে সাক্ষ্য প্রতিষ্ঠা বেশি সহজ হয় এবং তোমাদের সন্দেহ-সংশয়ে লিপ্ত হওয়ার সম্ভাবনা কমে যায়। তবে তোমরা পরস্পরে ব্যবসায় যে নগদ দেয়া-নেয়া করে থাক তা না লিখলে কোনো দোষ নেই। তোমরা যখন পরস্পর বেচা-কেনা কর, তখন সাক্ষী রাখ। (ঋণের লেনদেন, আদান-প্রদানে জড়িত) সাক্ষী ও (দলিল) লেখকদের কষ্ট দিও না। যদি তোমরা তাদের কষ্ট দাও তবে এমনটি হবে গোনাহের কাজ। তোমরা আল্লাহকে ভয় কর। আল্লাহ তোমাদের শিক্ষা দেন। আর আল্লাহ সব বিষয়ে মহাজ্ঞানী।’ (সুরা বাকারা : আয়াত ২৮২) </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dc:creator>
  <cp:lastModifiedBy>s</cp:lastModifiedBy>
  <cp:revision>8</cp:revision>
  <dcterms:created xsi:type="dcterms:W3CDTF">2021-01-28T10:49:00Z</dcterms:created>
  <dcterms:modified xsi:type="dcterms:W3CDTF">2021-01-28T11:09:31Z</dcterms:modified>
</cp:coreProperties>
</file>