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CD30-A74C-F84D-9911-C3C6910B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90066-EE42-9E4F-A00B-2398E5C30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9EAC9-D82A-624B-842A-10E1A1B2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287B3-67A9-2145-B561-FDE68C06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11CE-7892-B442-B159-37C68878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1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1AD1-0E08-494E-B598-97E13B491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72BBE-BC90-C144-9EC0-259F62CBC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4B716-DF05-434A-B4FA-B64CF83B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9EED-AB1F-734C-9359-03954888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97350-315D-234E-9607-A8417589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9533B0-4E0D-034C-91C3-5FFD54EC3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77ED-E26E-AF49-ACB6-860D3AEDB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738B7-A0B9-1D49-9826-A5FC19BE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770EE-44AA-314A-B227-4D0A5957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82758-7065-3D4C-9282-8EDE2576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1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04FE-9262-8D4C-A3B7-6D94778FC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A30F7-939F-6843-AD0A-19B6FEF0D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88FC5-D3E7-A34E-98C5-9FB26B9C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5708B-0B86-FC4B-9747-E947BEA9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A1F34-FAD0-8346-A7B2-FA1CA01F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5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0307C-E1FD-8F43-AD04-9B5FE6B70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BBC08-727B-3C46-93CC-8AFEAF3BC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4CAA9-B98D-2C48-8D9D-58856492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91110-FD91-284B-BAC6-9DA7E88E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27212-5B4B-3B45-B958-11D7E02A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1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2D3C-F11D-314C-8F9D-A180FB82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4513-BBFD-EC41-B6F5-34FF25121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ED155-B690-264E-BBF6-66C784011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69F15-3A04-C14E-BD83-2CEA38C5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B5032-AFEA-D24D-942F-909BAE9A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A1AF1-8351-404D-A680-435E129A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2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74411-5963-D044-984B-64B4A4C0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C548F-813B-1846-ACE7-886F111C7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20645-5438-4042-91C1-6797E052F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4BE0D-2F75-8B47-94C2-B9D9D1178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B4185B-C5F8-0942-AFDA-D58F51DE0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63E310-789F-9540-BB26-70E38A0F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59CB69-F558-E748-ADCF-3873C913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4488C6-1164-364E-BAB5-3E528072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3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4400-A1B7-0A40-80EC-3A8324B4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AD598E-8DF9-CD41-95E6-46193C2F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CAEF4-D3C5-8249-A9D5-3B63D2B7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AF15C-F91D-7845-AA4C-F1936F8D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46A3A-6B12-C842-8940-8B9DC8E0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E79FA-F95C-3A43-8D49-0C8ECF8E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88976-5E2B-834E-B894-C4A0248A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2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B098-D673-E044-AE3E-32D05846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7C9C7-F29A-A043-9332-D35EC330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8A160-3FEB-134E-8737-628D747AB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06160-F26A-0745-B4AA-BA848596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C3E9-6D7B-6C4A-B951-53077F4F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42321-4AA4-6843-B21B-D43892DB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1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4B15-D0D0-6946-9435-CC62BFE12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B7839-A444-4648-8980-F181E288E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C8AE2-E7FF-554C-96B3-5867EB0F3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EBA82-46CC-1441-87FA-9FA2B9FA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F498E-B2E2-F74E-92A8-55732769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A4C56-B942-9B4B-811A-441C8943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2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7D811E-8ABE-694E-9473-1E141E6B8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BB0C9-0A21-5244-8889-C374AA0FC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D7B9B-F43B-F243-B5AB-269970383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C06A-6990-1542-A0F1-AD86FC967A4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F6CA-8CF1-4840-9298-D191E1E1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0030F-2861-5B45-9A46-6E5FA6606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0C42F-7278-4D4C-842D-573ACAE58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5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11B1-060B-164F-AE43-4DF41B2F0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4734" y="910827"/>
            <a:ext cx="9144000" cy="1071563"/>
          </a:xfrm>
        </p:spPr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স্বাগত</a:t>
            </a:r>
            <a:r>
              <a:rPr lang="en-US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30802-82C8-B449-8878-45C5D5E24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266" y="2196703"/>
            <a:ext cx="9144000" cy="412551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3BE07C0-7EE2-7B44-9F9D-1C6249345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68" y="1893093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09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1EE45-9E6B-F143-B930-61D296EB1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১৯৬০ সালে আমেরিকার জাতীয় সমাজকর্মী সমিতি কতৃক গৃহীত নীতিমালা গুলো</a:t>
            </a:r>
            <a:r>
              <a:rPr lang="en-US"/>
              <a:t> -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DDBE1-A319-2447-B1B8-F712789BB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638" y="2718594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1600"/>
              <a:t>সামাজিক অবস্থার উন্নয়নে ব্যক্তি বা দলের কল্যাণকে প্রাথমিক কর্তব্য হিসেবে বিবেচনা করা।</a:t>
            </a:r>
          </a:p>
          <a:p>
            <a:pPr marL="514350" indent="-514350">
              <a:buAutoNum type="arabicParenR"/>
            </a:pPr>
            <a:r>
              <a:rPr lang="en-US" sz="1600"/>
              <a:t>পেশাগত স্বার্থকে ব্যক্তিস্বার্থের ঊর্ধ্বে স্থান দেওয়া। </a:t>
            </a:r>
          </a:p>
          <a:p>
            <a:pPr marL="514350" indent="-514350">
              <a:buAutoNum type="arabicParenR"/>
            </a:pPr>
            <a:r>
              <a:rPr lang="en-US" sz="1600"/>
              <a:t>পেশাগত দায়িত্ব ও সেবাকর্মের মানোন্নয়নে সমাজকর্মীর দায়বদ্ধ থাকা।</a:t>
            </a:r>
          </a:p>
          <a:p>
            <a:pPr marL="514350" indent="-514350">
              <a:buAutoNum type="arabicParenR"/>
            </a:pPr>
            <a:r>
              <a:rPr lang="en-US" sz="1600"/>
              <a:t>সাহায্যার্থীদের গোপনীয়তার প্রতি শ্রদ্ধাশীল হওয়া। </a:t>
            </a:r>
          </a:p>
          <a:p>
            <a:pPr marL="514350" indent="-514350">
              <a:buAutoNum type="arabicParenR"/>
            </a:pPr>
            <a:r>
              <a:rPr lang="en-US" sz="1600"/>
              <a:t>পেশাগত সম্পর্ক ও যোগাযোগের মাধ্যমে প্রাপ্ত তথ্যাদি দায়িত্ব সহকারে সংগ্রহ করা ।। </a:t>
            </a:r>
          </a:p>
          <a:p>
            <a:pPr marL="514350" indent="-514350">
              <a:buAutoNum type="arabicParenR"/>
            </a:pPr>
            <a:r>
              <a:rPr lang="en-US" sz="1600"/>
              <a:t>সমাজকর্মী তার সহকর্মীদের ধারণা, মতামত ও কার্যক্রমের প্রতি সম্মান প্রদর্শন এবং যথাযথ উপায়ে নিজের মতামত ও সিদ্ধান্ত প্রকাশ করবেন। </a:t>
            </a:r>
          </a:p>
          <a:p>
            <a:pPr marL="514350" indent="-514350">
              <a:buAutoNum type="arabicParenR"/>
            </a:pPr>
            <a:r>
              <a:rPr lang="en-US" sz="1600"/>
              <a:t>সমাজকর্মের স্বীকৃত জ্ঞান ও পেশাগত পরিধির মধ্যে থেকে তার নিজ পেশায় নিয়োজিত থাকা। </a:t>
            </a:r>
          </a:p>
          <a:p>
            <a:pPr marL="514350" indent="-514350">
              <a:buAutoNum type="arabicParenR"/>
            </a:pPr>
            <a:r>
              <a:rPr lang="en-US" sz="1600"/>
              <a:t>সমাজকর্মের জ্ঞান ও পদ্ধতি প্রয়োগের সাথে সমাজকর্মীর ব্যক্তিগত ধারণা ও অভিজ্ঞতা  যুক্ত করাকে পেশাগত দায়িত্ব হিসেবে স্বীকার করে নেওয়া । </a:t>
            </a:r>
          </a:p>
          <a:p>
            <a:pPr marL="514350" indent="-514350">
              <a:buAutoNum type="arabicParenR"/>
            </a:pPr>
            <a:r>
              <a:rPr lang="en-US" sz="1600"/>
              <a:t> সমাজকল্যাণে নিয়োজিত কোনো ব্যক্তি  বা প্রতিষ্ঠানের নীতিহীন কার্যাবলি থেকে জনগনকে রক্ষা করার সহায়তাদানের দায়িত্ব সমাজকর্মীর গ্রহণ করা। </a:t>
            </a:r>
          </a:p>
          <a:p>
            <a:pPr marL="514350" indent="-514350">
              <a:buAutoNum type="arabicParenR"/>
            </a:pPr>
            <a:r>
              <a:rPr lang="en-US" sz="1600"/>
              <a:t>       </a:t>
            </a:r>
          </a:p>
          <a:p>
            <a:pPr marL="514350" indent="-514350">
              <a:buAutoNum type="arabicParenR"/>
            </a:pPr>
            <a:endParaRPr 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/>
              <a:t>                                   </a:t>
            </a:r>
          </a:p>
          <a:p>
            <a:pPr marL="0" indent="0">
              <a:buNone/>
            </a:pPr>
            <a:r>
              <a:rPr lang="en-US" sz="160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19375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5B86C-D6E2-294D-A63C-E4A40670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6862-C938-7C42-B6C3-1EA5CAA16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10) যেকোন জরুরি পরিস্থিতিতে জনগনকে পেশাগত সাহায্যদানে প্রস্তুত থাকাকে কর্তব্য হিসেবে গ্রহণ করা। </a:t>
            </a:r>
          </a:p>
          <a:p>
            <a:pPr marL="514350" indent="-514350">
              <a:buAutoNum type="arabicParenR" startAt="11"/>
            </a:pPr>
            <a:r>
              <a:rPr lang="en-US"/>
              <a:t>ব্যক্তিগত ও প্রতিষ্ঠানের প্রতিনিধি হিসেবে নিজের বক্তব্য ও করণীয় সুস্পষ্টভাবে জনসমক্ষে তুলে ধরা । </a:t>
            </a:r>
          </a:p>
          <a:p>
            <a:pPr marL="514350" indent="-514350">
              <a:buAutoNum type="arabicParenR" startAt="11"/>
            </a:pPr>
            <a:r>
              <a:rPr lang="en-US"/>
              <a:t> ‘ পেশাগত অনুশীলনে পেশাগত শিক্ষার প্রয়োজনীয়তা অপরিহার্য’ এ নীতিতে সমাজকর্মীর বিশ্বাস রাখা। </a:t>
            </a:r>
          </a:p>
          <a:p>
            <a:pPr marL="514350" indent="-514350">
              <a:buAutoNum type="arabicParenR" startAt="11"/>
            </a:pPr>
            <a:r>
              <a:rPr lang="en-US"/>
              <a:t> সমাজকর্মের ব্যবহারিক নীতিমালার সাথে সামঞ্জস্য রেখে সংশ্লিষ্ট প্রতিষ্ঠানে অনুকূল পরিবেশ সৃষ্টি ও বজায় রাখা। </a:t>
            </a:r>
          </a:p>
          <a:p>
            <a:pPr marL="514350" indent="-514350">
              <a:buAutoNum type="arabicParenR" startAt="11"/>
            </a:pPr>
            <a:r>
              <a:rPr lang="en-US"/>
              <a:t>সসমাজকল্যাণমূলক কর্মসূচি বাস্তবায়নে সমাজকর্মীর দক্ষতা ও সমর্থন প্রদান। </a:t>
            </a:r>
          </a:p>
          <a:p>
            <a:pPr marL="514350" indent="-514350">
              <a:buAutoNum type="arabicParenR" startAt="11"/>
            </a:pPr>
            <a:r>
              <a:rPr lang="en-US"/>
              <a:t>জাতি ধর্ম বর্ণ নির্বিশেষে বৈষম্য সৃষ্টি না করা এবং সামর্থ্য অনুযায়ী সেবা প্রদান ও বৈষম্য নিরোধের চেষ্টা করা।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8680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5060-D859-7041-9005-55F365F7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197246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১৯৬৭ সালে সমাজকর্মে পেশার এসব Code of Ethics এ কিছু সংস্কার করা হয়।  পরবর্তীতে ১৯৭৯  সালে NASW এর Delegates Assembly তে সমাজকর্মের পেশাগত সম্পর্ক এবং Code of Ethics এ পুনরায় সংশোধন করা হয়।  নিম্নে তা উল্লেখ করা হলো -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41DE-6173-1A47-86AC-9B02310A6F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</a:t>
            </a:r>
          </a:p>
          <a:p>
            <a:pPr marL="514350" indent="-514350">
              <a:buAutoNum type="arabicParenR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9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133D-8BD1-514E-83FB-1122F35E4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ADE99-7919-304B-8C48-23AC8870B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18235"/>
            <a:ext cx="3465909" cy="16787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পেশাদার ব্যক্তি হিসেবে সমাজকর্মীর আচরণ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Conduct and comportment as s social worker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35FB5-F761-2841-ACDD-516538BB6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4109" y="1852414"/>
            <a:ext cx="7335441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/>
              <a:t>সমাজকর্মীকে অবশ্যই একজন সমাজকর্মী পরিচয়ে ব্যক্তি পর্যায়ে উত্তম আচরণ ও সম্পর্ক বজায় রাখতে হবে। </a:t>
            </a:r>
          </a:p>
          <a:p>
            <a:pPr marL="514350" indent="-514350">
              <a:buAutoNum type="arabicParenR"/>
            </a:pPr>
            <a:r>
              <a:rPr lang="en-US"/>
              <a:t>সমাজকর্মীকে পেশাগত দক্ষতা ও নৈপূন্য অর্জন এবং পেশাগত অনুশীলনে নৈপুণ্যের সাথে কার্য সম্পাদনের আন্তরিক প্রচেষ্টা চালাতে হবে। </a:t>
            </a:r>
          </a:p>
          <a:p>
            <a:pPr marL="514350" indent="-514350">
              <a:buAutoNum type="arabicParenR"/>
            </a:pPr>
            <a:r>
              <a:rPr lang="en-US"/>
              <a:t>সমাজকর্মীকে সমাজকর্ম পেশার প্রতি দায়িত্ব পালনকে প্রথম ও প্রধান কর্তব্য হিসেবে গ্রহণ করতে হবে। </a:t>
            </a:r>
          </a:p>
          <a:p>
            <a:pPr marL="514350" indent="-514350">
              <a:buAutoNum type="arabicParenR"/>
            </a:pPr>
            <a:r>
              <a:rPr lang="en-US"/>
              <a:t>সর্বোচ্চ আদর্শ হিসেবে পেশাগত সততা ও গুণাবলি বজায় রেখে সমাজকর্মীকে দায়িত্ব পালনে ব্রত হতে হবে।    </a:t>
            </a:r>
          </a:p>
          <a:p>
            <a:pPr marL="514350" indent="-514350">
              <a:buAutoNum type="arabicParenR"/>
            </a:pPr>
            <a:r>
              <a:rPr lang="en-US"/>
              <a:t>অভিজ্ঞ বিশেষজ্ঞমণ্ডলীর নির্দেশনায় সমাজকর্মীরা শিক্ষা ও গবেষণায় নিয়োজিত থাকবেন।        </a:t>
            </a:r>
          </a:p>
          <a:p>
            <a:pPr marL="2343150" lvl="4" indent="-514350">
              <a:buAutoNum type="arabicParenR"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60028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5D5E-ADC3-9447-8A64-94981624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58C7-96E6-B146-BF49-EE906B0013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সাহায্যার্থীর প্রতি সমাজকর্মীর নৈতিক দায়িত্ব 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The social workers ethical responsibilities to clints.   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AE838-C030-E140-BFCE-3915A5ECCC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en-US"/>
              <a:t>সমাজকর্মীর প্রাথমিক দায়িত্ব হলো সাহায্যার্থীদের স্বার্থের প্রতি প্রাধান্য দেওয়া। </a:t>
            </a:r>
          </a:p>
          <a:p>
            <a:pPr marL="514350" indent="-514350">
              <a:buAutoNum type="arabicParenR"/>
            </a:pPr>
            <a:r>
              <a:rPr lang="en-US"/>
              <a:t>সমাজকর্মীর প্রতিটি পদক্ষেপ সাহায্যার্থীর সর্বোচ্চ আত্মনিয়ন্ত্রণ অধিকার সংরক্ষণের প্রতি লক্ষ্য রেখে গ্রহণ করা। </a:t>
            </a:r>
          </a:p>
          <a:p>
            <a:pPr marL="514350" indent="-514350">
              <a:buAutoNum type="arabicParenR"/>
            </a:pPr>
            <a:r>
              <a:rPr lang="en-US"/>
              <a:t>সমাজকর্মীকে অবশ্যই  সাহায্যার্থীর ব্যক্তিগত গোপনীয়তার প্রতি যথাযথ সম্মান প্রদর্শন করতে হবে এবং প পেশাগত সেবা প্রদানের সাথে সংশ্লিষ্ট সকল তথ্যের গোপনীয়তা রক্ষা করতে হবে । </a:t>
            </a:r>
          </a:p>
          <a:p>
            <a:pPr marL="514350" indent="-514350">
              <a:buAutoNum type="arabicParenR"/>
            </a:pPr>
            <a:r>
              <a:rPr lang="en-US"/>
              <a:t>পারিশ্রমিক নির্ণয়ের সময় সমাজকর্মীকে অবশ্যই  সততা, যৌক্তিকতা প্রদর্শন করতে হবে যেন পারিশ্রমিক সমাজকর্মী প্রদত্ত সেআা সাহায্যার্থীর সামর্থ্যের সাথে সংগতিপূর্ণ হয়।।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31489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0945-10EE-A040-9303-C4D6E0A3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89286-5F1C-D54E-9165-4472E1CF39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সহকর্মীদের প্রতি সমাজকর্মীর নৈতিক দায়িত্ব  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Ethical responsibilities to colleagues</a:t>
            </a:r>
            <a:r>
              <a:rPr lang="en-US"/>
              <a:t>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3CE47-16F4-8B4E-A6B8-8CD998962D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সমাজকর্মীরা তাদের সহকর্মীদের সাথে শ্রদ্ধা, সৌজন্যেতা,সততা এবং বিশ্বস্ততা বজায় রেখে আচরণ প্রদর্শন করবে । </a:t>
            </a:r>
          </a:p>
          <a:p>
            <a:pPr marL="514350" indent="-514350">
              <a:buAutoNum type="arabicParenR"/>
            </a:pPr>
            <a:r>
              <a:rPr lang="en-US"/>
              <a:t>পেশাগত দৃষ্টিকোণ হতে সহকর্মীদের কাছে আগত সাহায্যার্থীদের প্রতিও সমাজকর্মীদের বিশেষ দায়িত্ব থাকবে। </a:t>
            </a:r>
          </a:p>
          <a:p>
            <a:pPr marL="0" indent="0">
              <a:buNone/>
            </a:pPr>
            <a:r>
              <a:rPr lang="en-US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2491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2625-0ABF-6F4D-9E1F-FA1A20F0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E5B4F-9A47-5D42-8D0A-2EAF1CA5F7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নিয়োগকারী এবং নিয়োগকৃত প্রতিষ্ঠানের প্রতি সমাজকর্মীর নৈতিক দায়িত্ব</a:t>
            </a:r>
            <a:r>
              <a:rPr lang="en-US"/>
              <a:t>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D0FB9-A6AE-664B-8309-A6626F1B9B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সমাজকর্মী নিয়োগকৃত প্রতিষ্ঠানের প্রতি কৃত অঙ্গিকার পালনে বাধ্য থাকবে।      </a:t>
            </a:r>
          </a:p>
        </p:txBody>
      </p:sp>
    </p:spTree>
    <p:extLst>
      <p:ext uri="{BB962C8B-B14F-4D97-AF65-F5344CB8AC3E}">
        <p14:creationId xmlns:p14="http://schemas.microsoft.com/office/powerpoint/2010/main" val="203863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CB4FA-7896-D240-A2D9-9EF06568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C33F5-9E88-444E-900E-EAD0B8D691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সমাজকর্ম পেশার  প্রতি সমাজকর্মীর নৈতিক দায়িত্ব</a:t>
            </a:r>
            <a:r>
              <a:rPr lang="en-US"/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4F85E-0851-A341-8D87-564550F6B4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/>
              <a:t>সমাজকর্মীকে অবশ্যই পেশাগত মূল্যবোধ,, নৈতিকতা,  জ্ঞান ও লক্ষ্যকে  ধারণ করতে হবে। </a:t>
            </a:r>
          </a:p>
          <a:p>
            <a:pPr marL="514350" indent="-514350">
              <a:buAutoNum type="arabicParenR"/>
            </a:pPr>
            <a:r>
              <a:rPr lang="en-US"/>
              <a:t>সমাজকর্মীকে সাধারণ মানুষের কল্যাণে পর্যাপ্ত সেবাদানে সমাজকর্ম পেশাকে যথাযথ সহায়তা করতে হবে। </a:t>
            </a:r>
          </a:p>
          <a:p>
            <a:pPr marL="514350" indent="-514350">
              <a:buAutoNum type="arabicParenR"/>
            </a:pPr>
            <a:r>
              <a:rPr lang="en-US"/>
              <a:t>সমাজকর্মীকে পেশার অনুশীলনে পেশাগত স্বকীয়তা, পেশার উন্নয়ন ও জ্ঞানের পরিপূর্ণ প্রয়োগে দায়িত্ব গ্রহণ করতে হবে ।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494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DEBD-97C2-8447-9F85-A2143ABA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DAB0D-144A-B144-8D85-6B2CEE0FE6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সমাজের প্রতি সমাজকর্মীর নৈতিক দায়িত্ব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84CDE-0857-3543-AD83-998247015B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১) সমাজকর্মীকে সমাজের সাধারণ কল্যাণে  দায়িত্ব গ্রহণ করতে হবে।       </a:t>
            </a:r>
          </a:p>
        </p:txBody>
      </p:sp>
    </p:spTree>
    <p:extLst>
      <p:ext uri="{BB962C8B-B14F-4D97-AF65-F5344CB8AC3E}">
        <p14:creationId xmlns:p14="http://schemas.microsoft.com/office/powerpoint/2010/main" val="3049665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33FDA-2C22-F545-BBA2-42C3E34D4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609534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উপরিউক্ত নৈতিক মানদণ্ড বা পেশাগত নীতিমালা সমাজকর্মী এবং সমাজকর্মের প্রাণ হিসেবে বিবেচিত। এই মানদণ্ডগুলো সমাজকর্মকে বিশেষ পেশা হিসেবে স্বকীয়তা দান করেছে এবং জনগনের কাছে সমাজ পেশার গ্রহণযোগ্যতা নিশ্চিত করেছে। </a:t>
            </a:r>
          </a:p>
          <a:p>
            <a:pPr marL="0" indent="0">
              <a:buNone/>
            </a:pPr>
            <a:r>
              <a:rPr lang="en-US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403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F5B5-FF32-A148-B540-E4C9510E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শিক্ষক পরিচিতি</a:t>
            </a:r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8A3E-F68A-8B44-BF81-1E84EF4ED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এ এস এম রবিউল ইসলাম</a:t>
            </a:r>
          </a:p>
          <a:p>
            <a:pPr marL="0" indent="0">
              <a:buNone/>
            </a:pPr>
            <a:r>
              <a:rPr lang="en-US"/>
              <a:t>প্রভাষক,সমাজকর্ম     </a:t>
            </a:r>
          </a:p>
          <a:p>
            <a:pPr marL="0" indent="0">
              <a:buNone/>
            </a:pPr>
            <a:r>
              <a:rPr lang="en-US"/>
              <a:t>আদিতমারী সরকারি কলেজ </a:t>
            </a:r>
          </a:p>
          <a:p>
            <a:pPr marL="0" indent="0">
              <a:buNone/>
            </a:pPr>
            <a:r>
              <a:rPr lang="en-US"/>
              <a:t>আদিতমারী,  লালমনিরহাট । </a:t>
            </a:r>
          </a:p>
          <a:p>
            <a:pPr marL="0" indent="0">
              <a:buNone/>
            </a:pPr>
            <a:r>
              <a:rPr lang="en-US"/>
              <a:t>ইমেইলঃ </a:t>
            </a:r>
            <a:r>
              <a:rPr lang="en-US">
                <a:hlinkClick r:id="rId2"/>
              </a:rPr>
              <a:t>rabiul.agc.sw@gmail</a:t>
            </a:r>
            <a:r>
              <a:rPr lang="en-US"/>
              <a:t>. com   </a:t>
            </a:r>
          </a:p>
        </p:txBody>
      </p:sp>
    </p:spTree>
    <p:extLst>
      <p:ext uri="{BB962C8B-B14F-4D97-AF65-F5344CB8AC3E}">
        <p14:creationId xmlns:p14="http://schemas.microsoft.com/office/powerpoint/2010/main" val="3053916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2130-5495-874D-8218-833F92EB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একক কাজ</a:t>
            </a:r>
            <a:r>
              <a:rPr lang="en-US"/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ACE5F08-A8D5-F54B-BC0E-FCBD0F5842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48769"/>
            <a:ext cx="3048000" cy="230505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E114C-F6C1-564B-8C12-5A83D59A16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পেশার নৈতিক মানদণ্ডসমূহ বণর্না কর। </a:t>
            </a:r>
          </a:p>
          <a:p>
            <a:pPr marL="0" indent="0">
              <a:buNone/>
            </a:pPr>
            <a:r>
              <a:rPr lang="en-US"/>
              <a:t>--------------</a:t>
            </a:r>
          </a:p>
          <a:p>
            <a:pPr marL="0" indent="0">
              <a:buNone/>
            </a:pPr>
            <a:r>
              <a:rPr lang="en-U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38917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F609-2ADB-0841-B791-DC219343D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মূল্যায়ন</a:t>
            </a:r>
            <a:r>
              <a:rPr lang="en-US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F8396-3190-F847-B957-B718950AC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/>
              <a:t>IFSW এর পূর্ণরূপ লেখ। </a:t>
            </a:r>
          </a:p>
          <a:p>
            <a:pPr marL="0" indent="0">
              <a:buNone/>
            </a:pPr>
            <a:r>
              <a:rPr lang="en-US"/>
              <a:t>----</a:t>
            </a:r>
          </a:p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8260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5FF3-08F4-4645-B628-9E549588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কনটেন্ট দেখার জন্য আন্তরিক ধন্যবাদ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EF83-B977-B64B-B5F2-694B72940E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>
                <a:solidFill>
                  <a:srgbClr val="FFFF00"/>
                </a:solidFill>
              </a:rPr>
              <a:t>ধন্যবাদ</a:t>
            </a:r>
            <a:r>
              <a:rPr lang="en-US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99741-7561-A346-A4C7-0F7C5921A7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4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F130C-9976-3543-8C87-6C237438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28069-CBF2-0D43-9AA0-9FEC83B30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শ্রেণিঃ একাদশ</a:t>
            </a:r>
          </a:p>
          <a:p>
            <a:pPr marL="0" indent="0">
              <a:buNone/>
            </a:pPr>
            <a:r>
              <a:rPr lang="en-US"/>
              <a:t>বিষয়ঃ সমাজকর্ম , প্রথম পত্র</a:t>
            </a:r>
          </a:p>
          <a:p>
            <a:pPr marL="0" indent="0">
              <a:buNone/>
            </a:pPr>
            <a:r>
              <a:rPr lang="en-US"/>
              <a:t>অধ্যায়ঃ তৃতীয়   </a:t>
            </a:r>
          </a:p>
          <a:p>
            <a:pPr marL="0" indent="0">
              <a:buNone/>
            </a:pPr>
            <a:r>
              <a:rPr lang="en-US"/>
              <a:t>সমাজকর্মের মূল্যবোধ ও নীতিমালা</a:t>
            </a:r>
          </a:p>
          <a:p>
            <a:pPr marL="0" indent="0">
              <a:buNone/>
            </a:pPr>
            <a:r>
              <a:rPr lang="en-US"/>
              <a:t>Values and Principles of Social  Work          </a:t>
            </a:r>
          </a:p>
        </p:txBody>
      </p:sp>
    </p:spTree>
    <p:extLst>
      <p:ext uri="{BB962C8B-B14F-4D97-AF65-F5344CB8AC3E}">
        <p14:creationId xmlns:p14="http://schemas.microsoft.com/office/powerpoint/2010/main" val="215075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688ED-AA3E-C449-83B9-C17E3E9FD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ছবিগুলো দেখি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B02A7B-7159-2D47-98B1-352D42E1A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856" y="3217464"/>
            <a:ext cx="3261519" cy="3261519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CE4628C7-467C-2742-B1DE-E65EA5932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21433"/>
            <a:ext cx="4548961" cy="326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0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D244-B03C-F74F-B03B-A80C0EF8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আজকের পাঠ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197EF-8969-E54A-84BD-7729534B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পেশার নীতিমালা</a:t>
            </a:r>
          </a:p>
          <a:p>
            <a:pPr marL="0" indent="0">
              <a:buNone/>
            </a:pPr>
            <a:r>
              <a:rPr lang="en-US"/>
              <a:t>Code of Ethics of Social Work Profession      </a:t>
            </a:r>
          </a:p>
        </p:txBody>
      </p:sp>
    </p:spTree>
    <p:extLst>
      <p:ext uri="{BB962C8B-B14F-4D97-AF65-F5344CB8AC3E}">
        <p14:creationId xmlns:p14="http://schemas.microsoft.com/office/powerpoint/2010/main" val="257650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635FC-2B59-284E-8B62-58D24FBAA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FB044146-CDF4-9A4E-AE6A-8613ECD01B4F}"/>
              </a:ext>
            </a:extLst>
          </p:cNvPr>
          <p:cNvSpPr/>
          <p:nvPr/>
        </p:nvSpPr>
        <p:spPr>
          <a:xfrm>
            <a:off x="4089797" y="2959226"/>
            <a:ext cx="3714750" cy="1273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Code of Ethics </a:t>
            </a:r>
          </a:p>
        </p:txBody>
      </p:sp>
    </p:spTree>
    <p:extLst>
      <p:ext uri="{BB962C8B-B14F-4D97-AF65-F5344CB8AC3E}">
        <p14:creationId xmlns:p14="http://schemas.microsoft.com/office/powerpoint/2010/main" val="375152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B263-1E37-FE4D-BB85-D202BF4A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সমাজকর্ম</a:t>
            </a:r>
            <a:r>
              <a:rPr lang="en-US"/>
              <a:t> </a:t>
            </a:r>
            <a:r>
              <a:rPr lang="en-US">
                <a:solidFill>
                  <a:schemeClr val="accent6"/>
                </a:solidFill>
              </a:rPr>
              <a:t>পেশার নীতিলা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98FA-25C5-7F4A-A1FA-2B9DC6B46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9609"/>
            <a:ext cx="9692878" cy="270232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প্রতিটি পেশার নৈতিক মানদণ্ড আছে। যা পেশাদার  ব্যক্তিরা মেনে চলতে বাধ্য হন। সমাজকর্ম একটি পেশা ।  এ পেশার নৈতিক মানদণ্ডগুলো আন্তর্জাতিকভাবে স্বীকৃত এবং সমাজকর্মীরা এসব মানদন্ড মেনে চলেন। </a:t>
            </a:r>
          </a:p>
          <a:p>
            <a:pPr marL="0" indent="0">
              <a:buNone/>
            </a:pPr>
            <a:r>
              <a:rPr lang="en-US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548170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CD02-7620-3F4F-AA41-45F4AA4C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6"/>
                </a:solidFill>
              </a:rPr>
              <a:t>International Federation of Social Works  (IFSW)  কর্তৃক সমাজকর্ম পেশার নীতিমালা নিম্নররূপ -  </a:t>
            </a:r>
            <a:r>
              <a:rPr lang="en-US"/>
              <a:t>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B996-9D86-FD4D-9BD3-D9E74FF45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/>
              <a:t>সকল কিছুর ঊর্ধ্বে থেকে পেশাগত দায়িত্ব পালন। </a:t>
            </a:r>
          </a:p>
          <a:p>
            <a:pPr marL="514350" indent="-514350">
              <a:buAutoNum type="arabicParenR"/>
            </a:pPr>
            <a:r>
              <a:rPr lang="en-US"/>
              <a:t>সব ধরনের বৈষম্য প্রতিরোধ করা।। </a:t>
            </a:r>
          </a:p>
          <a:p>
            <a:pPr marL="514350" indent="-514350">
              <a:buAutoNum type="arabicParenR"/>
            </a:pPr>
            <a:r>
              <a:rPr lang="en-US"/>
              <a:t>সমাজকর্মের উদ্দেশ্য ও নীতিবিবর্জিত কাজ থেকে বিরত থাকা। </a:t>
            </a:r>
          </a:p>
          <a:p>
            <a:pPr marL="514350" indent="-514350">
              <a:buAutoNum type="arabicParenR"/>
            </a:pPr>
            <a:r>
              <a:rPr lang="en-US"/>
              <a:t>জরুরি পরিস্থিতিতে সেবাদানে সর্বদা প্রস্তুত থাকা।</a:t>
            </a:r>
          </a:p>
          <a:p>
            <a:pPr marL="514350" indent="-514350">
              <a:buAutoNum type="arabicParenR"/>
            </a:pPr>
            <a:r>
              <a:rPr lang="en-US"/>
              <a:t>মানবকল্যাণে জ্ঞান, দক্ষতা ও সমর্থন প্রদান। </a:t>
            </a:r>
          </a:p>
          <a:p>
            <a:pPr marL="514350" indent="-514350">
              <a:buAutoNum type="arabicParenR"/>
            </a:pPr>
            <a:r>
              <a:rPr lang="en-US"/>
              <a:t>সব ধরনের গোপনীয়তা বজায় রাখা।</a:t>
            </a:r>
          </a:p>
          <a:p>
            <a:pPr marL="514350" indent="-514350">
              <a:buAutoNum type="arabicParenR"/>
            </a:pPr>
            <a:r>
              <a:rPr lang="en-US"/>
              <a:t>সাহায্যার্থীদের সাথে পেশাগত সম্পর্ক স্থাপনের মাধ্যমে তথ্য সংগ্রহ করা।</a:t>
            </a:r>
          </a:p>
          <a:p>
            <a:pPr marL="514350" indent="-514350">
              <a:buAutoNum type="arabicParenR"/>
            </a:pPr>
            <a:r>
              <a:rPr lang="en-US"/>
              <a:t>সমাজকর্ম পেশার মানোন্নয়নে সেবার পরিধি বিস্তৃত করা।</a:t>
            </a:r>
          </a:p>
          <a:p>
            <a:pPr marL="514350" indent="-514350">
              <a:buAutoNum type="arabicParenR"/>
            </a:pPr>
            <a:r>
              <a:rPr lang="en-US"/>
              <a:t>পেশার আওতায় সমাজকর্ম অনুশীলন।</a:t>
            </a:r>
          </a:p>
          <a:p>
            <a:pPr marL="514350" indent="-514350">
              <a:buAutoNum type="arabicParenR"/>
            </a:pPr>
            <a:r>
              <a:rPr lang="en-US"/>
              <a:t>যথাযথভাবে পেশাগত দায়িত্ব পালন।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5045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D2F-531A-5F40-9CF8-442702EA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6719"/>
            <a:ext cx="10515600" cy="2563812"/>
          </a:xfrm>
        </p:spPr>
        <p:txBody>
          <a:bodyPr>
            <a:normAutofit fontScale="90000"/>
          </a:bodyPr>
          <a:lstStyle/>
          <a:p>
            <a:r>
              <a:rPr lang="en-US"/>
              <a:t>আমেরিকার জাতীয় সমাজকর্মী সমিতি –</a:t>
            </a:r>
            <a:br>
              <a:rPr lang="en-US"/>
            </a:br>
            <a:r>
              <a:rPr lang="en-US"/>
              <a:t>(NASW)   ১৯৫৭ সালে সর্বপ্রথম নয়টি দেশের সমাজকর্ম বিশেষজ্ঞদের নিয়ে একটি স্টাডি গ্রুপ গঠন করেন । এ গ্রুপ ১৯৬০ সালের ১৩ অক্টোবর এক সম্মেলনের মাধ্যমে আনুষ্ঠানিকভাবে সমাজকর্ম পেশার সুনির্দিষ্ট পেশাগত নীতিমালা গৃহীত হয়। </a:t>
            </a:r>
            <a:br>
              <a:rPr lang="en-US"/>
            </a:br>
            <a:r>
              <a:rPr lang="en-US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675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স্বাগত </vt:lpstr>
      <vt:lpstr>শিক্ষক পরিচিতি  </vt:lpstr>
      <vt:lpstr>পাঠ পরিচিতি </vt:lpstr>
      <vt:lpstr>ছবিগুলো দেখি  </vt:lpstr>
      <vt:lpstr>আজকের পাঠ  </vt:lpstr>
      <vt:lpstr>PowerPoint Presentation</vt:lpstr>
      <vt:lpstr>সমাজকর্ম পেশার নীতিলা  </vt:lpstr>
      <vt:lpstr>International Federation of Social Works  (IFSW)  কর্তৃক সমাজকর্ম পেশার নীতিমালা নিম্নররূপ -      </vt:lpstr>
      <vt:lpstr>আমেরিকার জাতীয় সমাজকর্মী সমিতি – (NASW)   ১৯৫৭ সালে সর্বপ্রথম নয়টি দেশের সমাজকর্ম বিশেষজ্ঞদের নিয়ে একটি স্টাডি গ্রুপ গঠন করেন । এ গ্রুপ ১৯৬০ সালের ১৩ অক্টোবর এক সম্মেলনের মাধ্যমে আনুষ্ঠানিকভাবে সমাজকর্ম পেশার সুনির্দিষ্ট পেশাগত নীতিমালা গৃহীত হয়।        </vt:lpstr>
      <vt:lpstr>১৯৬০ সালে আমেরিকার জাতীয় সমাজকর্মী সমিতি কতৃক গৃহীত নীতিমালা গুলো -     </vt:lpstr>
      <vt:lpstr>PowerPoint Presentation</vt:lpstr>
      <vt:lpstr>১৯৬৭ সালে সমাজকর্মে পেশার এসব Code of Ethics এ কিছু সংস্কার করা হয়।  পরবর্তীতে ১৯৭৯  সালে NASW এর Delegates Assembly তে সমাজকর্মের পেশাগত সম্পর্ক এবং Code of Ethics এ পুনরায় সংশোধন করা হয়।  নিম্নে তা উল্লেখ করা হলো -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মূল্যায়ন </vt:lpstr>
      <vt:lpstr>কনটেন্ট দেখার জন্য আন্তরিক ধন্যবাদ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5</cp:revision>
  <dcterms:created xsi:type="dcterms:W3CDTF">2021-01-28T01:15:16Z</dcterms:created>
  <dcterms:modified xsi:type="dcterms:W3CDTF">2021-01-28T05:23:28Z</dcterms:modified>
</cp:coreProperties>
</file>