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7F680-3CD2-4CAE-9C6F-E92D31C7760A}"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765CD-759B-4316-A5D8-EE9921C5E32F}" type="slidenum">
              <a:rPr lang="en-US" smtClean="0"/>
              <a:t>‹#›</a:t>
            </a:fld>
            <a:endParaRPr lang="en-US"/>
          </a:p>
        </p:txBody>
      </p:sp>
    </p:spTree>
    <p:extLst>
      <p:ext uri="{BB962C8B-B14F-4D97-AF65-F5344CB8AC3E}">
        <p14:creationId xmlns:p14="http://schemas.microsoft.com/office/powerpoint/2010/main" val="378536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765CD-759B-4316-A5D8-EE9921C5E32F}" type="slidenum">
              <a:rPr lang="en-US" smtClean="0"/>
              <a:t>5</a:t>
            </a:fld>
            <a:endParaRPr lang="en-US"/>
          </a:p>
        </p:txBody>
      </p:sp>
    </p:spTree>
    <p:extLst>
      <p:ext uri="{BB962C8B-B14F-4D97-AF65-F5344CB8AC3E}">
        <p14:creationId xmlns:p14="http://schemas.microsoft.com/office/powerpoint/2010/main" val="267998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765CD-759B-4316-A5D8-EE9921C5E32F}" type="slidenum">
              <a:rPr lang="en-US" smtClean="0"/>
              <a:t>7</a:t>
            </a:fld>
            <a:endParaRPr lang="en-US"/>
          </a:p>
        </p:txBody>
      </p:sp>
    </p:spTree>
    <p:extLst>
      <p:ext uri="{BB962C8B-B14F-4D97-AF65-F5344CB8AC3E}">
        <p14:creationId xmlns:p14="http://schemas.microsoft.com/office/powerpoint/2010/main" val="1788386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765CD-759B-4316-A5D8-EE9921C5E32F}" type="slidenum">
              <a:rPr lang="en-US" smtClean="0"/>
              <a:t>11</a:t>
            </a:fld>
            <a:endParaRPr lang="en-US"/>
          </a:p>
        </p:txBody>
      </p:sp>
    </p:spTree>
    <p:extLst>
      <p:ext uri="{BB962C8B-B14F-4D97-AF65-F5344CB8AC3E}">
        <p14:creationId xmlns:p14="http://schemas.microsoft.com/office/powerpoint/2010/main" val="174116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042ABA-2FF6-48D0-AA76-D6AF03D49C3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359091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42ABA-2FF6-48D0-AA76-D6AF03D49C3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207111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42ABA-2FF6-48D0-AA76-D6AF03D49C3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2E89-8FCE-46AD-B5FD-8A54E389DA8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4917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42ABA-2FF6-48D0-AA76-D6AF03D49C3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142862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42ABA-2FF6-48D0-AA76-D6AF03D49C3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2E89-8FCE-46AD-B5FD-8A54E389DA8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6508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42ABA-2FF6-48D0-AA76-D6AF03D49C3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3644613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042ABA-2FF6-48D0-AA76-D6AF03D49C3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1129105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042ABA-2FF6-48D0-AA76-D6AF03D49C3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295870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042ABA-2FF6-48D0-AA76-D6AF03D49C3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196170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42ABA-2FF6-48D0-AA76-D6AF03D49C3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197010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042ABA-2FF6-48D0-AA76-D6AF03D49C3B}"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66984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042ABA-2FF6-48D0-AA76-D6AF03D49C3B}"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184221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042ABA-2FF6-48D0-AA76-D6AF03D49C3B}"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211508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42ABA-2FF6-48D0-AA76-D6AF03D49C3B}"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72899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42ABA-2FF6-48D0-AA76-D6AF03D49C3B}"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44518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42ABA-2FF6-48D0-AA76-D6AF03D49C3B}"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12E89-8FCE-46AD-B5FD-8A54E389DA89}" type="slidenum">
              <a:rPr lang="en-US" smtClean="0"/>
              <a:t>‹#›</a:t>
            </a:fld>
            <a:endParaRPr lang="en-US"/>
          </a:p>
        </p:txBody>
      </p:sp>
    </p:spTree>
    <p:extLst>
      <p:ext uri="{BB962C8B-B14F-4D97-AF65-F5344CB8AC3E}">
        <p14:creationId xmlns:p14="http://schemas.microsoft.com/office/powerpoint/2010/main" val="51439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042ABA-2FF6-48D0-AA76-D6AF03D49C3B}" type="datetimeFigureOut">
              <a:rPr lang="en-US" smtClean="0"/>
              <a:t>1/28/2021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7912E89-8FCE-46AD-B5FD-8A54E389DA89}" type="slidenum">
              <a:rPr lang="en-US" smtClean="0"/>
              <a:t>‹#›</a:t>
            </a:fld>
            <a:endParaRPr lang="en-US"/>
          </a:p>
        </p:txBody>
      </p:sp>
    </p:spTree>
    <p:extLst>
      <p:ext uri="{BB962C8B-B14F-4D97-AF65-F5344CB8AC3E}">
        <p14:creationId xmlns:p14="http://schemas.microsoft.com/office/powerpoint/2010/main" val="2147433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biography.com/people/groups/famous-alumni-of-university-of-cambridge-magdalene-college" TargetMode="External"/><Relationship Id="rId13" Type="http://schemas.openxmlformats.org/officeDocument/2006/relationships/hyperlink" Target="https://www.biography.com/people/groups/death-city-eversley-england" TargetMode="External"/><Relationship Id="rId3" Type="http://schemas.openxmlformats.org/officeDocument/2006/relationships/hyperlink" Target="https://www.biography.com/people/groups/writers" TargetMode="External"/><Relationship Id="rId7" Type="http://schemas.openxmlformats.org/officeDocument/2006/relationships/hyperlink" Target="https://www.biography.com/people/groups/died-1875" TargetMode="External"/><Relationship Id="rId12" Type="http://schemas.openxmlformats.org/officeDocument/2006/relationships/hyperlink" Target="https://www.biography.com/people/groups/born-in-united-kingdom" TargetMode="External"/><Relationship Id="rId2" Type="http://schemas.openxmlformats.org/officeDocument/2006/relationships/hyperlink" Target="https://www.biography.com/people/groups/religious-leaders-priests" TargetMode="External"/><Relationship Id="rId1" Type="http://schemas.openxmlformats.org/officeDocument/2006/relationships/slideLayout" Target="../slideLayouts/slideLayout7.xml"/><Relationship Id="rId6" Type="http://schemas.openxmlformats.org/officeDocument/2006/relationships/hyperlink" Target="https://www.biography.com/people/groups/died-on-january-23" TargetMode="External"/><Relationship Id="rId11" Type="http://schemas.openxmlformats.org/officeDocument/2006/relationships/hyperlink" Target="https://www.biography.com/people/groups/birth-city-devon-england" TargetMode="External"/><Relationship Id="rId5" Type="http://schemas.openxmlformats.org/officeDocument/2006/relationships/hyperlink" Target="https://www.biography.com/people/groups/born-1819" TargetMode="External"/><Relationship Id="rId15" Type="http://schemas.openxmlformats.org/officeDocument/2006/relationships/image" Target="../media/image4.jpg"/><Relationship Id="rId10" Type="http://schemas.openxmlformats.org/officeDocument/2006/relationships/hyperlink" Target="https://www.biography.com/people/groups/famous-alumni-of-helston-grammar-school" TargetMode="External"/><Relationship Id="rId4" Type="http://schemas.openxmlformats.org/officeDocument/2006/relationships/hyperlink" Target="https://www.biography.com/people/groups/born-on-june-12" TargetMode="External"/><Relationship Id="rId9" Type="http://schemas.openxmlformats.org/officeDocument/2006/relationships/hyperlink" Target="https://www.biography.com/people/groups/famous-alumni-of-kings-college-london" TargetMode="External"/><Relationship Id="rId14" Type="http://schemas.openxmlformats.org/officeDocument/2006/relationships/hyperlink" Target="https://www.biography.com/people/groups/died-in-united-kingd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5559" y="255006"/>
            <a:ext cx="10287486" cy="568859"/>
          </a:xfrm>
          <a:prstGeom prst="rect">
            <a:avLst/>
          </a:prstGeom>
          <a:noFill/>
        </p:spPr>
        <p:txBody>
          <a:bodyPr wrap="square" rtlCol="0">
            <a:prstTxWarp prst="textPlain">
              <a:avLst/>
            </a:prstTxWarp>
            <a:spAutoFit/>
          </a:bodyPr>
          <a:lstStyle/>
          <a:p>
            <a:r>
              <a:rPr lang="en-US" b="1" dirty="0" smtClean="0">
                <a:solidFill>
                  <a:srgbClr val="FF0000"/>
                </a:solidFill>
                <a:latin typeface="Book Antiqua" pitchFamily="18" charset="0"/>
              </a:rPr>
              <a:t>Welcome to Multimedia  Class</a:t>
            </a:r>
            <a:endParaRPr lang="en-US" b="1" dirty="0">
              <a:solidFill>
                <a:srgbClr val="FF0000"/>
              </a:solidFill>
              <a:latin typeface="Book Antiqu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59" y="903998"/>
            <a:ext cx="9832609" cy="5954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740811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7442" y="294292"/>
            <a:ext cx="7487215" cy="646331"/>
          </a:xfrm>
          <a:prstGeom prst="rect">
            <a:avLst/>
          </a:prstGeom>
          <a:solidFill>
            <a:srgbClr val="00B0F0"/>
          </a:solidFill>
          <a:scene3d>
            <a:camera prst="orthographicFront"/>
            <a:lightRig rig="threePt" dir="t"/>
          </a:scene3d>
          <a:sp3d>
            <a:bevelT w="165100" prst="coolSlant"/>
          </a:sp3d>
        </p:spPr>
        <p:txBody>
          <a:bodyPr wrap="square" rtlCol="0">
            <a:spAutoFit/>
          </a:bodyPr>
          <a:lstStyle/>
          <a:p>
            <a:r>
              <a:rPr lang="en-US" sz="3600" dirty="0" smtClean="0">
                <a:effectLst>
                  <a:outerShdw blurRad="38100" dist="38100" dir="2700000" algn="tl">
                    <a:srgbClr val="000000">
                      <a:alpha val="43137"/>
                    </a:srgbClr>
                  </a:outerShdw>
                </a:effectLst>
              </a:rPr>
              <a:t>Read the poem aloud in groups</a:t>
            </a:r>
            <a:endParaRPr lang="en-US" sz="3600"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578" y="1366345"/>
            <a:ext cx="7872249" cy="4603531"/>
          </a:xfrm>
          <a:prstGeom prst="ellipse">
            <a:avLst/>
          </a:prstGeom>
          <a:ln w="190500" cap="rnd">
            <a:solidFill>
              <a:schemeClr val="accent1">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57421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6670"/>
            <a:ext cx="6096000" cy="1815882"/>
          </a:xfrm>
          <a:prstGeom prst="rect">
            <a:avLst/>
          </a:prstGeom>
          <a:noFill/>
        </p:spPr>
        <p:txBody>
          <a:bodyPr>
            <a:spAutoFit/>
          </a:bodyPr>
          <a:lstStyle/>
          <a:p>
            <a:r>
              <a:rPr lang="en-US" sz="2800" dirty="0">
                <a:solidFill>
                  <a:srgbClr val="C00000"/>
                </a:solidFill>
                <a:latin typeface="TimesNewRomanPSMT"/>
              </a:rPr>
              <a:t>“O Mary, go and call the cattle home,</a:t>
            </a:r>
          </a:p>
          <a:p>
            <a:r>
              <a:rPr lang="en-US" sz="2800" dirty="0">
                <a:solidFill>
                  <a:srgbClr val="C00000"/>
                </a:solidFill>
                <a:latin typeface="TimesNewRomanPSMT"/>
              </a:rPr>
              <a:t>And call the cattle home,</a:t>
            </a:r>
          </a:p>
          <a:p>
            <a:r>
              <a:rPr lang="en-US" sz="2800" dirty="0">
                <a:solidFill>
                  <a:srgbClr val="C00000"/>
                </a:solidFill>
                <a:latin typeface="TimesNewRomanPSMT"/>
              </a:rPr>
              <a:t>And call the cattle home,</a:t>
            </a:r>
          </a:p>
          <a:p>
            <a:r>
              <a:rPr lang="en-US" sz="2800" dirty="0">
                <a:solidFill>
                  <a:srgbClr val="C00000"/>
                </a:solidFill>
                <a:latin typeface="TimesNewRomanPSMT"/>
              </a:rPr>
              <a:t>Across the sands of Dee!”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254" y="1922552"/>
            <a:ext cx="9476689" cy="45446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1032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15194"/>
            <a:ext cx="6096000" cy="1569660"/>
          </a:xfrm>
          <a:prstGeom prst="rect">
            <a:avLst/>
          </a:prstGeom>
        </p:spPr>
        <p:txBody>
          <a:bodyPr>
            <a:spAutoFit/>
          </a:bodyPr>
          <a:lstStyle/>
          <a:p>
            <a:r>
              <a:rPr lang="en-US" sz="3200" dirty="0">
                <a:effectLst>
                  <a:outerShdw blurRad="38100" dist="38100" dir="2700000" algn="tl">
                    <a:srgbClr val="000000">
                      <a:alpha val="43137"/>
                    </a:srgbClr>
                  </a:outerShdw>
                </a:effectLst>
                <a:latin typeface="TimesNewRomanPSMT"/>
              </a:rPr>
              <a:t>The western wind was wild and dank with foam,</a:t>
            </a:r>
          </a:p>
          <a:p>
            <a:r>
              <a:rPr lang="en-US" sz="3200" dirty="0">
                <a:effectLst>
                  <a:outerShdw blurRad="38100" dist="38100" dir="2700000" algn="tl">
                    <a:srgbClr val="000000">
                      <a:alpha val="43137"/>
                    </a:srgbClr>
                  </a:outerShdw>
                </a:effectLst>
                <a:latin typeface="TimesNewRomanPSMT"/>
              </a:rPr>
              <a:t>And all alone went she.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429" y="2231310"/>
            <a:ext cx="4498428" cy="4106427"/>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857" y="2343808"/>
            <a:ext cx="5139550" cy="3836276"/>
          </a:xfrm>
          <a:prstGeom prst="rect">
            <a:avLst/>
          </a:prstGeom>
          <a:ln>
            <a:noFill/>
          </a:ln>
          <a:effectLst>
            <a:softEdge rad="112500"/>
          </a:effectLst>
        </p:spPr>
      </p:pic>
    </p:spTree>
    <p:extLst>
      <p:ext uri="{BB962C8B-B14F-4D97-AF65-F5344CB8AC3E}">
        <p14:creationId xmlns:p14="http://schemas.microsoft.com/office/powerpoint/2010/main" val="510145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1071" y="264437"/>
            <a:ext cx="7420303" cy="2677656"/>
          </a:xfrm>
          <a:prstGeom prst="rect">
            <a:avLst/>
          </a:prstGeom>
        </p:spPr>
        <p:txBody>
          <a:bodyPr wrap="square">
            <a:spAutoFit/>
          </a:bodyPr>
          <a:lstStyle/>
          <a:p>
            <a:r>
              <a:rPr lang="en-US" sz="2800" dirty="0">
                <a:solidFill>
                  <a:srgbClr val="C00000"/>
                </a:solidFill>
                <a:latin typeface="TimesNewRomanPSMT"/>
              </a:rPr>
              <a:t>The western tide crept up along the sand,</a:t>
            </a:r>
          </a:p>
          <a:p>
            <a:r>
              <a:rPr lang="en-US" sz="2800" dirty="0">
                <a:solidFill>
                  <a:srgbClr val="C00000"/>
                </a:solidFill>
                <a:latin typeface="TimesNewRomanPSMT"/>
              </a:rPr>
              <a:t>And o’er and o’er the sand,</a:t>
            </a:r>
          </a:p>
          <a:p>
            <a:r>
              <a:rPr lang="en-US" sz="2800" dirty="0">
                <a:solidFill>
                  <a:srgbClr val="C00000"/>
                </a:solidFill>
                <a:latin typeface="TimesNewRomanPSMT"/>
              </a:rPr>
              <a:t>And round and round the sand,</a:t>
            </a:r>
          </a:p>
          <a:p>
            <a:r>
              <a:rPr lang="en-US" sz="2800" dirty="0">
                <a:solidFill>
                  <a:srgbClr val="C00000"/>
                </a:solidFill>
                <a:latin typeface="TimesNewRomanPSMT"/>
              </a:rPr>
              <a:t>As far as eye could see.</a:t>
            </a:r>
          </a:p>
          <a:p>
            <a:r>
              <a:rPr lang="en-US" sz="2800" dirty="0">
                <a:solidFill>
                  <a:srgbClr val="C00000"/>
                </a:solidFill>
                <a:latin typeface="TimesNewRomanPSMT"/>
              </a:rPr>
              <a:t>The rolling mist came down and hid the land</a:t>
            </a:r>
          </a:p>
          <a:p>
            <a:r>
              <a:rPr lang="en-US" sz="2800" dirty="0">
                <a:solidFill>
                  <a:srgbClr val="C00000"/>
                </a:solidFill>
                <a:latin typeface="TimesNewRomanPSMT"/>
              </a:rPr>
              <a:t>And never came home she.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46" y="2942093"/>
            <a:ext cx="9848193" cy="3830419"/>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24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9" y="143112"/>
            <a:ext cx="6611007" cy="2677656"/>
          </a:xfrm>
          <a:prstGeom prst="rect">
            <a:avLst/>
          </a:prstGeom>
          <a:noFill/>
          <a:scene3d>
            <a:camera prst="orthographicFront"/>
            <a:lightRig rig="threePt" dir="t"/>
          </a:scene3d>
          <a:sp3d>
            <a:bevelT/>
          </a:sp3d>
        </p:spPr>
        <p:txBody>
          <a:bodyPr wrap="square">
            <a:spAutoFit/>
          </a:bodyPr>
          <a:lstStyle/>
          <a:p>
            <a:r>
              <a:rPr lang="en-US" sz="2800" dirty="0">
                <a:solidFill>
                  <a:srgbClr val="C00000"/>
                </a:solidFill>
                <a:latin typeface="TimesNewRomanPSMT"/>
              </a:rPr>
              <a:t>“Oh! Is it weed, or fish, or floating hair—</a:t>
            </a:r>
          </a:p>
          <a:p>
            <a:r>
              <a:rPr lang="en-US" sz="2800" dirty="0">
                <a:solidFill>
                  <a:srgbClr val="C00000"/>
                </a:solidFill>
                <a:latin typeface="TimesNewRomanPSMT"/>
              </a:rPr>
              <a:t>A tress of golden hair,</a:t>
            </a:r>
          </a:p>
          <a:p>
            <a:r>
              <a:rPr lang="en-US" sz="2800" dirty="0">
                <a:solidFill>
                  <a:srgbClr val="C00000"/>
                </a:solidFill>
                <a:latin typeface="TimesNewRomanPSMT"/>
              </a:rPr>
              <a:t>A drowned maiden’s hair,</a:t>
            </a:r>
          </a:p>
          <a:p>
            <a:r>
              <a:rPr lang="en-US" sz="2800" dirty="0">
                <a:solidFill>
                  <a:srgbClr val="C00000"/>
                </a:solidFill>
                <a:latin typeface="TimesNewRomanPSMT"/>
              </a:rPr>
              <a:t>Above the nets at sea?</a:t>
            </a:r>
          </a:p>
          <a:p>
            <a:r>
              <a:rPr lang="en-US" sz="2800" dirty="0">
                <a:solidFill>
                  <a:srgbClr val="C00000"/>
                </a:solidFill>
                <a:latin typeface="TimesNewRomanPSMT"/>
              </a:rPr>
              <a:t>Was never salmon yet that shone so fair</a:t>
            </a:r>
          </a:p>
          <a:p>
            <a:r>
              <a:rPr lang="en-US" sz="2800" dirty="0">
                <a:solidFill>
                  <a:srgbClr val="C00000"/>
                </a:solidFill>
                <a:latin typeface="TimesNewRomanPSMT"/>
              </a:rPr>
              <a:t>Among the stakes of Dee</a:t>
            </a:r>
            <a:r>
              <a:rPr lang="en-US" sz="2800" dirty="0" smtClean="0">
                <a:solidFill>
                  <a:srgbClr val="C00000"/>
                </a:solidFill>
                <a:latin typeface="TimesNewRomanPSMT"/>
              </a:rPr>
              <a:t>.’</a:t>
            </a:r>
            <a:endParaRPr lang="en-US" sz="2800" dirty="0">
              <a:solidFill>
                <a:srgbClr val="C00000"/>
              </a:solidFill>
              <a:latin typeface="TimesNewRomanPSM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62" y="3026976"/>
            <a:ext cx="3783724" cy="35001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542" y="3037486"/>
            <a:ext cx="3490748" cy="35001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246" y="3102321"/>
            <a:ext cx="3595851" cy="3500163"/>
          </a:xfrm>
          <a:prstGeom prst="rect">
            <a:avLst/>
          </a:prstGeom>
        </p:spPr>
      </p:pic>
    </p:spTree>
    <p:extLst>
      <p:ext uri="{BB962C8B-B14F-4D97-AF65-F5344CB8AC3E}">
        <p14:creationId xmlns:p14="http://schemas.microsoft.com/office/powerpoint/2010/main" val="1816913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263" y="318950"/>
            <a:ext cx="6842234" cy="1815882"/>
          </a:xfrm>
          <a:prstGeom prst="rect">
            <a:avLst/>
          </a:prstGeom>
          <a:noFill/>
          <a:scene3d>
            <a:camera prst="orthographicFront"/>
            <a:lightRig rig="threePt" dir="t"/>
          </a:scene3d>
          <a:sp3d>
            <a:bevelT/>
          </a:sp3d>
        </p:spPr>
        <p:txBody>
          <a:bodyPr wrap="square">
            <a:spAutoFit/>
          </a:bodyPr>
          <a:lstStyle/>
          <a:p>
            <a:r>
              <a:rPr lang="en-US" sz="2800" dirty="0">
                <a:solidFill>
                  <a:srgbClr val="C00000"/>
                </a:solidFill>
                <a:latin typeface="TimesNewRomanPSMT"/>
              </a:rPr>
              <a:t>They rowed her in across the rolling foam.</a:t>
            </a:r>
          </a:p>
          <a:p>
            <a:r>
              <a:rPr lang="en-US" sz="2800" dirty="0">
                <a:solidFill>
                  <a:srgbClr val="C00000"/>
                </a:solidFill>
                <a:latin typeface="TimesNewRomanPSMT"/>
              </a:rPr>
              <a:t>The cruel, crawling foam,</a:t>
            </a:r>
          </a:p>
          <a:p>
            <a:r>
              <a:rPr lang="en-US" sz="2800" dirty="0">
                <a:solidFill>
                  <a:srgbClr val="C00000"/>
                </a:solidFill>
                <a:latin typeface="TimesNewRomanPSMT"/>
              </a:rPr>
              <a:t>The cruel, hungry foam,</a:t>
            </a:r>
          </a:p>
          <a:p>
            <a:r>
              <a:rPr lang="en-US" sz="2800" dirty="0">
                <a:solidFill>
                  <a:srgbClr val="C00000"/>
                </a:solidFill>
                <a:latin typeface="TimesNewRomanPSMT"/>
              </a:rPr>
              <a:t>To her grave beside the sea: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56" y="2988549"/>
            <a:ext cx="3373822" cy="3317657"/>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590" y="2988548"/>
            <a:ext cx="3415858" cy="3317657"/>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279" y="2988548"/>
            <a:ext cx="3941378" cy="3317657"/>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58698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167" y="442993"/>
            <a:ext cx="8029903" cy="954107"/>
          </a:xfrm>
          <a:prstGeom prst="rect">
            <a:avLst/>
          </a:prstGeom>
          <a:noFill/>
          <a:scene3d>
            <a:camera prst="orthographicFront"/>
            <a:lightRig rig="threePt" dir="t"/>
          </a:scene3d>
          <a:sp3d>
            <a:bevelT/>
          </a:sp3d>
        </p:spPr>
        <p:txBody>
          <a:bodyPr wrap="square">
            <a:spAutoFit/>
          </a:bodyPr>
          <a:lstStyle/>
          <a:p>
            <a:r>
              <a:rPr lang="en-US" sz="2800" dirty="0" smtClean="0">
                <a:solidFill>
                  <a:srgbClr val="C00000"/>
                </a:solidFill>
                <a:latin typeface="TimesNewRomanPSMT"/>
              </a:rPr>
              <a:t>But still the boatmen hear her call the cattle home</a:t>
            </a:r>
            <a:endParaRPr lang="en-US" sz="2800" dirty="0">
              <a:solidFill>
                <a:srgbClr val="C00000"/>
              </a:solidFill>
              <a:latin typeface="TimesNewRomanPSMT"/>
            </a:endParaRPr>
          </a:p>
          <a:p>
            <a:r>
              <a:rPr lang="en-US" sz="2800" dirty="0">
                <a:solidFill>
                  <a:srgbClr val="C00000"/>
                </a:solidFill>
                <a:latin typeface="TimesNewRomanPSMT"/>
              </a:rPr>
              <a:t>Across the sands of Dee!”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635" y="1756872"/>
            <a:ext cx="8271641" cy="3981778"/>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4008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62" y="1340953"/>
            <a:ext cx="4792718" cy="3589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4209633" y="136152"/>
            <a:ext cx="4498269" cy="830997"/>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Pair work</a:t>
            </a:r>
            <a:endParaRPr lang="en-US" sz="4800" b="1" dirty="0">
              <a:effectLst>
                <a:outerShdw blurRad="38100" dist="38100" dir="2700000" algn="tl">
                  <a:srgbClr val="000000">
                    <a:alpha val="43137"/>
                  </a:srgbClr>
                </a:outerShdw>
              </a:effectLst>
            </a:endParaRPr>
          </a:p>
        </p:txBody>
      </p:sp>
      <p:sp>
        <p:nvSpPr>
          <p:cNvPr id="4" name="Rectangle 3"/>
          <p:cNvSpPr/>
          <p:nvPr/>
        </p:nvSpPr>
        <p:spPr>
          <a:xfrm>
            <a:off x="315311" y="5458280"/>
            <a:ext cx="11592910" cy="1077218"/>
          </a:xfrm>
          <a:prstGeom prst="rect">
            <a:avLst/>
          </a:prstGeom>
        </p:spPr>
        <p:txBody>
          <a:bodyPr wrap="square">
            <a:spAutoFit/>
          </a:bodyPr>
          <a:lstStyle/>
          <a:p>
            <a:r>
              <a:rPr lang="en-US" sz="3200" dirty="0" smtClean="0">
                <a:latin typeface="TimesNewRomanPSMT"/>
              </a:rPr>
              <a:t>2. </a:t>
            </a:r>
            <a:r>
              <a:rPr lang="en-US" sz="3200" dirty="0">
                <a:latin typeface="TimesNewRomanPSMT"/>
              </a:rPr>
              <a:t>Look at some words, phrases and sentences that have been </a:t>
            </a:r>
            <a:r>
              <a:rPr lang="en-US" sz="3200" dirty="0" smtClean="0">
                <a:latin typeface="TimesNewRomanPSMT"/>
              </a:rPr>
              <a:t>repeated several </a:t>
            </a:r>
            <a:r>
              <a:rPr lang="en-US" sz="3200" dirty="0">
                <a:latin typeface="TimesNewRomanPSMT"/>
              </a:rPr>
              <a:t>times. Explain why the poet has done that.</a:t>
            </a:r>
          </a:p>
        </p:txBody>
      </p:sp>
    </p:spTree>
    <p:extLst>
      <p:ext uri="{BB962C8B-B14F-4D97-AF65-F5344CB8AC3E}">
        <p14:creationId xmlns:p14="http://schemas.microsoft.com/office/powerpoint/2010/main" val="4034736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129" y="61413"/>
            <a:ext cx="11747350" cy="523220"/>
          </a:xfrm>
          <a:prstGeom prst="rect">
            <a:avLst/>
          </a:prstGeom>
          <a:solidFill>
            <a:schemeClr val="accent2"/>
          </a:solidFill>
          <a:scene3d>
            <a:camera prst="orthographicFront"/>
            <a:lightRig rig="threePt" dir="t"/>
          </a:scene3d>
          <a:sp3d>
            <a:bevelT w="165100" prst="coolSlant"/>
          </a:sp3d>
        </p:spPr>
        <p:txBody>
          <a:bodyPr wrap="square">
            <a:spAutoFit/>
          </a:bodyPr>
          <a:lstStyle/>
          <a:p>
            <a:r>
              <a:rPr lang="en-US" sz="2800" dirty="0" smtClean="0">
                <a:latin typeface="TimesNewRomanPSMT"/>
              </a:rPr>
              <a:t>1. </a:t>
            </a:r>
            <a:r>
              <a:rPr lang="en-US" sz="2800" dirty="0">
                <a:latin typeface="TimesNewRomanPSMT"/>
              </a:rPr>
              <a:t>What was the weather like when Mary went to bring the cattle home?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280" y="774552"/>
            <a:ext cx="9886764" cy="4432149"/>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 y="5421855"/>
            <a:ext cx="12191999" cy="1384995"/>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2800" dirty="0" smtClean="0"/>
              <a:t>When Mary went to bring the cattle home, the weather was very adverse, for the example there were wild western wind, foam in the sea, mist in the air and above all a tide in the sea.</a:t>
            </a:r>
            <a:endParaRPr lang="en-US" sz="2800" dirty="0"/>
          </a:p>
        </p:txBody>
      </p:sp>
    </p:spTree>
    <p:extLst>
      <p:ext uri="{BB962C8B-B14F-4D97-AF65-F5344CB8AC3E}">
        <p14:creationId xmlns:p14="http://schemas.microsoft.com/office/powerpoint/2010/main" val="127112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76" y="124613"/>
            <a:ext cx="7402989" cy="584775"/>
          </a:xfrm>
          <a:prstGeom prst="rect">
            <a:avLst/>
          </a:prstGeom>
          <a:solidFill>
            <a:schemeClr val="accent2"/>
          </a:solidFill>
          <a:scene3d>
            <a:camera prst="orthographicFront"/>
            <a:lightRig rig="threePt" dir="t"/>
          </a:scene3d>
          <a:sp3d>
            <a:bevelT w="165100" prst="coolSlant"/>
          </a:sp3d>
        </p:spPr>
        <p:txBody>
          <a:bodyPr wrap="none">
            <a:spAutoFit/>
          </a:bodyPr>
          <a:lstStyle/>
          <a:p>
            <a:r>
              <a:rPr lang="en-US" sz="3200" dirty="0" smtClean="0">
                <a:latin typeface="TimesNewRomanPSMT"/>
              </a:rPr>
              <a:t>2. </a:t>
            </a:r>
            <a:r>
              <a:rPr lang="en-US" sz="3200" dirty="0">
                <a:latin typeface="TimesNewRomanPSMT"/>
              </a:rPr>
              <a:t>How has the poet described the sea?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76" y="977462"/>
            <a:ext cx="10016358" cy="4456385"/>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0" y="5556328"/>
            <a:ext cx="12180865" cy="954107"/>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2800" dirty="0" smtClean="0"/>
              <a:t>To describe the sea, the poet has personified it. He has used words like ‘cruel’, ‘crawling foam’ ‘hungry’ </a:t>
            </a:r>
            <a:r>
              <a:rPr lang="en-US" sz="2800" dirty="0" err="1" smtClean="0"/>
              <a:t>etc</a:t>
            </a:r>
            <a:r>
              <a:rPr lang="en-US" sz="2800" dirty="0" smtClean="0"/>
              <a:t> to express the movement of the sea.</a:t>
            </a:r>
            <a:endParaRPr lang="en-US" sz="2800" dirty="0"/>
          </a:p>
        </p:txBody>
      </p:sp>
    </p:spTree>
    <p:extLst>
      <p:ext uri="{BB962C8B-B14F-4D97-AF65-F5344CB8AC3E}">
        <p14:creationId xmlns:p14="http://schemas.microsoft.com/office/powerpoint/2010/main" val="275230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801" y="272822"/>
            <a:ext cx="9804050" cy="1583138"/>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6000" b="1" i="1" dirty="0" smtClean="0">
                <a:solidFill>
                  <a:schemeClr val="bg1"/>
                </a:solidFill>
                <a:effectLst>
                  <a:outerShdw blurRad="38100" dist="38100" dir="2700000" algn="tl">
                    <a:srgbClr val="000000">
                      <a:alpha val="43137"/>
                    </a:srgbClr>
                  </a:outerShdw>
                </a:effectLst>
              </a:rPr>
              <a:t>Teacher’s  Identity:</a:t>
            </a:r>
            <a:endParaRPr lang="en-US" sz="6000" b="1" i="1"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619478" y="2059668"/>
            <a:ext cx="3753322" cy="3164839"/>
          </a:xfrm>
          <a:prstGeom prst="rect">
            <a:avLst/>
          </a:prstGeom>
        </p:spPr>
      </p:pic>
      <p:sp>
        <p:nvSpPr>
          <p:cNvPr id="4" name="Content Placeholder 2"/>
          <p:cNvSpPr txBox="1">
            <a:spLocks/>
          </p:cNvSpPr>
          <p:nvPr/>
        </p:nvSpPr>
        <p:spPr>
          <a:xfrm>
            <a:off x="1" y="2055137"/>
            <a:ext cx="5893805" cy="346361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buFont typeface="Arial" pitchFamily="34" charset="0"/>
              <a:buNone/>
            </a:pPr>
            <a:r>
              <a:rPr lang="en-US" b="1" dirty="0" err="1" smtClean="0">
                <a:latin typeface="Book Antiqua" pitchFamily="18" charset="0"/>
              </a:rPr>
              <a:t>Mazada</a:t>
            </a:r>
            <a:r>
              <a:rPr lang="en-US" b="1" dirty="0" smtClean="0">
                <a:latin typeface="Book Antiqua" pitchFamily="18" charset="0"/>
              </a:rPr>
              <a:t> </a:t>
            </a:r>
            <a:r>
              <a:rPr lang="en-US" b="1" dirty="0" err="1" smtClean="0">
                <a:latin typeface="Book Antiqua" pitchFamily="18" charset="0"/>
              </a:rPr>
              <a:t>Akter</a:t>
            </a:r>
            <a:endParaRPr lang="en-US" b="1" dirty="0" smtClean="0">
              <a:latin typeface="Book Antiqua" pitchFamily="18" charset="0"/>
            </a:endParaRPr>
          </a:p>
          <a:p>
            <a:pPr indent="0" algn="just">
              <a:buFont typeface="Arial" pitchFamily="34" charset="0"/>
              <a:buNone/>
            </a:pPr>
            <a:r>
              <a:rPr lang="en-US" b="1" dirty="0" smtClean="0">
                <a:latin typeface="Book Antiqua" pitchFamily="18" charset="0"/>
              </a:rPr>
              <a:t>Lecturer (English)</a:t>
            </a:r>
          </a:p>
          <a:p>
            <a:pPr indent="0" algn="just">
              <a:buFont typeface="Arial" pitchFamily="34" charset="0"/>
              <a:buNone/>
            </a:pPr>
            <a:r>
              <a:rPr lang="en-US" b="1" dirty="0" err="1" smtClean="0">
                <a:latin typeface="Book Antiqua" pitchFamily="18" charset="0"/>
              </a:rPr>
              <a:t>Barabor</a:t>
            </a:r>
            <a:r>
              <a:rPr lang="en-US" b="1" dirty="0" smtClean="0">
                <a:latin typeface="Book Antiqua" pitchFamily="18" charset="0"/>
              </a:rPr>
              <a:t> </a:t>
            </a:r>
            <a:r>
              <a:rPr lang="en-US" b="1" dirty="0" err="1" smtClean="0">
                <a:latin typeface="Book Antiqua" pitchFamily="18" charset="0"/>
              </a:rPr>
              <a:t>alim</a:t>
            </a:r>
            <a:r>
              <a:rPr lang="en-US" b="1" dirty="0" smtClean="0">
                <a:latin typeface="Book Antiqua" pitchFamily="18" charset="0"/>
              </a:rPr>
              <a:t> </a:t>
            </a:r>
            <a:r>
              <a:rPr lang="en-US" b="1" dirty="0" err="1" smtClean="0">
                <a:latin typeface="Book Antiqua" pitchFamily="18" charset="0"/>
              </a:rPr>
              <a:t>Madrasha</a:t>
            </a:r>
            <a:endParaRPr lang="en-US" b="1" dirty="0" smtClean="0">
              <a:latin typeface="Book Antiqua" pitchFamily="18" charset="0"/>
            </a:endParaRPr>
          </a:p>
          <a:p>
            <a:pPr indent="0" algn="just">
              <a:buNone/>
            </a:pPr>
            <a:r>
              <a:rPr lang="en-US" b="1" dirty="0" smtClean="0">
                <a:latin typeface="Book Antiqua" pitchFamily="18" charset="0"/>
              </a:rPr>
              <a:t>Class </a:t>
            </a:r>
            <a:r>
              <a:rPr lang="en-US" b="1" dirty="0" smtClean="0">
                <a:latin typeface="Book Antiqua" pitchFamily="18" charset="0"/>
              </a:rPr>
              <a:t>:IX-X</a:t>
            </a:r>
          </a:p>
          <a:p>
            <a:pPr indent="0" algn="just">
              <a:buNone/>
            </a:pPr>
            <a:r>
              <a:rPr lang="en-US" dirty="0" smtClean="0">
                <a:effectLst>
                  <a:outerShdw blurRad="38100" dist="38100" dir="2700000" algn="tl">
                    <a:srgbClr val="000000">
                      <a:alpha val="43137"/>
                    </a:srgbClr>
                  </a:outerShdw>
                </a:effectLst>
              </a:rPr>
              <a:t> </a:t>
            </a:r>
            <a:r>
              <a:rPr lang="en-US" b="1" dirty="0" smtClean="0">
                <a:latin typeface="Book Antiqua" pitchFamily="18" charset="0"/>
              </a:rPr>
              <a:t>Subject </a:t>
            </a:r>
            <a:r>
              <a:rPr lang="en-US" b="1" dirty="0" smtClean="0">
                <a:latin typeface="Book Antiqua" pitchFamily="18" charset="0"/>
              </a:rPr>
              <a:t>: </a:t>
            </a:r>
            <a:r>
              <a:rPr lang="en-US" b="1" dirty="0" smtClean="0">
                <a:latin typeface="Book Antiqua" pitchFamily="18" charset="0"/>
              </a:rPr>
              <a:t>English </a:t>
            </a:r>
            <a:r>
              <a:rPr lang="en-US" dirty="0" smtClean="0">
                <a:effectLst>
                  <a:outerShdw blurRad="38100" dist="38100" dir="2700000" algn="tl">
                    <a:srgbClr val="000000">
                      <a:alpha val="43137"/>
                    </a:srgbClr>
                  </a:outerShdw>
                </a:effectLst>
              </a:rPr>
              <a:t>1</a:t>
            </a:r>
            <a:r>
              <a:rPr lang="en-US" baseline="30000" dirty="0" smtClean="0">
                <a:effectLst>
                  <a:outerShdw blurRad="38100" dist="38100" dir="2700000" algn="tl">
                    <a:srgbClr val="000000">
                      <a:alpha val="43137"/>
                    </a:srgbClr>
                  </a:outerShdw>
                </a:effectLst>
              </a:rPr>
              <a:t>st</a:t>
            </a:r>
            <a:endParaRPr lang="en-US" b="1" dirty="0">
              <a:latin typeface="Book Antiqua" pitchFamily="18" charset="0"/>
            </a:endParaRPr>
          </a:p>
          <a:p>
            <a:pPr indent="0" algn="just">
              <a:buFont typeface="Arial" pitchFamily="34" charset="0"/>
              <a:buNone/>
            </a:pPr>
            <a:r>
              <a:rPr lang="en-US" b="1" dirty="0" smtClean="0">
                <a:latin typeface="Book Antiqua" pitchFamily="18" charset="0"/>
              </a:rPr>
              <a:t> paper</a:t>
            </a:r>
            <a:endParaRPr lang="en-US" b="1" dirty="0" smtClean="0">
              <a:latin typeface="Book Antiqua" pitchFamily="18" charset="0"/>
            </a:endParaRPr>
          </a:p>
          <a:p>
            <a:endParaRPr lang="en-US" dirty="0"/>
          </a:p>
        </p:txBody>
      </p:sp>
      <p:pic>
        <p:nvPicPr>
          <p:cNvPr id="5" name="Picture 4"/>
          <p:cNvPicPr>
            <a:picLocks noChangeAspect="1"/>
          </p:cNvPicPr>
          <p:nvPr/>
        </p:nvPicPr>
        <p:blipFill>
          <a:blip r:embed="rId3"/>
          <a:stretch>
            <a:fillRect/>
          </a:stretch>
        </p:blipFill>
        <p:spPr>
          <a:xfrm>
            <a:off x="5962019" y="1765426"/>
            <a:ext cx="2817603" cy="3784349"/>
          </a:xfrm>
          <a:prstGeom prst="rect">
            <a:avLst/>
          </a:prstGeom>
        </p:spPr>
      </p:pic>
    </p:spTree>
    <p:extLst>
      <p:ext uri="{BB962C8B-B14F-4D97-AF65-F5344CB8AC3E}">
        <p14:creationId xmlns:p14="http://schemas.microsoft.com/office/powerpoint/2010/main" val="271350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ircle(in)">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ircle(in)">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38687" y="161396"/>
            <a:ext cx="7139353"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5539" b="1" i="1" smtClean="0">
                <a:effectLst>
                  <a:outerShdw blurRad="38100" dist="38100" dir="2700000" algn="tl">
                    <a:srgbClr val="000000">
                      <a:alpha val="43137"/>
                    </a:srgbClr>
                  </a:outerShdw>
                </a:effectLst>
                <a:latin typeface="Times New Roman" pitchFamily="18" charset="0"/>
                <a:cs typeface="Times New Roman" pitchFamily="18" charset="0"/>
              </a:rPr>
              <a:t>   </a:t>
            </a:r>
            <a:r>
              <a:rPr lang="en-US" sz="5539" b="1" i="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Homework</a:t>
            </a:r>
            <a:r>
              <a:rPr lang="en-US" sz="5539" b="1" i="1"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5539"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3778" y="1339240"/>
            <a:ext cx="7957836" cy="5333886"/>
          </a:xfrm>
          <a:prstGeom prst="rect">
            <a:avLst/>
          </a:prstGeom>
        </p:spPr>
      </p:pic>
      <p:sp>
        <p:nvSpPr>
          <p:cNvPr id="4" name="Rectangle 3"/>
          <p:cNvSpPr/>
          <p:nvPr/>
        </p:nvSpPr>
        <p:spPr>
          <a:xfrm>
            <a:off x="307818" y="5515708"/>
            <a:ext cx="10269914"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n-US" sz="4000" b="1" dirty="0" err="1">
                <a:solidFill>
                  <a:schemeClr val="tx1"/>
                </a:solidFill>
                <a:effectLst>
                  <a:outerShdw blurRad="38100" dist="38100" dir="2700000" algn="tl">
                    <a:srgbClr val="000000">
                      <a:alpha val="43137"/>
                    </a:srgbClr>
                  </a:outerShdw>
                </a:effectLst>
              </a:rPr>
              <a:t>Summarise</a:t>
            </a:r>
            <a:r>
              <a:rPr lang="en-US" sz="4000" b="1" dirty="0">
                <a:solidFill>
                  <a:schemeClr val="tx1"/>
                </a:solidFill>
                <a:effectLst>
                  <a:outerShdw blurRad="38100" dist="38100" dir="2700000" algn="tl">
                    <a:srgbClr val="000000">
                      <a:alpha val="43137"/>
                    </a:srgbClr>
                  </a:outerShdw>
                </a:effectLst>
              </a:rPr>
              <a:t> the poem in your own words.</a:t>
            </a:r>
          </a:p>
        </p:txBody>
      </p:sp>
    </p:spTree>
    <p:extLst>
      <p:ext uri="{BB962C8B-B14F-4D97-AF65-F5344CB8AC3E}">
        <p14:creationId xmlns:p14="http://schemas.microsoft.com/office/powerpoint/2010/main" val="10658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127" y="609600"/>
            <a:ext cx="5565225"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rgbClr val="00B050"/>
                  </a:solidFill>
                </a:ln>
                <a:solidFill>
                  <a:srgbClr val="00B050"/>
                </a:solidFill>
                <a:effectLst>
                  <a:outerShdw blurRad="50800" dist="39000" dir="5460000" algn="tl">
                    <a:srgbClr val="000000">
                      <a:alpha val="38000"/>
                    </a:srgbClr>
                  </a:outerShdw>
                </a:effectLst>
              </a:rPr>
              <a:t>Thank You All</a:t>
            </a:r>
            <a:endParaRPr lang="en-US" sz="6600" b="1" cap="none" spc="0" dirty="0">
              <a:ln w="11430">
                <a:solidFill>
                  <a:srgbClr val="00B050"/>
                </a:solidFill>
              </a:ln>
              <a:solidFill>
                <a:srgbClr val="00B050"/>
              </a:soli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19335" y="1602464"/>
            <a:ext cx="4618453" cy="4191000"/>
          </a:xfrm>
          <a:prstGeom prst="rect">
            <a:avLst/>
          </a:prstGeom>
        </p:spPr>
      </p:pic>
    </p:spTree>
    <p:extLst>
      <p:ext uri="{BB962C8B-B14F-4D97-AF65-F5344CB8AC3E}">
        <p14:creationId xmlns:p14="http://schemas.microsoft.com/office/powerpoint/2010/main" val="3118398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1298" y="-42012"/>
            <a:ext cx="11560629" cy="68941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NAME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open-sans"/>
              </a:rPr>
              <a:t>Charles Kingsley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OCCUPATION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A00000"/>
                </a:solidFill>
                <a:effectLst/>
                <a:latin typeface="open-sans"/>
                <a:hlinkClick r:id="rId2"/>
              </a:rPr>
              <a:t>Priest</a:t>
            </a: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3"/>
              </a:rPr>
              <a:t>Writer</a:t>
            </a:r>
            <a:endParaRPr kumimoji="0" lang="en-US" altLang="en-US" sz="24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BIRTH DATE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A00000"/>
                </a:solidFill>
                <a:effectLst/>
                <a:latin typeface="open-sans"/>
                <a:hlinkClick r:id="rId4"/>
              </a:rPr>
              <a:t>June 12</a:t>
            </a: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5"/>
              </a:rPr>
              <a:t>1819</a:t>
            </a:r>
            <a:endParaRPr kumimoji="0" lang="en-US" altLang="en-US" sz="24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DEATH DATE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A00000"/>
                </a:solidFill>
                <a:effectLst/>
                <a:latin typeface="open-sans"/>
                <a:hlinkClick r:id="rId6"/>
              </a:rPr>
              <a:t>January 23</a:t>
            </a: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7"/>
              </a:rPr>
              <a:t>1875</a:t>
            </a:r>
            <a:endParaRPr kumimoji="0" lang="en-US" altLang="en-US" sz="24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EDUCATION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A00000"/>
                </a:solidFill>
                <a:effectLst/>
                <a:latin typeface="open-sans"/>
                <a:hlinkClick r:id="rId8"/>
              </a:rPr>
              <a:t>University of Cambridge, Magdalene College</a:t>
            </a: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9"/>
              </a:rPr>
              <a:t>King's College London</a:t>
            </a:r>
            <a:r>
              <a:rPr kumimoji="0" lang="en-US" altLang="en-US" sz="2400" b="0" i="0" u="none" strike="noStrike" cap="none" normalizeH="0" baseline="0" dirty="0" smtClean="0">
                <a:ln>
                  <a:noFill/>
                </a:ln>
                <a:solidFill>
                  <a:srgbClr val="333333"/>
                </a:solidFill>
                <a:effectLst/>
                <a:latin typeface="open-sans"/>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10"/>
              </a:rPr>
              <a:t>Helston Grammar School</a:t>
            </a:r>
            <a:endParaRPr kumimoji="0" lang="en-US" altLang="en-US" sz="24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PLACE OF BIRTH</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A00000"/>
                </a:solidFill>
                <a:effectLst/>
                <a:latin typeface="open-sans"/>
                <a:hlinkClick r:id="rId11"/>
              </a:rPr>
              <a:t>Devon, England</a:t>
            </a: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12"/>
              </a:rPr>
              <a:t>United Kingdom</a:t>
            </a:r>
            <a:endParaRPr kumimoji="0" lang="en-US" altLang="en-US" sz="24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B4B4B4"/>
                </a:solidFill>
                <a:effectLst/>
                <a:latin typeface="futura-pt"/>
              </a:rPr>
              <a:t>PLACE OF DEATH</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A00000"/>
                </a:solidFill>
                <a:effectLst/>
                <a:latin typeface="open-sans"/>
                <a:hlinkClick r:id="rId13"/>
              </a:rPr>
              <a:t>Eversley</a:t>
            </a:r>
            <a:r>
              <a:rPr kumimoji="0" lang="en-US" altLang="en-US" sz="2400" b="0" i="0" u="none" strike="noStrike" cap="none" normalizeH="0" baseline="0" dirty="0" smtClean="0">
                <a:ln>
                  <a:noFill/>
                </a:ln>
                <a:solidFill>
                  <a:srgbClr val="A00000"/>
                </a:solidFill>
                <a:effectLst/>
                <a:latin typeface="open-sans"/>
                <a:hlinkClick r:id="rId13"/>
              </a:rPr>
              <a:t>, England</a:t>
            </a:r>
            <a:r>
              <a:rPr kumimoji="0" lang="en-US" altLang="en-US" sz="2400" b="0" i="0" u="none" strike="noStrike" cap="none" normalizeH="0" baseline="0" dirty="0" smtClean="0">
                <a:ln>
                  <a:noFill/>
                </a:ln>
                <a:solidFill>
                  <a:srgbClr val="333333"/>
                </a:solidFill>
                <a:effectLst/>
                <a:latin typeface="open-sans"/>
              </a:rPr>
              <a:t>, </a:t>
            </a:r>
            <a:r>
              <a:rPr kumimoji="0" lang="en-US" altLang="en-US" sz="2400" b="0" i="0" u="none" strike="noStrike" cap="none" normalizeH="0" baseline="0" dirty="0" smtClean="0">
                <a:ln>
                  <a:noFill/>
                </a:ln>
                <a:solidFill>
                  <a:srgbClr val="A00000"/>
                </a:solidFill>
                <a:effectLst/>
                <a:latin typeface="open-sans"/>
                <a:hlinkClick r:id="rId14"/>
              </a:rPr>
              <a:t>United Kingdom</a:t>
            </a:r>
            <a:endParaRPr kumimoji="0" lang="en-US" altLang="en-US" sz="2400" b="0" i="0" u="none" strike="noStrike" cap="none" normalizeH="0" baseline="0" dirty="0" smtClean="0">
              <a:ln>
                <a:noFill/>
              </a:ln>
              <a:solidFill>
                <a:srgbClr val="333333"/>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333333"/>
                </a:solidFill>
                <a:effectLst/>
                <a:latin typeface="open-sans"/>
              </a:rPr>
              <a:t>Charles Kingsley, a 19th century priest and writer who worked under Queen Victoria, is known for novels like Yeast, Alton Locke and </a:t>
            </a:r>
            <a:r>
              <a:rPr kumimoji="0" lang="en-US" altLang="en-US" sz="2400" b="0" i="0" u="none" strike="noStrike" cap="none" normalizeH="0" baseline="0" dirty="0" err="1" smtClean="0">
                <a:ln>
                  <a:noFill/>
                </a:ln>
                <a:solidFill>
                  <a:srgbClr val="333333"/>
                </a:solidFill>
                <a:effectLst/>
                <a:latin typeface="open-sans"/>
              </a:rPr>
              <a:t>Hypatia</a:t>
            </a:r>
            <a:r>
              <a:rPr kumimoji="0" lang="en-US" altLang="en-US" sz="2400" b="0" i="0" u="none" strike="noStrike" cap="none" normalizeH="0" baseline="0" dirty="0" smtClean="0">
                <a:ln>
                  <a:noFill/>
                </a:ln>
                <a:solidFill>
                  <a:srgbClr val="333333"/>
                </a:solidFill>
                <a:effectLst/>
                <a:latin typeface="open-sans"/>
              </a:rPr>
              <a:t>. A poet and children's author who loved nature, Kingsley died in </a:t>
            </a:r>
            <a:r>
              <a:rPr kumimoji="0" lang="en-US" altLang="en-US" sz="2400" b="0" i="0" u="none" strike="noStrike" cap="none" normalizeH="0" baseline="0" dirty="0" err="1" smtClean="0">
                <a:ln>
                  <a:noFill/>
                </a:ln>
                <a:solidFill>
                  <a:srgbClr val="333333"/>
                </a:solidFill>
                <a:effectLst/>
                <a:latin typeface="open-sans"/>
              </a:rPr>
              <a:t>Eversley</a:t>
            </a:r>
            <a:r>
              <a:rPr kumimoji="0" lang="en-US" altLang="en-US" sz="2400" b="0" i="0" u="none" strike="noStrike" cap="none" normalizeH="0" baseline="0" dirty="0" smtClean="0">
                <a:ln>
                  <a:noFill/>
                </a:ln>
                <a:solidFill>
                  <a:srgbClr val="333333"/>
                </a:solidFill>
                <a:effectLst/>
                <a:latin typeface="open-sans"/>
              </a:rPr>
              <a:t>, England, on January 23, 1875.</a:t>
            </a:r>
            <a:endParaRPr kumimoji="0" lang="en-US" altLang="en-US" sz="2400" b="0" i="0" u="none" strike="noStrike" cap="none" normalizeH="0" baseline="0" dirty="0" smtClean="0">
              <a:ln>
                <a:noFill/>
              </a:ln>
              <a:solidFill>
                <a:schemeClr val="tx1"/>
              </a:solidFill>
              <a:effectLst/>
            </a:endParaRPr>
          </a:p>
        </p:txBody>
      </p:sp>
      <p:sp>
        <p:nvSpPr>
          <p:cNvPr id="5" name="TextBox 4"/>
          <p:cNvSpPr txBox="1"/>
          <p:nvPr/>
        </p:nvSpPr>
        <p:spPr>
          <a:xfrm>
            <a:off x="3186674" y="136478"/>
            <a:ext cx="4142174" cy="646331"/>
          </a:xfrm>
          <a:prstGeom prst="rect">
            <a:avLst/>
          </a:prstGeom>
          <a:noFill/>
        </p:spPr>
        <p:txBody>
          <a:bodyPr wrap="square" rtlCol="0">
            <a:spAutoFit/>
          </a:bodyPr>
          <a:lstStyle/>
          <a:p>
            <a:r>
              <a:rPr lang="en-US" sz="3600" b="1" dirty="0">
                <a:solidFill>
                  <a:prstClr val="black"/>
                </a:solidFill>
                <a:effectLst>
                  <a:outerShdw blurRad="38100" dist="38100" dir="2700000" algn="tl">
                    <a:srgbClr val="000000">
                      <a:alpha val="43137"/>
                    </a:srgbClr>
                  </a:outerShdw>
                </a:effectLst>
                <a:latin typeface="Calibri" panose="020F0502020204030204"/>
              </a:rPr>
              <a:t>Poet’s introduction</a:t>
            </a:r>
            <a:endParaRPr lang="en-US" sz="3600" b="1" dirty="0">
              <a:solidFill>
                <a:prstClr val="black"/>
              </a:solidFill>
              <a:effectLst>
                <a:outerShdw blurRad="38100" dist="38100" dir="2700000" algn="tl">
                  <a:srgbClr val="000000">
                    <a:alpha val="43137"/>
                  </a:srgbClr>
                </a:outerShdw>
              </a:effectLst>
              <a:latin typeface="Calibri" panose="020F0502020204030204"/>
            </a:endParaRPr>
          </a:p>
        </p:txBody>
      </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52381" y="136478"/>
            <a:ext cx="3090041" cy="2963916"/>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307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373" y="314643"/>
            <a:ext cx="5493354"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bn-BD"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oday’s lesson is--</a:t>
            </a:r>
            <a:endPar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839755" y="1418253"/>
            <a:ext cx="11115684" cy="1446550"/>
          </a:xfrm>
          <a:prstGeom prst="rect">
            <a:avLst/>
          </a:prstGeom>
          <a:noFill/>
        </p:spPr>
        <p:txBody>
          <a:bodyPr wrap="square" rtlCol="0">
            <a:spAutoFit/>
          </a:bodyPr>
          <a:lstStyle/>
          <a:p>
            <a:r>
              <a:rPr lang="bn-BD" sz="8800" b="1" dirty="0" smtClean="0">
                <a:effectLst>
                  <a:outerShdw blurRad="38100" dist="38100" dir="2700000" algn="tl">
                    <a:srgbClr val="000000">
                      <a:alpha val="43137"/>
                    </a:srgbClr>
                  </a:outerShdw>
                </a:effectLst>
              </a:rPr>
              <a:t>“</a:t>
            </a:r>
            <a:r>
              <a:rPr lang="en-US" sz="8800" b="1" dirty="0" smtClean="0">
                <a:effectLst>
                  <a:outerShdw blurRad="38100" dist="38100" dir="2700000" algn="tl">
                    <a:srgbClr val="000000">
                      <a:alpha val="43137"/>
                    </a:srgbClr>
                  </a:outerShdw>
                </a:effectLst>
              </a:rPr>
              <a:t>The Sands of Dee</a:t>
            </a:r>
            <a:r>
              <a:rPr lang="bn-BD" sz="8800" b="1" dirty="0" smtClean="0">
                <a:effectLst>
                  <a:outerShdw blurRad="38100" dist="38100" dir="2700000" algn="tl">
                    <a:srgbClr val="000000">
                      <a:alpha val="43137"/>
                    </a:srgbClr>
                  </a:outerShdw>
                </a:effectLst>
              </a:rPr>
              <a:t>”</a:t>
            </a:r>
            <a:endParaRPr lang="en-US" sz="8800" b="1" dirty="0">
              <a:effectLst>
                <a:outerShdw blurRad="38100" dist="38100" dir="2700000" algn="tl">
                  <a:srgbClr val="000000">
                    <a:alpha val="43137"/>
                  </a:srgbClr>
                </a:outerShdw>
              </a:effectLst>
            </a:endParaRPr>
          </a:p>
        </p:txBody>
      </p:sp>
      <p:sp>
        <p:nvSpPr>
          <p:cNvPr id="4" name="TextBox 3"/>
          <p:cNvSpPr txBox="1"/>
          <p:nvPr/>
        </p:nvSpPr>
        <p:spPr>
          <a:xfrm>
            <a:off x="2702078" y="3045083"/>
            <a:ext cx="5900746"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U</a:t>
            </a:r>
            <a:r>
              <a:rPr lang="bn-BD" sz="4800" dirty="0" smtClean="0">
                <a:effectLst>
                  <a:outerShdw blurRad="38100" dist="38100" dir="2700000" algn="tl">
                    <a:srgbClr val="000000">
                      <a:alpha val="43137"/>
                    </a:srgbClr>
                  </a:outerShdw>
                </a:effectLst>
              </a:rPr>
              <a:t>nit-</a:t>
            </a:r>
            <a:r>
              <a:rPr lang="en-US" sz="4800" dirty="0" smtClean="0">
                <a:effectLst>
                  <a:outerShdw blurRad="38100" dist="38100" dir="2700000" algn="tl">
                    <a:srgbClr val="000000">
                      <a:alpha val="43137"/>
                    </a:srgbClr>
                  </a:outerShdw>
                </a:effectLst>
              </a:rPr>
              <a:t>14 lesson-3</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752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4601" y="304800"/>
            <a:ext cx="6347715" cy="68580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mtClean="0">
                <a:ln w="11430"/>
                <a:effectLst>
                  <a:outerShdw blurRad="50800" dist="39000" dir="5460000" algn="tl">
                    <a:srgbClr val="000000">
                      <a:alpha val="38000"/>
                    </a:srgbClr>
                  </a:outerShdw>
                </a:effectLst>
              </a:rPr>
              <a:t>Learning outcomes -</a:t>
            </a:r>
            <a:endParaRPr lang="en-US" dirty="0"/>
          </a:p>
        </p:txBody>
      </p:sp>
      <p:sp>
        <p:nvSpPr>
          <p:cNvPr id="3" name="Text Placeholder 2"/>
          <p:cNvSpPr txBox="1">
            <a:spLocks/>
          </p:cNvSpPr>
          <p:nvPr/>
        </p:nvSpPr>
        <p:spPr>
          <a:xfrm>
            <a:off x="2438400" y="1219200"/>
            <a:ext cx="7467602" cy="4321048"/>
          </a:xfrm>
          <a:prstGeom prst="rect">
            <a:avLst/>
          </a:prstGeom>
          <a:pattFill prst="pct5">
            <a:fgClr>
              <a:schemeClr val="bg1"/>
            </a:fgClr>
            <a:bgClr>
              <a:schemeClr val="bg1"/>
            </a:bgClr>
          </a:pattFill>
        </p:spPr>
        <p:txBody>
          <a:bodyP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600" b="1" spc="50" smtClean="0">
                <a:ln w="11430"/>
                <a:solidFill>
                  <a:srgbClr val="C00000"/>
                </a:solidFill>
                <a:effectLst>
                  <a:outerShdw blurRad="76200" dist="50800" dir="5400000" algn="tl" rotWithShape="0">
                    <a:srgbClr val="000000">
                      <a:alpha val="65000"/>
                    </a:srgbClr>
                  </a:outerShdw>
                </a:effectLst>
              </a:rPr>
              <a:t>At end of the lesson, students will be able to –</a:t>
            </a:r>
          </a:p>
          <a:p>
            <a:endParaRPr lang="en-US" b="1" spc="50" smtClean="0">
              <a:ln w="11430"/>
              <a:solidFill>
                <a:srgbClr val="002060"/>
              </a:solidFill>
              <a:effectLst>
                <a:outerShdw blurRad="76200" dist="50800" dir="5400000" algn="tl" rotWithShape="0">
                  <a:srgbClr val="000000">
                    <a:alpha val="65000"/>
                  </a:srgbClr>
                </a:outerShdw>
              </a:effectLst>
            </a:endParaRPr>
          </a:p>
          <a:p>
            <a:pPr marL="514350" indent="-514350">
              <a:buFont typeface="+mj-lt"/>
              <a:buAutoNum type="romanUcPeriod"/>
            </a:pPr>
            <a:r>
              <a:rPr lang="en-US" sz="3600" b="1" spc="50" smtClean="0">
                <a:ln w="11430"/>
                <a:solidFill>
                  <a:schemeClr val="tx1"/>
                </a:solidFill>
                <a:effectLst>
                  <a:outerShdw blurRad="76200" dist="50800" dir="5400000" algn="tl" rotWithShape="0">
                    <a:srgbClr val="000000">
                      <a:alpha val="65000"/>
                    </a:srgbClr>
                  </a:outerShdw>
                </a:effectLst>
              </a:rPr>
              <a:t>Discuss about pictures;</a:t>
            </a:r>
          </a:p>
          <a:p>
            <a:pPr marL="514350" indent="-514350">
              <a:buFont typeface="+mj-lt"/>
              <a:buAutoNum type="romanUcPeriod"/>
            </a:pPr>
            <a:r>
              <a:rPr lang="en-US" sz="3600" b="1" spc="50" smtClean="0">
                <a:ln w="11430"/>
                <a:solidFill>
                  <a:schemeClr val="tx1"/>
                </a:solidFill>
                <a:effectLst>
                  <a:outerShdw blurRad="76200" dist="50800" dir="5400000" algn="tl" rotWithShape="0">
                    <a:srgbClr val="000000">
                      <a:alpha val="65000"/>
                    </a:srgbClr>
                  </a:outerShdw>
                </a:effectLst>
              </a:rPr>
              <a:t>Recognize and use English sounds, stress, and intonation;</a:t>
            </a:r>
          </a:p>
          <a:p>
            <a:pPr marL="514350" indent="-514350">
              <a:buFont typeface="+mj-lt"/>
              <a:buAutoNum type="romanUcPeriod"/>
            </a:pPr>
            <a:r>
              <a:rPr lang="en-US" sz="3600" b="1" spc="50" smtClean="0">
                <a:ln w="11430"/>
                <a:solidFill>
                  <a:schemeClr val="tx1"/>
                </a:solidFill>
                <a:effectLst>
                  <a:outerShdw blurRad="76200" dist="50800" dir="5400000" algn="tl" rotWithShape="0">
                    <a:srgbClr val="000000">
                      <a:alpha val="65000"/>
                    </a:srgbClr>
                  </a:outerShdw>
                </a:effectLst>
              </a:rPr>
              <a:t>Understand and enjoy poem;</a:t>
            </a:r>
          </a:p>
          <a:p>
            <a:pPr marL="514350" indent="-514350">
              <a:buFont typeface="+mj-lt"/>
              <a:buAutoNum type="romanUcPeriod"/>
            </a:pPr>
            <a:r>
              <a:rPr lang="en-US" sz="3600" b="1" spc="50" smtClean="0">
                <a:ln w="11430"/>
                <a:solidFill>
                  <a:schemeClr val="tx1"/>
                </a:solidFill>
                <a:effectLst>
                  <a:outerShdw blurRad="76200" dist="50800" dir="5400000" algn="tl" rotWithShape="0">
                    <a:srgbClr val="000000">
                      <a:alpha val="65000"/>
                    </a:srgbClr>
                  </a:outerShdw>
                </a:effectLst>
              </a:rPr>
              <a:t>Interpret, evaluate and summarise literary texts;</a:t>
            </a:r>
            <a:endParaRPr lang="en-US" sz="3600" dirty="0">
              <a:solidFill>
                <a:schemeClr val="tx1"/>
              </a:solidFill>
            </a:endParaRPr>
          </a:p>
        </p:txBody>
      </p:sp>
    </p:spTree>
    <p:extLst>
      <p:ext uri="{BB962C8B-B14F-4D97-AF65-F5344CB8AC3E}">
        <p14:creationId xmlns:p14="http://schemas.microsoft.com/office/powerpoint/2010/main" val="266041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8468" y="94601"/>
            <a:ext cx="3833050" cy="769441"/>
          </a:xfrm>
          <a:prstGeom prst="rect">
            <a:avLst/>
          </a:prstGeom>
          <a:solidFill>
            <a:schemeClr val="accent2">
              <a:lumMod val="60000"/>
              <a:lumOff val="40000"/>
            </a:schemeClr>
          </a:solidFill>
          <a:scene3d>
            <a:camera prst="orthographicFront"/>
            <a:lightRig rig="threePt" dir="t"/>
          </a:scene3d>
          <a:sp3d>
            <a:bevelT w="165100" prst="coolSlant"/>
          </a:sp3d>
        </p:spPr>
        <p:txBody>
          <a:bodyPr wrap="square" rtlCol="0">
            <a:spAutoFit/>
          </a:bodyPr>
          <a:lstStyle/>
          <a:p>
            <a:r>
              <a:rPr lang="en-US" sz="4400" dirty="0" smtClean="0">
                <a:effectLst>
                  <a:outerShdw blurRad="38100" dist="38100" dir="2700000" algn="tl">
                    <a:srgbClr val="000000">
                      <a:alpha val="43137"/>
                    </a:srgbClr>
                  </a:outerShdw>
                </a:effectLst>
              </a:rPr>
              <a:t>N</a:t>
            </a:r>
            <a:r>
              <a:rPr lang="bn-BD" sz="4400" dirty="0" smtClean="0">
                <a:effectLst>
                  <a:outerShdw blurRad="38100" dist="38100" dir="2700000" algn="tl">
                    <a:srgbClr val="000000">
                      <a:alpha val="43137"/>
                    </a:srgbClr>
                  </a:outerShdw>
                </a:effectLst>
              </a:rPr>
              <a:t>ew words</a:t>
            </a:r>
            <a:endParaRPr lang="en-US" sz="4400" dirty="0">
              <a:effectLst>
                <a:outerShdw blurRad="38100" dist="38100" dir="2700000" algn="tl">
                  <a:srgbClr val="000000">
                    <a:alpha val="43137"/>
                  </a:srgbClr>
                </a:outerShdw>
              </a:effectLst>
            </a:endParaRPr>
          </a:p>
        </p:txBody>
      </p:sp>
      <p:sp>
        <p:nvSpPr>
          <p:cNvPr id="3" name="TextBox 2"/>
          <p:cNvSpPr txBox="1"/>
          <p:nvPr/>
        </p:nvSpPr>
        <p:spPr>
          <a:xfrm>
            <a:off x="515008" y="1681657"/>
            <a:ext cx="1345327"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effectLst>
                  <a:outerShdw blurRad="38100" dist="38100" dir="2700000" algn="tl">
                    <a:srgbClr val="000000">
                      <a:alpha val="43137"/>
                    </a:srgbClr>
                  </a:outerShdw>
                </a:effectLst>
              </a:rPr>
              <a:t>creep</a:t>
            </a:r>
            <a:endParaRPr lang="en-US" sz="3600" dirty="0">
              <a:effectLst>
                <a:outerShdw blurRad="38100" dist="38100" dir="2700000" algn="tl">
                  <a:srgbClr val="000000">
                    <a:alpha val="43137"/>
                  </a:srgbClr>
                </a:outerShdw>
              </a:effectLst>
            </a:endParaRPr>
          </a:p>
        </p:txBody>
      </p:sp>
      <p:sp>
        <p:nvSpPr>
          <p:cNvPr id="4" name="TextBox 3"/>
          <p:cNvSpPr txBox="1"/>
          <p:nvPr/>
        </p:nvSpPr>
        <p:spPr>
          <a:xfrm>
            <a:off x="408668" y="3461969"/>
            <a:ext cx="1451667"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bn-BD" sz="3600" dirty="0" smtClean="0">
                <a:effectLst>
                  <a:outerShdw blurRad="38100" dist="38100" dir="2700000" algn="tl">
                    <a:srgbClr val="000000">
                      <a:alpha val="43137"/>
                    </a:srgbClr>
                  </a:outerShdw>
                </a:effectLst>
              </a:rPr>
              <a:t>c</a:t>
            </a:r>
            <a:r>
              <a:rPr lang="en-US" sz="3600" dirty="0" err="1" smtClean="0">
                <a:effectLst>
                  <a:outerShdw blurRad="38100" dist="38100" dir="2700000" algn="tl">
                    <a:srgbClr val="000000">
                      <a:alpha val="43137"/>
                    </a:srgbClr>
                  </a:outerShdw>
                </a:effectLst>
              </a:rPr>
              <a:t>rawl</a:t>
            </a:r>
            <a:endParaRPr lang="en-US" sz="36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2308" y="1194513"/>
            <a:ext cx="4613000" cy="3291840"/>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586" y="1183989"/>
            <a:ext cx="4645573" cy="329184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Down Arrow 6"/>
          <p:cNvSpPr/>
          <p:nvPr/>
        </p:nvSpPr>
        <p:spPr>
          <a:xfrm>
            <a:off x="630629" y="2511974"/>
            <a:ext cx="872355" cy="874022"/>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6" y="4816824"/>
            <a:ext cx="6999895" cy="1200329"/>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effectLst>
                  <a:outerShdw blurRad="38100" dist="38100" dir="2700000" algn="tl">
                    <a:srgbClr val="000000">
                      <a:alpha val="43137"/>
                    </a:srgbClr>
                  </a:outerShdw>
                </a:effectLst>
              </a:rPr>
              <a:t>To move slowly and carefully to avoid being noticed</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26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0194" y="318539"/>
            <a:ext cx="3371323" cy="769441"/>
          </a:xfrm>
          <a:prstGeom prst="rect">
            <a:avLst/>
          </a:prstGeom>
          <a:solidFill>
            <a:schemeClr val="accent2">
              <a:lumMod val="60000"/>
              <a:lumOff val="40000"/>
            </a:schemeClr>
          </a:solidFill>
          <a:scene3d>
            <a:camera prst="orthographicFront"/>
            <a:lightRig rig="threePt" dir="t"/>
          </a:scene3d>
          <a:sp3d>
            <a:bevelT w="165100" prst="coolSlant"/>
          </a:sp3d>
        </p:spPr>
        <p:txBody>
          <a:bodyPr wrap="square" rtlCol="0">
            <a:spAutoFit/>
          </a:bodyPr>
          <a:lstStyle/>
          <a:p>
            <a:r>
              <a:rPr lang="en-US" sz="4400" dirty="0" smtClean="0"/>
              <a:t>N</a:t>
            </a:r>
            <a:r>
              <a:rPr lang="bn-BD" sz="4400" dirty="0" smtClean="0"/>
              <a:t>ew words</a:t>
            </a:r>
            <a:endParaRPr lang="en-US" sz="4400" dirty="0"/>
          </a:p>
        </p:txBody>
      </p:sp>
      <p:sp>
        <p:nvSpPr>
          <p:cNvPr id="3" name="TextBox 2"/>
          <p:cNvSpPr txBox="1"/>
          <p:nvPr/>
        </p:nvSpPr>
        <p:spPr>
          <a:xfrm>
            <a:off x="683173" y="1681657"/>
            <a:ext cx="1643568"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t>foam</a:t>
            </a:r>
            <a:endParaRPr lang="en-US" sz="3600" dirty="0"/>
          </a:p>
        </p:txBody>
      </p:sp>
      <p:sp>
        <p:nvSpPr>
          <p:cNvPr id="4" name="TextBox 3"/>
          <p:cNvSpPr txBox="1"/>
          <p:nvPr/>
        </p:nvSpPr>
        <p:spPr>
          <a:xfrm>
            <a:off x="683173" y="3296406"/>
            <a:ext cx="1513483"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t>spume</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918" y="1593050"/>
            <a:ext cx="4256689" cy="2628310"/>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145" y="1593050"/>
            <a:ext cx="4004441" cy="2628310"/>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3867805" y="4466901"/>
            <a:ext cx="2879836" cy="584775"/>
          </a:xfrm>
          <a:prstGeom prst="rect">
            <a:avLst/>
          </a:prstGeom>
          <a:noFill/>
        </p:spPr>
        <p:txBody>
          <a:bodyPr wrap="square" rtlCol="0">
            <a:spAutoFit/>
          </a:bodyPr>
          <a:lstStyle/>
          <a:p>
            <a:r>
              <a:rPr lang="en-US" sz="3200" dirty="0" smtClean="0"/>
              <a:t> foam of soap</a:t>
            </a:r>
            <a:endParaRPr lang="en-US" sz="3200" dirty="0"/>
          </a:p>
        </p:txBody>
      </p:sp>
      <p:sp>
        <p:nvSpPr>
          <p:cNvPr id="8" name="TextBox 7"/>
          <p:cNvSpPr txBox="1"/>
          <p:nvPr/>
        </p:nvSpPr>
        <p:spPr>
          <a:xfrm>
            <a:off x="7767146" y="4408360"/>
            <a:ext cx="3284482" cy="584775"/>
          </a:xfrm>
          <a:prstGeom prst="rect">
            <a:avLst/>
          </a:prstGeom>
          <a:noFill/>
        </p:spPr>
        <p:txBody>
          <a:bodyPr wrap="square" rtlCol="0">
            <a:spAutoFit/>
          </a:bodyPr>
          <a:lstStyle/>
          <a:p>
            <a:r>
              <a:rPr lang="en-US" sz="3200" dirty="0" smtClean="0"/>
              <a:t>Foam of wave</a:t>
            </a:r>
            <a:endParaRPr lang="en-US" sz="3200" dirty="0"/>
          </a:p>
        </p:txBody>
      </p:sp>
      <p:sp>
        <p:nvSpPr>
          <p:cNvPr id="9" name="TextBox 8"/>
          <p:cNvSpPr txBox="1"/>
          <p:nvPr/>
        </p:nvSpPr>
        <p:spPr>
          <a:xfrm>
            <a:off x="199691" y="5297217"/>
            <a:ext cx="9071058" cy="1200329"/>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t>A mass of very small bubbles formed on the surface of a liquid</a:t>
            </a:r>
            <a:endParaRPr lang="en-US" sz="3600" dirty="0"/>
          </a:p>
        </p:txBody>
      </p:sp>
      <p:sp>
        <p:nvSpPr>
          <p:cNvPr id="10" name="Down Arrow 9"/>
          <p:cNvSpPr/>
          <p:nvPr/>
        </p:nvSpPr>
        <p:spPr>
          <a:xfrm>
            <a:off x="1061544" y="4131469"/>
            <a:ext cx="714704" cy="954861"/>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082562" y="2380311"/>
            <a:ext cx="714704" cy="954861"/>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19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p:bldP spid="8" grpId="0"/>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4313" y="182737"/>
            <a:ext cx="4321937" cy="769441"/>
          </a:xfrm>
          <a:prstGeom prst="rect">
            <a:avLst/>
          </a:prstGeom>
          <a:solidFill>
            <a:schemeClr val="accent2">
              <a:lumMod val="60000"/>
              <a:lumOff val="40000"/>
            </a:schemeClr>
          </a:solidFill>
          <a:scene3d>
            <a:camera prst="orthographicFront"/>
            <a:lightRig rig="threePt" dir="t"/>
          </a:scene3d>
          <a:sp3d>
            <a:bevelT w="165100" prst="coolSlant"/>
          </a:sp3d>
        </p:spPr>
        <p:txBody>
          <a:bodyPr wrap="square" rtlCol="0">
            <a:spAutoFit/>
          </a:bodyPr>
          <a:lstStyle/>
          <a:p>
            <a:r>
              <a:rPr lang="en-US" sz="4400" dirty="0">
                <a:effectLst>
                  <a:outerShdw blurRad="38100" dist="38100" dir="2700000" algn="tl">
                    <a:srgbClr val="000000">
                      <a:alpha val="43137"/>
                    </a:srgbClr>
                  </a:outerShdw>
                </a:effectLst>
              </a:rPr>
              <a:t>K</a:t>
            </a:r>
            <a:r>
              <a:rPr lang="bn-BD" sz="4400" dirty="0" smtClean="0">
                <a:effectLst>
                  <a:outerShdw blurRad="38100" dist="38100" dir="2700000" algn="tl">
                    <a:srgbClr val="000000">
                      <a:alpha val="43137"/>
                    </a:srgbClr>
                  </a:outerShdw>
                </a:effectLst>
              </a:rPr>
              <a:t>ew words</a:t>
            </a:r>
            <a:endParaRPr lang="en-US" sz="4400" dirty="0">
              <a:effectLst>
                <a:outerShdw blurRad="38100" dist="38100" dir="2700000" algn="tl">
                  <a:srgbClr val="000000">
                    <a:alpha val="43137"/>
                  </a:srgbClr>
                </a:outerShdw>
              </a:effectLst>
            </a:endParaRPr>
          </a:p>
        </p:txBody>
      </p:sp>
      <p:sp>
        <p:nvSpPr>
          <p:cNvPr id="3" name="TextBox 2"/>
          <p:cNvSpPr txBox="1"/>
          <p:nvPr/>
        </p:nvSpPr>
        <p:spPr>
          <a:xfrm>
            <a:off x="515008" y="1250734"/>
            <a:ext cx="1424147"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t>cattle</a:t>
            </a:r>
            <a:endParaRPr lang="en-US" sz="3600" dirty="0"/>
          </a:p>
        </p:txBody>
      </p:sp>
      <p:sp>
        <p:nvSpPr>
          <p:cNvPr id="4" name="Down Arrow 3"/>
          <p:cNvSpPr/>
          <p:nvPr/>
        </p:nvSpPr>
        <p:spPr>
          <a:xfrm>
            <a:off x="788280" y="1973656"/>
            <a:ext cx="714704" cy="1011286"/>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289" y="1499968"/>
            <a:ext cx="7371865" cy="3634397"/>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0" y="3268724"/>
            <a:ext cx="2217687"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t>livestock</a:t>
            </a:r>
            <a:endParaRPr lang="en-US" sz="3600" dirty="0"/>
          </a:p>
        </p:txBody>
      </p:sp>
      <p:sp>
        <p:nvSpPr>
          <p:cNvPr id="7" name="TextBox 6"/>
          <p:cNvSpPr txBox="1"/>
          <p:nvPr/>
        </p:nvSpPr>
        <p:spPr>
          <a:xfrm>
            <a:off x="157651" y="5265695"/>
            <a:ext cx="5890063" cy="1200329"/>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effectLst>
                  <a:outerShdw blurRad="38100" dist="38100" dir="2700000" algn="tl">
                    <a:srgbClr val="000000">
                      <a:alpha val="43137"/>
                    </a:srgbClr>
                  </a:outerShdw>
                </a:effectLst>
              </a:rPr>
              <a:t>Domestic animals such as  cows ,oxen etc.</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296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4507" y="224359"/>
            <a:ext cx="5006775" cy="646331"/>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3600" dirty="0" smtClean="0">
                <a:effectLst>
                  <a:outerShdw blurRad="38100" dist="38100" dir="2700000" algn="tl">
                    <a:srgbClr val="000000">
                      <a:alpha val="43137"/>
                    </a:srgbClr>
                  </a:outerShdw>
                </a:effectLst>
              </a:rPr>
              <a:t>Listen to the poem</a:t>
            </a:r>
            <a:endParaRPr lang="en-US" sz="3600"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363" y="1528474"/>
            <a:ext cx="4635062" cy="2563045"/>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933548" y="119471"/>
            <a:ext cx="9406757" cy="6494085"/>
          </a:xfrm>
          <a:prstGeom prst="rect">
            <a:avLst/>
          </a:prstGeom>
        </p:spPr>
        <p:txBody>
          <a:bodyPr wrap="square">
            <a:spAutoFit/>
          </a:bodyPr>
          <a:lstStyle/>
          <a:p>
            <a:r>
              <a:rPr lang="en-US" b="1" dirty="0" smtClean="0">
                <a:latin typeface="TimesNewRomanPSMT"/>
              </a:rPr>
              <a:t>The Sands of Dee</a:t>
            </a:r>
          </a:p>
          <a:p>
            <a:r>
              <a:rPr lang="en-US" sz="1600" dirty="0" smtClean="0">
                <a:latin typeface="TimesNewRomanPSMT"/>
              </a:rPr>
              <a:t>“O </a:t>
            </a:r>
            <a:r>
              <a:rPr lang="en-US" sz="1600" dirty="0">
                <a:latin typeface="TimesNewRomanPSMT"/>
              </a:rPr>
              <a:t>Mary, go and call the cattle home,</a:t>
            </a:r>
          </a:p>
          <a:p>
            <a:r>
              <a:rPr lang="en-US" sz="1600" dirty="0">
                <a:latin typeface="TimesNewRomanPSMT"/>
              </a:rPr>
              <a:t>And call the cattle home,</a:t>
            </a:r>
          </a:p>
          <a:p>
            <a:r>
              <a:rPr lang="en-US" sz="1600" dirty="0">
                <a:latin typeface="TimesNewRomanPSMT"/>
              </a:rPr>
              <a:t>And call the cattle home,</a:t>
            </a:r>
          </a:p>
          <a:p>
            <a:r>
              <a:rPr lang="en-US" sz="1600" dirty="0">
                <a:latin typeface="TimesNewRomanPSMT"/>
              </a:rPr>
              <a:t>Across the sands of Dee!”</a:t>
            </a:r>
          </a:p>
          <a:p>
            <a:r>
              <a:rPr lang="en-US" sz="1600" dirty="0">
                <a:latin typeface="TimesNewRomanPSMT"/>
              </a:rPr>
              <a:t>The western wind was wild and dank with foam,</a:t>
            </a:r>
          </a:p>
          <a:p>
            <a:r>
              <a:rPr lang="en-US" sz="1600" dirty="0">
                <a:latin typeface="TimesNewRomanPSMT"/>
              </a:rPr>
              <a:t>And all alone went she.</a:t>
            </a:r>
          </a:p>
          <a:p>
            <a:r>
              <a:rPr lang="en-US" sz="1600" dirty="0">
                <a:latin typeface="TimesNewRomanPSMT"/>
              </a:rPr>
              <a:t>The western tide crept up along the sand,</a:t>
            </a:r>
          </a:p>
          <a:p>
            <a:r>
              <a:rPr lang="en-US" sz="1600" dirty="0">
                <a:latin typeface="TimesNewRomanPSMT"/>
              </a:rPr>
              <a:t>And o’er and o’er the sand,</a:t>
            </a:r>
          </a:p>
          <a:p>
            <a:r>
              <a:rPr lang="en-US" sz="1600" dirty="0">
                <a:latin typeface="TimesNewRomanPSMT"/>
              </a:rPr>
              <a:t>And round and round the sand,</a:t>
            </a:r>
          </a:p>
          <a:p>
            <a:r>
              <a:rPr lang="en-US" sz="1600" dirty="0">
                <a:latin typeface="TimesNewRomanPSMT"/>
              </a:rPr>
              <a:t>As far as eye could see.</a:t>
            </a:r>
          </a:p>
          <a:p>
            <a:r>
              <a:rPr lang="en-US" sz="1600" dirty="0">
                <a:latin typeface="TimesNewRomanPSMT"/>
              </a:rPr>
              <a:t>The rolling mist came down and hid the land</a:t>
            </a:r>
          </a:p>
          <a:p>
            <a:r>
              <a:rPr lang="en-US" sz="1600" dirty="0">
                <a:latin typeface="TimesNewRomanPSMT"/>
              </a:rPr>
              <a:t>And never came home she.</a:t>
            </a:r>
          </a:p>
          <a:p>
            <a:r>
              <a:rPr lang="en-US" sz="1600" dirty="0">
                <a:latin typeface="TimesNewRomanPSMT"/>
              </a:rPr>
              <a:t>“Oh! Is it weed, or fish, or floating hair—</a:t>
            </a:r>
          </a:p>
          <a:p>
            <a:r>
              <a:rPr lang="en-US" sz="1600" dirty="0">
                <a:latin typeface="TimesNewRomanPSMT"/>
              </a:rPr>
              <a:t>A tress of golden hair,</a:t>
            </a:r>
          </a:p>
          <a:p>
            <a:r>
              <a:rPr lang="en-US" sz="1600" dirty="0">
                <a:latin typeface="TimesNewRomanPSMT"/>
              </a:rPr>
              <a:t>A drowned maiden’s hair,</a:t>
            </a:r>
          </a:p>
          <a:p>
            <a:r>
              <a:rPr lang="en-US" sz="1600" dirty="0">
                <a:latin typeface="TimesNewRomanPSMT"/>
              </a:rPr>
              <a:t>Above the nets at sea?</a:t>
            </a:r>
          </a:p>
          <a:p>
            <a:r>
              <a:rPr lang="en-US" sz="1600" dirty="0">
                <a:latin typeface="TimesNewRomanPSMT"/>
              </a:rPr>
              <a:t>Was never salmon yet that shone so fair</a:t>
            </a:r>
          </a:p>
          <a:p>
            <a:r>
              <a:rPr lang="en-US" sz="1600" dirty="0">
                <a:latin typeface="TimesNewRomanPSMT"/>
              </a:rPr>
              <a:t>Among the stakes of Dee.’</a:t>
            </a:r>
          </a:p>
          <a:p>
            <a:r>
              <a:rPr lang="en-US" sz="1600" dirty="0">
                <a:latin typeface="TimesNewRomanPSMT"/>
              </a:rPr>
              <a:t>They rowed her in across the rolling foam.</a:t>
            </a:r>
          </a:p>
          <a:p>
            <a:r>
              <a:rPr lang="en-US" sz="1600" dirty="0">
                <a:latin typeface="TimesNewRomanPSMT"/>
              </a:rPr>
              <a:t>The cruel, crawling foam,</a:t>
            </a:r>
          </a:p>
          <a:p>
            <a:r>
              <a:rPr lang="en-US" sz="1600" dirty="0">
                <a:latin typeface="TimesNewRomanPSMT"/>
              </a:rPr>
              <a:t>The cruel, hungry foam,</a:t>
            </a:r>
          </a:p>
          <a:p>
            <a:r>
              <a:rPr lang="en-US" sz="1600" dirty="0">
                <a:latin typeface="TimesNewRomanPSMT"/>
              </a:rPr>
              <a:t>To her grave beside the sea:</a:t>
            </a:r>
          </a:p>
          <a:p>
            <a:r>
              <a:rPr lang="en-US" sz="1600" dirty="0">
                <a:latin typeface="TimesNewRomanPSMT"/>
              </a:rPr>
              <a:t>But still the boatman hear her call the cattle home</a:t>
            </a:r>
          </a:p>
          <a:p>
            <a:r>
              <a:rPr lang="en-US" sz="1600" dirty="0">
                <a:latin typeface="TimesNewRomanPSMT"/>
              </a:rPr>
              <a:t>Across the sands of Dee.</a:t>
            </a:r>
          </a:p>
          <a:p>
            <a:r>
              <a:rPr lang="en-US" sz="1600" dirty="0">
                <a:latin typeface="TimesNewRomanPSMT"/>
              </a:rPr>
              <a:t>- </a:t>
            </a:r>
            <a:r>
              <a:rPr lang="en-US" sz="1600" b="1" dirty="0">
                <a:latin typeface="TimesNewRomanPS-BoldMT"/>
              </a:rPr>
              <a:t>Charles </a:t>
            </a:r>
            <a:r>
              <a:rPr lang="en-US" sz="1600" b="1" dirty="0" smtClean="0">
                <a:latin typeface="TimesNewRomanPS-BoldMT"/>
              </a:rPr>
              <a:t>Kingsley</a:t>
            </a:r>
            <a:endParaRPr lang="en-US" sz="1600" b="1" dirty="0">
              <a:latin typeface="TimesNewRomanPS-BoldMT"/>
            </a:endParaRPr>
          </a:p>
        </p:txBody>
      </p:sp>
    </p:spTree>
    <p:extLst>
      <p:ext uri="{BB962C8B-B14F-4D97-AF65-F5344CB8AC3E}">
        <p14:creationId xmlns:p14="http://schemas.microsoft.com/office/powerpoint/2010/main" val="147844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TotalTime>
  <Words>667</Words>
  <Application>Microsoft Office PowerPoint</Application>
  <PresentationFormat>Widescreen</PresentationFormat>
  <Paragraphs>114</Paragraphs>
  <Slides>21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Book Antiqua</vt:lpstr>
      <vt:lpstr>Calibri</vt:lpstr>
      <vt:lpstr>futura-pt</vt:lpstr>
      <vt:lpstr>open-sans</vt:lpstr>
      <vt:lpstr>Times New Roman</vt:lpstr>
      <vt:lpstr>TimesNewRomanPS-BoldMT</vt:lpstr>
      <vt:lpstr>TimesNewRomanPSMT</vt:lpstr>
      <vt:lpstr>Trebuchet MS</vt:lpstr>
      <vt:lpstr>Vrinda</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 Abc</dc:creator>
  <cp:lastModifiedBy>Pc Abc</cp:lastModifiedBy>
  <cp:revision>5</cp:revision>
  <dcterms:created xsi:type="dcterms:W3CDTF">2021-01-28T02:55:58Z</dcterms:created>
  <dcterms:modified xsi:type="dcterms:W3CDTF">2021-01-28T03:32:38Z</dcterms:modified>
</cp:coreProperties>
</file>