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342979-C350-4F6C-AAD1-882E5871D4DF}"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86A73-2D8D-4B5F-8F85-0C8864C1775E}" type="slidenum">
              <a:rPr lang="en-US" smtClean="0"/>
              <a:t>‹#›</a:t>
            </a:fld>
            <a:endParaRPr lang="en-US"/>
          </a:p>
        </p:txBody>
      </p:sp>
    </p:spTree>
    <p:extLst>
      <p:ext uri="{BB962C8B-B14F-4D97-AF65-F5344CB8AC3E}">
        <p14:creationId xmlns:p14="http://schemas.microsoft.com/office/powerpoint/2010/main" val="719737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86A73-2D8D-4B5F-8F85-0C8864C1775E}" type="slidenum">
              <a:rPr lang="en-US" smtClean="0"/>
              <a:t>3</a:t>
            </a:fld>
            <a:endParaRPr lang="en-US"/>
          </a:p>
        </p:txBody>
      </p:sp>
    </p:spTree>
    <p:extLst>
      <p:ext uri="{BB962C8B-B14F-4D97-AF65-F5344CB8AC3E}">
        <p14:creationId xmlns:p14="http://schemas.microsoft.com/office/powerpoint/2010/main" val="122637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86A73-2D8D-4B5F-8F85-0C8864C1775E}" type="slidenum">
              <a:rPr lang="en-US" smtClean="0"/>
              <a:t>6</a:t>
            </a:fld>
            <a:endParaRPr lang="en-US"/>
          </a:p>
        </p:txBody>
      </p:sp>
    </p:spTree>
    <p:extLst>
      <p:ext uri="{BB962C8B-B14F-4D97-AF65-F5344CB8AC3E}">
        <p14:creationId xmlns:p14="http://schemas.microsoft.com/office/powerpoint/2010/main" val="641668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86A73-2D8D-4B5F-8F85-0C8864C1775E}" type="slidenum">
              <a:rPr lang="en-US" smtClean="0"/>
              <a:t>14</a:t>
            </a:fld>
            <a:endParaRPr lang="en-US"/>
          </a:p>
        </p:txBody>
      </p:sp>
    </p:spTree>
    <p:extLst>
      <p:ext uri="{BB962C8B-B14F-4D97-AF65-F5344CB8AC3E}">
        <p14:creationId xmlns:p14="http://schemas.microsoft.com/office/powerpoint/2010/main" val="2105711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86A73-2D8D-4B5F-8F85-0C8864C1775E}" type="slidenum">
              <a:rPr lang="en-US" smtClean="0"/>
              <a:t>16</a:t>
            </a:fld>
            <a:endParaRPr lang="en-US"/>
          </a:p>
        </p:txBody>
      </p:sp>
    </p:spTree>
    <p:extLst>
      <p:ext uri="{BB962C8B-B14F-4D97-AF65-F5344CB8AC3E}">
        <p14:creationId xmlns:p14="http://schemas.microsoft.com/office/powerpoint/2010/main" val="2799850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389140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406045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3818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543849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99684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2712776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1660962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391552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262692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34A26-6757-4C8B-A39A-C2726CF42CA8}"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2696622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034A26-6757-4C8B-A39A-C2726CF42CA8}"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356000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034A26-6757-4C8B-A39A-C2726CF42CA8}"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404512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034A26-6757-4C8B-A39A-C2726CF42CA8}"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145099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34A26-6757-4C8B-A39A-C2726CF42CA8}"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403364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34A26-6757-4C8B-A39A-C2726CF42CA8}"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257884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34A26-6757-4C8B-A39A-C2726CF42CA8}"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A3603-E7E6-493B-AACC-AEE95769966B}" type="slidenum">
              <a:rPr lang="en-US" smtClean="0"/>
              <a:t>‹#›</a:t>
            </a:fld>
            <a:endParaRPr lang="en-US"/>
          </a:p>
        </p:txBody>
      </p:sp>
    </p:spTree>
    <p:extLst>
      <p:ext uri="{BB962C8B-B14F-4D97-AF65-F5344CB8AC3E}">
        <p14:creationId xmlns:p14="http://schemas.microsoft.com/office/powerpoint/2010/main" val="2896899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034A26-6757-4C8B-A39A-C2726CF42CA8}" type="datetimeFigureOut">
              <a:rPr lang="en-US" smtClean="0"/>
              <a:t>1/28/2021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3A3603-E7E6-493B-AACC-AEE95769966B}" type="slidenum">
              <a:rPr lang="en-US" smtClean="0"/>
              <a:t>‹#›</a:t>
            </a:fld>
            <a:endParaRPr lang="en-US"/>
          </a:p>
        </p:txBody>
      </p:sp>
    </p:spTree>
    <p:extLst>
      <p:ext uri="{BB962C8B-B14F-4D97-AF65-F5344CB8AC3E}">
        <p14:creationId xmlns:p14="http://schemas.microsoft.com/office/powerpoint/2010/main" val="3323956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Root" TargetMode="External"/><Relationship Id="rId3" Type="http://schemas.openxmlformats.org/officeDocument/2006/relationships/image" Target="../media/image29.jpeg"/><Relationship Id="rId7" Type="http://schemas.openxmlformats.org/officeDocument/2006/relationships/hyperlink" Target="http://en.wikipedia.org/wiki/Fruit" TargetMode="External"/><Relationship Id="rId2" Type="http://schemas.openxmlformats.org/officeDocument/2006/relationships/image" Target="../media/image28.jpeg"/><Relationship Id="rId1" Type="http://schemas.openxmlformats.org/officeDocument/2006/relationships/slideLayout" Target="../slideLayouts/slideLayout7.xml"/><Relationship Id="rId6" Type="http://schemas.openxmlformats.org/officeDocument/2006/relationships/hyperlink" Target="http://en.wikipedia.org/wiki/Seed" TargetMode="External"/><Relationship Id="rId5" Type="http://schemas.openxmlformats.org/officeDocument/2006/relationships/image" Target="../media/image25.jpeg"/><Relationship Id="rId4" Type="http://schemas.openxmlformats.org/officeDocument/2006/relationships/image" Target="../media/image30.jpeg"/><Relationship Id="rId9" Type="http://schemas.openxmlformats.org/officeDocument/2006/relationships/hyperlink" Target="http://en.wikipedia.org/wiki/Bar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5.jpeg"/><Relationship Id="rId1" Type="http://schemas.openxmlformats.org/officeDocument/2006/relationships/slideLayout" Target="../slideLayouts/slideLayout7.xml"/><Relationship Id="rId5" Type="http://schemas.openxmlformats.org/officeDocument/2006/relationships/image" Target="../media/image26.jpeg"/><Relationship Id="rId4" Type="http://schemas.openxmlformats.org/officeDocument/2006/relationships/image" Target="../media/image31.jpeg"/></Relationships>
</file>

<file path=ppt/slides/_rels/slide1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1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25.jpeg"/><Relationship Id="rId1" Type="http://schemas.openxmlformats.org/officeDocument/2006/relationships/slideLayout" Target="../slideLayouts/slideLayout7.xml"/><Relationship Id="rId6" Type="http://schemas.openxmlformats.org/officeDocument/2006/relationships/image" Target="../media/image37.jpg"/><Relationship Id="rId5" Type="http://schemas.openxmlformats.org/officeDocument/2006/relationships/image" Target="../media/image36.jpg"/><Relationship Id="rId4" Type="http://schemas.openxmlformats.org/officeDocument/2006/relationships/image" Target="../media/image35.jpg"/></Relationships>
</file>

<file path=ppt/slides/_rels/slide16.xml.rels><?xml version="1.0" encoding="UTF-8" standalone="yes"?>
<Relationships xmlns="http://schemas.openxmlformats.org/package/2006/relationships"><Relationship Id="rId3" Type="http://schemas.openxmlformats.org/officeDocument/2006/relationships/image" Target="../media/image38.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0.jpg"/><Relationship Id="rId4" Type="http://schemas.openxmlformats.org/officeDocument/2006/relationships/image" Target="../media/image39.jpeg"/></Relationships>
</file>

<file path=ppt/slides/_rels/slide17.xml.rels><?xml version="1.0" encoding="UTF-8" standalone="yes"?>
<Relationships xmlns="http://schemas.openxmlformats.org/package/2006/relationships"><Relationship Id="rId3" Type="http://schemas.openxmlformats.org/officeDocument/2006/relationships/image" Target="../media/image41.jpg"/><Relationship Id="rId2" Type="http://schemas.openxmlformats.org/officeDocument/2006/relationships/image" Target="../media/image25.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6.jpeg"/><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7.xml"/><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533" y="1465154"/>
            <a:ext cx="10800785" cy="697117"/>
          </a:xfrm>
          <a:prstGeom prst="rect">
            <a:avLst/>
          </a:prstGeom>
          <a:noFill/>
        </p:spPr>
        <p:txBody>
          <a:bodyPr wrap="square" rtlCol="0">
            <a:prstTxWarp prst="textPlain">
              <a:avLst/>
            </a:prstTxWarp>
            <a:spAutoFit/>
          </a:bodyPr>
          <a:lstStyle/>
          <a:p>
            <a:r>
              <a:rPr lang="en-US" b="1" dirty="0" smtClean="0">
                <a:latin typeface="Book Antiqua" pitchFamily="18" charset="0"/>
              </a:rPr>
              <a:t>Welcome to Multimedia  Class</a:t>
            </a:r>
            <a:endParaRPr lang="en-US" b="1" dirty="0">
              <a:latin typeface="Book Antiqua"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0983" y="2524124"/>
            <a:ext cx="7985156" cy="418449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3725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000" autoRev="1" fill="hold">
                                          <p:stCondLst>
                                            <p:cond delay="0"/>
                                          </p:stCondLst>
                                        </p:cTn>
                                        <p:tgtEl>
                                          <p:spTgt spid="2"/>
                                        </p:tgtEl>
                                        <p:attrNameLst>
                                          <p:attrName>ppt_w</p:attrName>
                                        </p:attrNameLst>
                                      </p:cBhvr>
                                    </p:anim>
                                    <p:anim by="(#ppt_w*0.50)" calcmode="lin" valueType="num">
                                      <p:cBhvr>
                                        <p:cTn id="8" dur="1000" decel="50000" autoRev="1" fill="hold">
                                          <p:stCondLst>
                                            <p:cond delay="0"/>
                                          </p:stCondLst>
                                        </p:cTn>
                                        <p:tgtEl>
                                          <p:spTgt spid="2"/>
                                        </p:tgtEl>
                                        <p:attrNameLst>
                                          <p:attrName>ppt_x</p:attrName>
                                        </p:attrNameLst>
                                      </p:cBhvr>
                                    </p:anim>
                                    <p:anim from="(-#ppt_h/2)" to="(#ppt_y)" calcmode="lin" valueType="num">
                                      <p:cBhvr>
                                        <p:cTn id="9" dur="2000" fill="hold">
                                          <p:stCondLst>
                                            <p:cond delay="0"/>
                                          </p:stCondLst>
                                        </p:cTn>
                                        <p:tgtEl>
                                          <p:spTgt spid="2"/>
                                        </p:tgtEl>
                                        <p:attrNameLst>
                                          <p:attrName>ppt_y</p:attrName>
                                        </p:attrNameLst>
                                      </p:cBhvr>
                                    </p:anim>
                                    <p:animRot by="21600000">
                                      <p:cBhvr>
                                        <p:cTn id="10" dur="2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656" y="608817"/>
            <a:ext cx="3007659" cy="707886"/>
          </a:xfrm>
          <a:prstGeom prst="rect">
            <a:avLst/>
          </a:prstGeom>
          <a:noFill/>
          <a:ln w="3175">
            <a:noFill/>
          </a:ln>
        </p:spPr>
        <p:txBody>
          <a:bodyPr wrap="square" rtlCol="0">
            <a:prstTxWarp prst="textChevron">
              <a:avLst/>
            </a:prstTxWarp>
            <a:spAutoFit/>
          </a:bodyPr>
          <a:lstStyle/>
          <a:p>
            <a:pPr algn="ct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lgerian" panose="04020705040A02060702" pitchFamily="82" charset="0"/>
              </a:rPr>
              <a:t>Pearl</a:t>
            </a:r>
            <a:endPar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lgerian" panose="04020705040A02060702" pitchFamily="82" charset="0"/>
            </a:endParaRPr>
          </a:p>
        </p:txBody>
      </p:sp>
      <p:grpSp>
        <p:nvGrpSpPr>
          <p:cNvPr id="3" name="Group 2"/>
          <p:cNvGrpSpPr/>
          <p:nvPr/>
        </p:nvGrpSpPr>
        <p:grpSpPr>
          <a:xfrm>
            <a:off x="2589699" y="1621118"/>
            <a:ext cx="4649301" cy="2510135"/>
            <a:chOff x="931393" y="3052464"/>
            <a:chExt cx="6841007" cy="2510135"/>
          </a:xfrm>
          <a:scene3d>
            <a:camera prst="orthographicFront">
              <a:rot lat="0" lon="0" rev="0"/>
            </a:camera>
            <a:lightRig rig="balanced" dir="t">
              <a:rot lat="0" lon="0" rev="8700000"/>
            </a:lightRig>
          </a:scene3d>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393" y="3052465"/>
              <a:ext cx="3657601" cy="2510134"/>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052464"/>
              <a:ext cx="3048000" cy="2510135"/>
            </a:xfrm>
            <a:prstGeom prst="rect">
              <a:avLst/>
            </a:prstGeom>
            <a:ln>
              <a:noFill/>
            </a:ln>
            <a:effectLst>
              <a:softEdge rad="112500"/>
            </a:effectLst>
          </p:spPr>
        </p:pic>
      </p:grpSp>
      <p:sp>
        <p:nvSpPr>
          <p:cNvPr id="6" name="TextBox 5"/>
          <p:cNvSpPr txBox="1"/>
          <p:nvPr/>
        </p:nvSpPr>
        <p:spPr>
          <a:xfrm>
            <a:off x="860166" y="4391335"/>
            <a:ext cx="7423668" cy="461665"/>
          </a:xfrm>
          <a:prstGeom prst="rect">
            <a:avLst/>
          </a:prstGeom>
          <a:solidFill>
            <a:schemeClr val="accent6">
              <a:lumMod val="60000"/>
              <a:lumOff val="40000"/>
            </a:schemeClr>
          </a:solidFill>
          <a:ln w="3175">
            <a:solidFill>
              <a:schemeClr val="tx1"/>
            </a:solidFill>
          </a:ln>
        </p:spPr>
        <p:txBody>
          <a:bodyPr wrap="square" rtlCol="0">
            <a:spAutoFit/>
          </a:bodyPr>
          <a:lstStyle/>
          <a:p>
            <a:pPr algn="ctr"/>
            <a:r>
              <a:rPr lang="en-US" sz="2400" b="1" dirty="0" smtClean="0"/>
              <a:t>Can you make a sentence with the word “</a:t>
            </a:r>
            <a:r>
              <a:rPr lang="en-US" sz="2400" b="1" dirty="0"/>
              <a:t>p</a:t>
            </a:r>
            <a:r>
              <a:rPr lang="en-US" sz="2400" b="1" dirty="0" smtClean="0"/>
              <a:t>earl”.</a:t>
            </a:r>
            <a:endParaRPr lang="en-US" sz="2400" b="1" dirty="0"/>
          </a:p>
        </p:txBody>
      </p:sp>
      <p:sp>
        <p:nvSpPr>
          <p:cNvPr id="7" name="Rectangle 6"/>
          <p:cNvSpPr/>
          <p:nvPr/>
        </p:nvSpPr>
        <p:spPr>
          <a:xfrm>
            <a:off x="837314" y="5113082"/>
            <a:ext cx="8660394" cy="461665"/>
          </a:xfrm>
          <a:prstGeom prst="rect">
            <a:avLst/>
          </a:prstGeom>
          <a:solidFill>
            <a:schemeClr val="accent5">
              <a:lumMod val="60000"/>
              <a:lumOff val="40000"/>
            </a:schemeClr>
          </a:solidFill>
          <a:ln w="3175">
            <a:solidFill>
              <a:schemeClr val="tx1"/>
            </a:solidFill>
          </a:ln>
        </p:spPr>
        <p:txBody>
          <a:bodyPr wrap="square">
            <a:spAutoFit/>
          </a:bodyPr>
          <a:lstStyle/>
          <a:p>
            <a:r>
              <a:rPr lang="en-US" sz="2400" b="1" dirty="0" smtClean="0"/>
              <a:t> Pearl </a:t>
            </a:r>
            <a:r>
              <a:rPr lang="en-US" sz="2400" b="1" dirty="0"/>
              <a:t>is a hard </a:t>
            </a:r>
            <a:r>
              <a:rPr lang="en-US" sz="2400" b="1" dirty="0" smtClean="0"/>
              <a:t>object that grows in a shell.</a:t>
            </a:r>
            <a:endParaRPr lang="en-US" sz="2400" b="1" dirty="0"/>
          </a:p>
        </p:txBody>
      </p:sp>
      <p:sp>
        <p:nvSpPr>
          <p:cNvPr id="8" name="Rectangle 7"/>
          <p:cNvSpPr/>
          <p:nvPr/>
        </p:nvSpPr>
        <p:spPr>
          <a:xfrm>
            <a:off x="479426" y="3428713"/>
            <a:ext cx="1905001" cy="70254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Meaning </a:t>
            </a:r>
          </a:p>
          <a:p>
            <a:pPr algn="ctr"/>
            <a:r>
              <a:rPr lang="en-US" sz="1400" b="1" dirty="0" smtClean="0">
                <a:solidFill>
                  <a:srgbClr val="FFFF00"/>
                </a:solidFill>
              </a:rPr>
              <a:t>(Click here)</a:t>
            </a:r>
            <a:endParaRPr lang="en-US" sz="1400" dirty="0">
              <a:solidFill>
                <a:srgbClr val="FFFF00"/>
              </a:solidFill>
            </a:endParaRPr>
          </a:p>
        </p:txBody>
      </p:sp>
    </p:spTree>
    <p:extLst>
      <p:ext uri="{BB962C8B-B14F-4D97-AF65-F5344CB8AC3E}">
        <p14:creationId xmlns:p14="http://schemas.microsoft.com/office/powerpoint/2010/main" val="93475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1"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6" grpId="1"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581" y="1719590"/>
            <a:ext cx="2559424" cy="2377440"/>
          </a:xfrm>
          <a:prstGeom prst="rect">
            <a:avLst/>
          </a:prstGeom>
          <a:ln>
            <a:noFill/>
          </a:ln>
          <a:effectLst>
            <a:softEdge rad="112500"/>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7514" y="1719590"/>
            <a:ext cx="2511054" cy="2377440"/>
          </a:xfrm>
          <a:prstGeom prst="rect">
            <a:avLst/>
          </a:prstGeom>
          <a:ln>
            <a:noFill/>
          </a:ln>
          <a:effectLst>
            <a:softEdge rad="112500"/>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6077" y="1733188"/>
            <a:ext cx="2805953" cy="2350244"/>
          </a:xfrm>
          <a:prstGeom prst="rect">
            <a:avLst/>
          </a:prstGeom>
          <a:ln>
            <a:noFill/>
          </a:ln>
          <a:effectLst>
            <a:softEdge rad="112500"/>
          </a:effectLst>
        </p:spPr>
      </p:pic>
      <p:sp>
        <p:nvSpPr>
          <p:cNvPr id="5" name="TextBox 4"/>
          <p:cNvSpPr txBox="1"/>
          <p:nvPr/>
        </p:nvSpPr>
        <p:spPr>
          <a:xfrm>
            <a:off x="3532316" y="760404"/>
            <a:ext cx="2982784" cy="707886"/>
          </a:xfrm>
          <a:prstGeom prst="rect">
            <a:avLst/>
          </a:prstGeom>
          <a:noFill/>
          <a:ln w="3175">
            <a:noFill/>
          </a:ln>
        </p:spPr>
        <p:txBody>
          <a:bodyPr wrap="square" rtlCol="0">
            <a:prstTxWarp prst="textPlain">
              <a:avLst/>
            </a:prstTxWarp>
            <a:spAutoFit/>
          </a:bodyPr>
          <a:lstStyle/>
          <a:p>
            <a:pPr algn="ctr"/>
            <a:r>
              <a:rPr lang="en-US" sz="4000" b="1" i="1" dirty="0" smtClean="0">
                <a:effectLst>
                  <a:glow rad="63500">
                    <a:schemeClr val="accent2">
                      <a:satMod val="175000"/>
                      <a:alpha val="40000"/>
                    </a:schemeClr>
                  </a:glow>
                </a:effectLst>
                <a:latin typeface="+mj-lt"/>
              </a:rPr>
              <a:t>Spice</a:t>
            </a:r>
            <a:endParaRPr lang="en-US" sz="4000" b="1" i="1" dirty="0">
              <a:effectLst>
                <a:glow rad="63500">
                  <a:schemeClr val="accent2">
                    <a:satMod val="175000"/>
                    <a:alpha val="40000"/>
                  </a:schemeClr>
                </a:glow>
              </a:effectLst>
              <a:latin typeface="+mj-lt"/>
            </a:endParaRPr>
          </a:p>
        </p:txBody>
      </p:sp>
      <p:sp>
        <p:nvSpPr>
          <p:cNvPr id="6" name="TextBox 5"/>
          <p:cNvSpPr txBox="1"/>
          <p:nvPr/>
        </p:nvSpPr>
        <p:spPr>
          <a:xfrm>
            <a:off x="2590800" y="4355131"/>
            <a:ext cx="4854833" cy="461665"/>
          </a:xfrm>
          <a:prstGeom prst="rect">
            <a:avLst/>
          </a:prstGeom>
          <a:blipFill>
            <a:blip r:embed="rId5"/>
            <a:tile tx="0" ty="0" sx="100000" sy="100000" flip="none" algn="tl"/>
          </a:blipFill>
          <a:ln w="3175">
            <a:solidFill>
              <a:schemeClr val="tx1"/>
            </a:solidFill>
          </a:ln>
        </p:spPr>
        <p:txBody>
          <a:bodyPr wrap="square" rtlCol="0">
            <a:spAutoFit/>
          </a:bodyPr>
          <a:lstStyle/>
          <a:p>
            <a:pPr algn="ctr"/>
            <a:r>
              <a:rPr lang="en-US" sz="2400" b="1" dirty="0" smtClean="0">
                <a:solidFill>
                  <a:srgbClr val="FF0000"/>
                </a:solidFill>
              </a:rPr>
              <a:t>Spices make our carry delicious.</a:t>
            </a:r>
            <a:endParaRPr lang="en-US" sz="2400" b="1" dirty="0">
              <a:solidFill>
                <a:srgbClr val="FF0000"/>
              </a:solidFill>
            </a:endParaRPr>
          </a:p>
        </p:txBody>
      </p:sp>
      <p:sp>
        <p:nvSpPr>
          <p:cNvPr id="7" name="TextBox 6"/>
          <p:cNvSpPr txBox="1"/>
          <p:nvPr/>
        </p:nvSpPr>
        <p:spPr>
          <a:xfrm>
            <a:off x="452673" y="5303859"/>
            <a:ext cx="7293015" cy="461665"/>
          </a:xfrm>
          <a:prstGeom prst="rect">
            <a:avLst/>
          </a:prstGeom>
          <a:solidFill>
            <a:schemeClr val="accent6">
              <a:lumMod val="60000"/>
              <a:lumOff val="40000"/>
            </a:schemeClr>
          </a:solidFill>
          <a:ln w="3175">
            <a:solidFill>
              <a:schemeClr val="tx1"/>
            </a:solidFill>
          </a:ln>
        </p:spPr>
        <p:txBody>
          <a:bodyPr wrap="square" rtlCol="0">
            <a:spAutoFit/>
          </a:bodyPr>
          <a:lstStyle/>
          <a:p>
            <a:pPr algn="ctr"/>
            <a:r>
              <a:rPr lang="en-US" sz="2400" b="1" dirty="0" smtClean="0"/>
              <a:t>Can you make a sentence with the word “spice”.</a:t>
            </a:r>
            <a:endParaRPr lang="en-US" sz="2400" b="1" dirty="0"/>
          </a:p>
        </p:txBody>
      </p:sp>
      <p:sp>
        <p:nvSpPr>
          <p:cNvPr id="8" name="TextBox 7"/>
          <p:cNvSpPr txBox="1"/>
          <p:nvPr/>
        </p:nvSpPr>
        <p:spPr>
          <a:xfrm>
            <a:off x="560581" y="6037223"/>
            <a:ext cx="7451736" cy="523220"/>
          </a:xfrm>
          <a:prstGeom prst="rect">
            <a:avLst/>
          </a:prstGeom>
          <a:solidFill>
            <a:schemeClr val="accent5">
              <a:lumMod val="20000"/>
              <a:lumOff val="80000"/>
            </a:schemeClr>
          </a:solidFill>
          <a:ln w="3175">
            <a:solidFill>
              <a:schemeClr val="tx1"/>
            </a:solidFill>
          </a:ln>
        </p:spPr>
        <p:txBody>
          <a:bodyPr wrap="square" rtlCol="0">
            <a:spAutoFit/>
          </a:bodyPr>
          <a:lstStyle/>
          <a:p>
            <a:pPr algn="ctr"/>
            <a:r>
              <a:rPr lang="en-US" sz="2800" b="1" dirty="0">
                <a:solidFill>
                  <a:srgbClr val="FF0000"/>
                </a:solidFill>
              </a:rPr>
              <a:t>A spice is a dried </a:t>
            </a:r>
            <a:r>
              <a:rPr lang="en-US" sz="2800" b="1" dirty="0">
                <a:solidFill>
                  <a:srgbClr val="FF0000"/>
                </a:solidFill>
                <a:hlinkClick r:id="rId6" tooltip="Seed"/>
              </a:rPr>
              <a:t>seed</a:t>
            </a:r>
            <a:r>
              <a:rPr lang="en-US" sz="2800" b="1" dirty="0">
                <a:solidFill>
                  <a:srgbClr val="FF0000"/>
                </a:solidFill>
              </a:rPr>
              <a:t>, </a:t>
            </a:r>
            <a:r>
              <a:rPr lang="en-US" sz="2800" b="1" dirty="0">
                <a:solidFill>
                  <a:srgbClr val="FF0000"/>
                </a:solidFill>
                <a:hlinkClick r:id="rId7" tooltip="Fruit"/>
              </a:rPr>
              <a:t>fruit</a:t>
            </a:r>
            <a:r>
              <a:rPr lang="en-US" sz="2800" b="1" dirty="0">
                <a:solidFill>
                  <a:srgbClr val="FF0000"/>
                </a:solidFill>
              </a:rPr>
              <a:t>, </a:t>
            </a:r>
            <a:r>
              <a:rPr lang="en-US" sz="2800" b="1" dirty="0">
                <a:solidFill>
                  <a:srgbClr val="FF0000"/>
                </a:solidFill>
                <a:hlinkClick r:id="rId8" tooltip="Root"/>
              </a:rPr>
              <a:t>root</a:t>
            </a:r>
            <a:r>
              <a:rPr lang="en-US" sz="2800" b="1" dirty="0">
                <a:solidFill>
                  <a:srgbClr val="FF0000"/>
                </a:solidFill>
              </a:rPr>
              <a:t>, </a:t>
            </a:r>
            <a:r>
              <a:rPr lang="en-US" sz="2800" b="1" dirty="0">
                <a:solidFill>
                  <a:srgbClr val="FF0000"/>
                </a:solidFill>
                <a:hlinkClick r:id="rId9" tooltip="Bark"/>
              </a:rPr>
              <a:t>bark</a:t>
            </a:r>
            <a:endParaRPr lang="en-US" sz="2800" b="1" dirty="0">
              <a:solidFill>
                <a:srgbClr val="FF0000"/>
              </a:solidFill>
            </a:endParaRPr>
          </a:p>
        </p:txBody>
      </p:sp>
    </p:spTree>
    <p:extLst>
      <p:ext uri="{BB962C8B-B14F-4D97-AF65-F5344CB8AC3E}">
        <p14:creationId xmlns:p14="http://schemas.microsoft.com/office/powerpoint/2010/main" val="242181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20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1188" y="594872"/>
            <a:ext cx="5638800" cy="584775"/>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3200" b="1" i="1" dirty="0" smtClean="0"/>
              <a:t>The nicknames of Sri Lanka</a:t>
            </a:r>
            <a:r>
              <a:rPr lang="en-US" sz="3200" b="1" dirty="0" smtClean="0"/>
              <a:t>.</a:t>
            </a:r>
            <a:endParaRPr lang="en-US" sz="32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2362200"/>
            <a:ext cx="2133600" cy="1445514"/>
          </a:xfrm>
          <a:prstGeom prst="ellipse">
            <a:avLst/>
          </a:prstGeom>
          <a:ln>
            <a:noFill/>
          </a:ln>
          <a:effectLst>
            <a:softEdge rad="112500"/>
          </a:effectLst>
        </p:spPr>
      </p:pic>
      <p:sp>
        <p:nvSpPr>
          <p:cNvPr id="4" name="Rectangle 3"/>
          <p:cNvSpPr/>
          <p:nvPr/>
        </p:nvSpPr>
        <p:spPr>
          <a:xfrm>
            <a:off x="1248803" y="4037767"/>
            <a:ext cx="1828800" cy="1905000"/>
          </a:xfrm>
          <a:prstGeom prst="rect">
            <a:avLst/>
          </a:prstGeom>
          <a:solidFill>
            <a:schemeClr val="accent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tx1">
                    <a:lumMod val="95000"/>
                    <a:lumOff val="5000"/>
                  </a:schemeClr>
                </a:solidFill>
              </a:rPr>
              <a:t>Teardrop of India</a:t>
            </a:r>
            <a:endParaRPr lang="en-US" sz="3200" b="1" dirty="0">
              <a:ln/>
              <a:solidFill>
                <a:schemeClr val="tx1">
                  <a:lumMod val="95000"/>
                  <a:lumOff val="5000"/>
                </a:schemeClr>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54907" y="1477162"/>
            <a:ext cx="1676400" cy="272415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 name="Rectangle 6"/>
          <p:cNvSpPr/>
          <p:nvPr/>
        </p:nvSpPr>
        <p:spPr>
          <a:xfrm>
            <a:off x="3238499" y="4567958"/>
            <a:ext cx="2667000" cy="918442"/>
          </a:xfrm>
          <a:prstGeom prst="rect">
            <a:avLst/>
          </a:prstGeom>
          <a:solidFill>
            <a:schemeClr val="accent3">
              <a:lumMod val="50000"/>
            </a:schemeClr>
          </a:solidFill>
          <a:ln>
            <a:solidFill>
              <a:schemeClr val="accent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err="1" smtClean="0">
                <a:ln/>
                <a:solidFill>
                  <a:schemeClr val="bg1"/>
                </a:solidFill>
              </a:rPr>
              <a:t>Serendip</a:t>
            </a:r>
            <a:endParaRPr lang="en-US" sz="3600" b="1" dirty="0">
              <a:ln/>
              <a:solidFill>
                <a:schemeClr val="bg1"/>
              </a:solidFill>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5499" y="2151045"/>
            <a:ext cx="2438402" cy="144551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9" name="Rectangle 8"/>
          <p:cNvSpPr/>
          <p:nvPr/>
        </p:nvSpPr>
        <p:spPr>
          <a:xfrm>
            <a:off x="6079006" y="4074679"/>
            <a:ext cx="2133600" cy="1905000"/>
          </a:xfrm>
          <a:prstGeom prst="rect">
            <a:avLst/>
          </a:prstGeom>
          <a:solidFill>
            <a:schemeClr val="accent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tx1">
                    <a:lumMod val="95000"/>
                    <a:lumOff val="5000"/>
                  </a:schemeClr>
                </a:solidFill>
                <a:latin typeface="Arial Narrow" panose="020B0606020202030204" pitchFamily="34" charset="0"/>
              </a:rPr>
              <a:t>Pearl of </a:t>
            </a:r>
            <a:r>
              <a:rPr lang="en-US" sz="3200" b="1" dirty="0" smtClean="0">
                <a:ln/>
                <a:solidFill>
                  <a:schemeClr val="tx1">
                    <a:lumMod val="95000"/>
                    <a:lumOff val="5000"/>
                  </a:schemeClr>
                </a:solidFill>
                <a:latin typeface="Arial Narrow" panose="020B0606020202030204" pitchFamily="34" charset="0"/>
              </a:rPr>
              <a:t>the</a:t>
            </a:r>
            <a:r>
              <a:rPr lang="en-US" sz="3600" b="1" dirty="0" smtClean="0">
                <a:ln/>
                <a:solidFill>
                  <a:schemeClr val="tx1">
                    <a:lumMod val="95000"/>
                    <a:lumOff val="5000"/>
                  </a:schemeClr>
                </a:solidFill>
                <a:latin typeface="Arial Narrow" panose="020B0606020202030204" pitchFamily="34" charset="0"/>
              </a:rPr>
              <a:t> Indian Ocean</a:t>
            </a:r>
            <a:endParaRPr lang="en-US" sz="3600" b="1" dirty="0">
              <a:ln/>
              <a:solidFill>
                <a:schemeClr val="tx1">
                  <a:lumMod val="95000"/>
                  <a:lumOff val="5000"/>
                </a:schemeClr>
              </a:solidFill>
              <a:latin typeface="Arial Narrow" panose="020B0606020202030204" pitchFamily="34" charset="0"/>
            </a:endParaRPr>
          </a:p>
        </p:txBody>
      </p:sp>
    </p:spTree>
    <p:extLst>
      <p:ext uri="{BB962C8B-B14F-4D97-AF65-F5344CB8AC3E}">
        <p14:creationId xmlns:p14="http://schemas.microsoft.com/office/powerpoint/2010/main" val="356172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1" presetClass="entr" presetSubtype="3"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3)">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3"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1" presetClass="entr" presetSubtype="3"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3)">
                                      <p:cBhvr>
                                        <p:cTn id="20" dur="2000"/>
                                        <p:tgtEl>
                                          <p:spTgt spid="6"/>
                                        </p:tgtEl>
                                      </p:cBhvr>
                                    </p:animEffect>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par>
                                <p:cTn id="27" presetID="21" presetClass="entr" presetSubtype="3"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3)">
                                      <p:cBhvr>
                                        <p:cTn id="29" dur="2000"/>
                                        <p:tgtEl>
                                          <p:spTgt spid="8"/>
                                        </p:tgtEl>
                                      </p:cBhvr>
                                    </p:animEffect>
                                  </p:childTnLst>
                                </p:cTn>
                              </p:par>
                            </p:childTnLst>
                          </p:cTn>
                        </p:par>
                        <p:par>
                          <p:cTn id="30" fill="hold">
                            <p:stCondLst>
                              <p:cond delay="4500"/>
                            </p:stCondLst>
                            <p:childTnLst>
                              <p:par>
                                <p:cTn id="31" presetID="2" presetClass="entr" presetSubtype="9"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0-#ppt_w/2"/>
                                          </p:val>
                                        </p:tav>
                                        <p:tav tm="100000">
                                          <p:val>
                                            <p:strVal val="#ppt_x"/>
                                          </p:val>
                                        </p:tav>
                                      </p:tavLst>
                                    </p:anim>
                                    <p:anim calcmode="lin" valueType="num">
                                      <p:cBhvr additive="base">
                                        <p:cTn id="3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6661" y="532849"/>
            <a:ext cx="5228143" cy="584775"/>
          </a:xfrm>
          <a:prstGeom prst="rect">
            <a:avLst/>
          </a:prstGeom>
          <a:solidFill>
            <a:schemeClr val="accent4">
              <a:lumMod val="40000"/>
              <a:lumOff val="60000"/>
            </a:schemeClr>
          </a:solidFill>
          <a:ln w="3175">
            <a:solidFill>
              <a:schemeClr val="tx1"/>
            </a:solidFill>
          </a:ln>
        </p:spPr>
        <p:txBody>
          <a:bodyPr wrap="square" rtlCol="0">
            <a:spAutoFit/>
          </a:bodyPr>
          <a:lstStyle/>
          <a:p>
            <a:pPr algn="ctr"/>
            <a:r>
              <a:rPr lang="en-US" sz="3200" b="1" dirty="0"/>
              <a:t>L</a:t>
            </a:r>
            <a:r>
              <a:rPr lang="en-US" sz="3200" b="1" dirty="0" smtClean="0"/>
              <a:t>and area of Sri Lanka.</a:t>
            </a:r>
            <a:endParaRPr lang="en-US" sz="3200" b="1" dirty="0"/>
          </a:p>
        </p:txBody>
      </p:sp>
      <p:sp>
        <p:nvSpPr>
          <p:cNvPr id="3" name="TextBox 2"/>
          <p:cNvSpPr txBox="1"/>
          <p:nvPr/>
        </p:nvSpPr>
        <p:spPr>
          <a:xfrm>
            <a:off x="609600" y="1676400"/>
            <a:ext cx="1981200" cy="2308324"/>
          </a:xfrm>
          <a:prstGeom prst="rect">
            <a:avLst/>
          </a:prstGeom>
          <a:noFill/>
        </p:spPr>
        <p:txBody>
          <a:bodyPr wrap="square" rtlCol="0">
            <a:spAutoFit/>
          </a:bodyPr>
          <a:lstStyle/>
          <a:p>
            <a:r>
              <a:rPr lang="en-US" sz="2400" b="1" dirty="0" smtClean="0">
                <a:latin typeface="+mj-lt"/>
              </a:rPr>
              <a:t>Sri Lanka measures about 415 kilometers from north to south.</a:t>
            </a:r>
            <a:endParaRPr lang="en-US" sz="2400" b="1"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5459" y="1333499"/>
            <a:ext cx="2971800" cy="4952998"/>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5" name="TextBox 4"/>
          <p:cNvSpPr txBox="1"/>
          <p:nvPr/>
        </p:nvSpPr>
        <p:spPr>
          <a:xfrm>
            <a:off x="6400800" y="3276600"/>
            <a:ext cx="2362200" cy="2308324"/>
          </a:xfrm>
          <a:prstGeom prst="rect">
            <a:avLst/>
          </a:prstGeom>
          <a:noFill/>
        </p:spPr>
        <p:txBody>
          <a:bodyPr wrap="square" rtlCol="0">
            <a:spAutoFit/>
          </a:bodyPr>
          <a:lstStyle/>
          <a:p>
            <a:r>
              <a:rPr lang="en-US" sz="2400" b="1" dirty="0" smtClean="0">
                <a:latin typeface="+mj-lt"/>
              </a:rPr>
              <a:t>22o kilometers from east to west and total land area of about 65,600 square kilometers.</a:t>
            </a:r>
            <a:endParaRPr lang="en-US" sz="2400" b="1" dirty="0">
              <a:latin typeface="+mj-lt"/>
            </a:endParaRPr>
          </a:p>
        </p:txBody>
      </p:sp>
    </p:spTree>
    <p:extLst>
      <p:ext uri="{BB962C8B-B14F-4D97-AF65-F5344CB8AC3E}">
        <p14:creationId xmlns:p14="http://schemas.microsoft.com/office/powerpoint/2010/main" val="387139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381000"/>
            <a:ext cx="5105400" cy="584775"/>
          </a:xfrm>
          <a:prstGeom prst="rect">
            <a:avLst/>
          </a:prstGeom>
          <a:noFill/>
        </p:spPr>
        <p:txBody>
          <a:bodyPr wrap="square" rtlCol="0">
            <a:spAutoFit/>
          </a:bodyPr>
          <a:lstStyle/>
          <a:p>
            <a:pPr algn="ctr"/>
            <a:r>
              <a:rPr lang="en-US" sz="3200" b="1" i="1" dirty="0" smtClean="0">
                <a:solidFill>
                  <a:schemeClr val="accent1"/>
                </a:solidFill>
              </a:rPr>
              <a:t>Population of Sri Lanka.</a:t>
            </a:r>
            <a:endParaRPr lang="en-US" sz="3200" b="1" i="1" dirty="0">
              <a:solidFill>
                <a:schemeClr val="accent1"/>
              </a:solidFill>
            </a:endParaRPr>
          </a:p>
        </p:txBody>
      </p:sp>
      <p:sp>
        <p:nvSpPr>
          <p:cNvPr id="3" name="TextBox 2"/>
          <p:cNvSpPr txBox="1"/>
          <p:nvPr/>
        </p:nvSpPr>
        <p:spPr>
          <a:xfrm>
            <a:off x="1553136" y="1310976"/>
            <a:ext cx="64008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b="1" dirty="0" smtClean="0">
                <a:solidFill>
                  <a:srgbClr val="002060"/>
                </a:solidFill>
                <a:latin typeface="+mj-lt"/>
              </a:rPr>
              <a:t>Talk your partner: What do you know about       Sri Lankan population?</a:t>
            </a:r>
            <a:endParaRPr lang="en-US" sz="2400" b="1" dirty="0">
              <a:solidFill>
                <a:srgbClr val="002060"/>
              </a:solidFill>
              <a:latin typeface="+mj-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3136" y="2498543"/>
            <a:ext cx="3200400" cy="2120265"/>
          </a:xfrm>
          <a:prstGeom prst="rect">
            <a:avLst/>
          </a:prstGeom>
          <a:ln w="2286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0742" y="2487174"/>
            <a:ext cx="3181350" cy="2120265"/>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p:cNvSpPr txBox="1"/>
          <p:nvPr/>
        </p:nvSpPr>
        <p:spPr>
          <a:xfrm>
            <a:off x="1371600" y="5029200"/>
            <a:ext cx="732878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algn="ctr"/>
            <a:r>
              <a:rPr lang="en-US" sz="2400" b="1" dirty="0" smtClean="0"/>
              <a:t>There are about 20 million people in Sri Lanka.</a:t>
            </a:r>
            <a:endParaRPr lang="en-US" sz="2400" b="1" dirty="0"/>
          </a:p>
        </p:txBody>
      </p:sp>
    </p:spTree>
    <p:extLst>
      <p:ext uri="{BB962C8B-B14F-4D97-AF65-F5344CB8AC3E}">
        <p14:creationId xmlns:p14="http://schemas.microsoft.com/office/powerpoint/2010/main" val="49249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500"/>
                            </p:stCondLst>
                            <p:childTnLst>
                              <p:par>
                                <p:cTn id="17" presetID="22" presetClass="entr" presetSubtype="2"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4250" y="46500"/>
            <a:ext cx="4730002" cy="461665"/>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2400" b="1" dirty="0" smtClean="0">
                <a:solidFill>
                  <a:srgbClr val="00B050"/>
                </a:solidFill>
                <a:latin typeface="+mj-lt"/>
              </a:rPr>
              <a:t>Ethnic groups in Sri Lanka</a:t>
            </a:r>
            <a:endParaRPr lang="en-US" sz="2400" b="1" dirty="0">
              <a:solidFill>
                <a:srgbClr val="00B050"/>
              </a:solidFill>
              <a:latin typeface="+mj-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7868" y="683011"/>
            <a:ext cx="2859742" cy="17950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4608" y="651881"/>
            <a:ext cx="2551404" cy="17970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2108" y="3086101"/>
            <a:ext cx="2859742" cy="217514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20771" y="3028750"/>
            <a:ext cx="2551404" cy="21841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TextBox 6"/>
          <p:cNvSpPr txBox="1"/>
          <p:nvPr/>
        </p:nvSpPr>
        <p:spPr>
          <a:xfrm>
            <a:off x="443711" y="2692871"/>
            <a:ext cx="3749072" cy="400110"/>
          </a:xfrm>
          <a:prstGeom prst="rect">
            <a:avLst/>
          </a:prstGeom>
          <a:noFill/>
        </p:spPr>
        <p:txBody>
          <a:bodyPr wrap="square" rtlCol="0">
            <a:spAutoFit/>
          </a:bodyPr>
          <a:lstStyle/>
          <a:p>
            <a:r>
              <a:rPr lang="en-US" sz="2000" b="1" dirty="0" smtClean="0"/>
              <a:t>Sri Lankan Moors or Muslims</a:t>
            </a:r>
            <a:endParaRPr lang="en-US" sz="2000" b="1" dirty="0"/>
          </a:p>
        </p:txBody>
      </p:sp>
      <p:sp>
        <p:nvSpPr>
          <p:cNvPr id="8" name="TextBox 7"/>
          <p:cNvSpPr txBox="1"/>
          <p:nvPr/>
        </p:nvSpPr>
        <p:spPr>
          <a:xfrm>
            <a:off x="5551289" y="2577013"/>
            <a:ext cx="2090369" cy="400110"/>
          </a:xfrm>
          <a:prstGeom prst="rect">
            <a:avLst/>
          </a:prstGeom>
          <a:noFill/>
        </p:spPr>
        <p:txBody>
          <a:bodyPr wrap="square" rtlCol="0">
            <a:spAutoFit/>
          </a:bodyPr>
          <a:lstStyle/>
          <a:p>
            <a:pPr algn="ctr"/>
            <a:r>
              <a:rPr lang="en-US" sz="2000" b="1" dirty="0" smtClean="0"/>
              <a:t>Sinhalese</a:t>
            </a:r>
            <a:endParaRPr lang="en-US" sz="2000" b="1" dirty="0"/>
          </a:p>
        </p:txBody>
      </p:sp>
      <p:sp>
        <p:nvSpPr>
          <p:cNvPr id="9" name="TextBox 8"/>
          <p:cNvSpPr txBox="1"/>
          <p:nvPr/>
        </p:nvSpPr>
        <p:spPr>
          <a:xfrm>
            <a:off x="1122579" y="5323472"/>
            <a:ext cx="2391335" cy="400110"/>
          </a:xfrm>
          <a:prstGeom prst="rect">
            <a:avLst/>
          </a:prstGeom>
          <a:noFill/>
        </p:spPr>
        <p:txBody>
          <a:bodyPr wrap="square" rtlCol="0">
            <a:spAutoFit/>
          </a:bodyPr>
          <a:lstStyle/>
          <a:p>
            <a:pPr algn="ctr"/>
            <a:r>
              <a:rPr lang="en-US" sz="2000" b="1" dirty="0" smtClean="0"/>
              <a:t>Sri Lankan Tamils</a:t>
            </a:r>
            <a:endParaRPr lang="en-US" sz="2000" b="1" dirty="0"/>
          </a:p>
        </p:txBody>
      </p:sp>
      <p:sp>
        <p:nvSpPr>
          <p:cNvPr id="10" name="TextBox 9"/>
          <p:cNvSpPr txBox="1"/>
          <p:nvPr/>
        </p:nvSpPr>
        <p:spPr>
          <a:xfrm>
            <a:off x="5551289" y="5352403"/>
            <a:ext cx="2438400" cy="400110"/>
          </a:xfrm>
          <a:prstGeom prst="rect">
            <a:avLst/>
          </a:prstGeom>
          <a:noFill/>
        </p:spPr>
        <p:txBody>
          <a:bodyPr wrap="square" rtlCol="0">
            <a:spAutoFit/>
          </a:bodyPr>
          <a:lstStyle/>
          <a:p>
            <a:pPr algn="ctr"/>
            <a:r>
              <a:rPr lang="en-US" sz="2000" b="1" dirty="0" smtClean="0"/>
              <a:t>Indian Tamils</a:t>
            </a:r>
            <a:endParaRPr lang="en-US" sz="2000" b="1" dirty="0"/>
          </a:p>
        </p:txBody>
      </p:sp>
      <p:sp>
        <p:nvSpPr>
          <p:cNvPr id="11" name="TextBox 10"/>
          <p:cNvSpPr txBox="1"/>
          <p:nvPr/>
        </p:nvSpPr>
        <p:spPr>
          <a:xfrm>
            <a:off x="789158" y="5898428"/>
            <a:ext cx="8830901" cy="830997"/>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2400" b="1" dirty="0" smtClean="0">
                <a:solidFill>
                  <a:srgbClr val="00B050"/>
                </a:solidFill>
                <a:latin typeface="+mj-lt"/>
              </a:rPr>
              <a:t>Look at the pictures of ethnic groups of Sri Lanka and guess what are their names?</a:t>
            </a:r>
            <a:endParaRPr lang="en-US" sz="2400" b="1" dirty="0">
              <a:solidFill>
                <a:srgbClr val="00B050"/>
              </a:solidFill>
              <a:latin typeface="+mj-lt"/>
            </a:endParaRPr>
          </a:p>
        </p:txBody>
      </p:sp>
    </p:spTree>
    <p:extLst>
      <p:ext uri="{BB962C8B-B14F-4D97-AF65-F5344CB8AC3E}">
        <p14:creationId xmlns:p14="http://schemas.microsoft.com/office/powerpoint/2010/main" val="236173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2" presetClass="entr" presetSubtype="3"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left)">
                                      <p:cBhvr>
                                        <p:cTn id="33" dur="500"/>
                                        <p:tgtEl>
                                          <p:spTgt spid="8"/>
                                        </p:tgtEl>
                                      </p:cBhvr>
                                    </p:animEffect>
                                  </p:childTnLst>
                                </p:cTn>
                              </p:par>
                            </p:childTnLst>
                          </p:cTn>
                        </p:par>
                        <p:par>
                          <p:cTn id="34" fill="hold">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par>
                          <p:cTn id="38" fill="hold">
                            <p:stCondLst>
                              <p:cond delay="1500"/>
                            </p:stCondLst>
                            <p:childTnLst>
                              <p:par>
                                <p:cTn id="39" presetID="22" presetClass="entr" presetSubtype="8"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xit" presetSubtype="32" fill="hold" grpId="1" nodeType="clickEffect">
                                  <p:stCondLst>
                                    <p:cond delay="0"/>
                                  </p:stCondLst>
                                  <p:childTnLst>
                                    <p:anim calcmode="lin" valueType="num">
                                      <p:cBhvr>
                                        <p:cTn id="50" dur="500"/>
                                        <p:tgtEl>
                                          <p:spTgt spid="11"/>
                                        </p:tgtEl>
                                        <p:attrNameLst>
                                          <p:attrName>ppt_w</p:attrName>
                                        </p:attrNameLst>
                                      </p:cBhvr>
                                      <p:tavLst>
                                        <p:tav tm="0">
                                          <p:val>
                                            <p:strVal val="ppt_w"/>
                                          </p:val>
                                        </p:tav>
                                        <p:tav tm="100000">
                                          <p:val>
                                            <p:fltVal val="0"/>
                                          </p:val>
                                        </p:tav>
                                      </p:tavLst>
                                    </p:anim>
                                    <p:anim calcmode="lin" valueType="num">
                                      <p:cBhvr>
                                        <p:cTn id="51" dur="500"/>
                                        <p:tgtEl>
                                          <p:spTgt spid="11"/>
                                        </p:tgtEl>
                                        <p:attrNameLst>
                                          <p:attrName>ppt_h</p:attrName>
                                        </p:attrNameLst>
                                      </p:cBhvr>
                                      <p:tavLst>
                                        <p:tav tm="0">
                                          <p:val>
                                            <p:strVal val="ppt_h"/>
                                          </p:val>
                                        </p:tav>
                                        <p:tav tm="100000">
                                          <p:val>
                                            <p:fltVal val="0"/>
                                          </p:val>
                                        </p:tav>
                                      </p:tavLst>
                                    </p:anim>
                                    <p:animEffect transition="out" filter="fade">
                                      <p:cBhvr>
                                        <p:cTn id="52" dur="500"/>
                                        <p:tgtEl>
                                          <p:spTgt spid="11"/>
                                        </p:tgtEl>
                                      </p:cBhvr>
                                    </p:animEffect>
                                    <p:set>
                                      <p:cBhvr>
                                        <p:cTn id="53"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1" grpId="0" animBg="1"/>
      <p:bldP spid="11"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497" y="364656"/>
            <a:ext cx="7976103"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800" b="1" dirty="0" smtClean="0"/>
              <a:t>Look at the picture and guess who are they?</a:t>
            </a:r>
            <a:endParaRPr lang="en-US" sz="28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05" y="1212411"/>
            <a:ext cx="2223380" cy="3487934"/>
          </a:xfrm>
          <a:prstGeom prst="rect">
            <a:avLst/>
          </a:prstGeom>
          <a:ln>
            <a:noFill/>
          </a:ln>
          <a:effectLst>
            <a:softEdge rad="112500"/>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6384" y="1212410"/>
            <a:ext cx="2957465" cy="3356575"/>
          </a:xfrm>
          <a:prstGeom prst="rect">
            <a:avLst/>
          </a:prstGeom>
          <a:ln>
            <a:noFill/>
          </a:ln>
          <a:effectLst>
            <a:softEdge rad="112500"/>
          </a:effec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41545" y="1101687"/>
            <a:ext cx="3503691" cy="3467298"/>
          </a:xfrm>
          <a:prstGeom prst="rect">
            <a:avLst/>
          </a:prstGeom>
          <a:ln>
            <a:noFill/>
          </a:ln>
          <a:effectLst>
            <a:softEdge rad="112500"/>
          </a:effectLst>
        </p:spPr>
      </p:pic>
      <p:sp>
        <p:nvSpPr>
          <p:cNvPr id="6" name="TextBox 5"/>
          <p:cNvSpPr txBox="1"/>
          <p:nvPr/>
        </p:nvSpPr>
        <p:spPr>
          <a:xfrm>
            <a:off x="1219200" y="5486400"/>
            <a:ext cx="71628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b="1" i="1" dirty="0" smtClean="0"/>
              <a:t>They are a fifth ethnic group named </a:t>
            </a:r>
            <a:r>
              <a:rPr lang="en-US" sz="2400" b="1" i="1" dirty="0" err="1" smtClean="0"/>
              <a:t>Veddhas</a:t>
            </a:r>
            <a:r>
              <a:rPr lang="en-US" sz="2400" b="1" i="1" dirty="0" smtClean="0"/>
              <a:t>, original inhabitants of Sri Lanka</a:t>
            </a:r>
            <a:r>
              <a:rPr lang="en-US" sz="2400" b="1" dirty="0" smtClean="0"/>
              <a:t>.</a:t>
            </a:r>
            <a:endParaRPr lang="en-US" sz="2400" b="1" dirty="0"/>
          </a:p>
        </p:txBody>
      </p:sp>
    </p:spTree>
    <p:extLst>
      <p:ext uri="{BB962C8B-B14F-4D97-AF65-F5344CB8AC3E}">
        <p14:creationId xmlns:p14="http://schemas.microsoft.com/office/powerpoint/2010/main" val="228758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457200"/>
            <a:ext cx="4876800" cy="646331"/>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3600" b="1" i="1" dirty="0"/>
              <a:t>Silent Reading.</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9729" y="1752600"/>
            <a:ext cx="4482059" cy="2857500"/>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1295400" y="5029200"/>
            <a:ext cx="7010400" cy="830997"/>
          </a:xfrm>
          <a:prstGeom prst="rect">
            <a:avLst/>
          </a:prstGeom>
          <a:blipFill>
            <a:blip r:embed="rId4"/>
            <a:tile tx="0" ty="0" sx="100000" sy="100000" flip="none" algn="tl"/>
          </a:blipFill>
          <a:ln w="3175">
            <a:solidFill>
              <a:schemeClr val="tx1"/>
            </a:solidFill>
          </a:ln>
        </p:spPr>
        <p:txBody>
          <a:bodyPr wrap="square" rtlCol="0">
            <a:spAutoFit/>
          </a:bodyPr>
          <a:lstStyle/>
          <a:p>
            <a:pPr algn="ctr"/>
            <a:r>
              <a:rPr lang="en-US" sz="2400" b="1" dirty="0" smtClean="0"/>
              <a:t>Read the passage carefully then answer the questions that have given section ‘C’ and ‘D’.</a:t>
            </a:r>
            <a:endParaRPr lang="en-US" sz="2400" b="1" dirty="0"/>
          </a:p>
        </p:txBody>
      </p:sp>
    </p:spTree>
    <p:extLst>
      <p:ext uri="{BB962C8B-B14F-4D97-AF65-F5344CB8AC3E}">
        <p14:creationId xmlns:p14="http://schemas.microsoft.com/office/powerpoint/2010/main" val="348775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2000" fill="hold"/>
                                        <p:tgtEl>
                                          <p:spTgt spid="3"/>
                                        </p:tgtEl>
                                        <p:attrNameLst>
                                          <p:attrName>ppt_w</p:attrName>
                                        </p:attrNameLst>
                                      </p:cBhvr>
                                      <p:tavLst>
                                        <p:tav tm="0">
                                          <p:val>
                                            <p:fltVal val="0"/>
                                          </p:val>
                                        </p:tav>
                                        <p:tav tm="100000">
                                          <p:val>
                                            <p:strVal val="#ppt_w"/>
                                          </p:val>
                                        </p:tav>
                                      </p:tavLst>
                                    </p:anim>
                                    <p:anim calcmode="lin" valueType="num">
                                      <p:cBhvr>
                                        <p:cTn id="13" dur="2000" fill="hold"/>
                                        <p:tgtEl>
                                          <p:spTgt spid="3"/>
                                        </p:tgtEl>
                                        <p:attrNameLst>
                                          <p:attrName>ppt_h</p:attrName>
                                        </p:attrNameLst>
                                      </p:cBhvr>
                                      <p:tavLst>
                                        <p:tav tm="0">
                                          <p:val>
                                            <p:fltVal val="0"/>
                                          </p:val>
                                        </p:tav>
                                        <p:tav tm="100000">
                                          <p:val>
                                            <p:strVal val="#ppt_h"/>
                                          </p:val>
                                        </p:tav>
                                      </p:tavLst>
                                    </p:anim>
                                    <p:animEffect transition="in" filter="fade">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66297"/>
            <a:ext cx="6382871" cy="954107"/>
          </a:xfrm>
          <a:prstGeom prst="rect">
            <a:avLst/>
          </a:prstGeom>
          <a:noFill/>
          <a:ln>
            <a:noFill/>
          </a:ln>
        </p:spPr>
        <p:txBody>
          <a:bodyPr wrap="square" rtlCol="0">
            <a:spAutoFit/>
          </a:bodyPr>
          <a:lstStyle/>
          <a:p>
            <a:pPr algn="ctr"/>
            <a:r>
              <a:rPr lang="en-US" sz="2800" b="1" dirty="0" smtClean="0"/>
              <a:t>Look at the map then write down the location and shaped of Sri Lanka</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396605"/>
            <a:ext cx="5110712" cy="38378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495300" y="5673958"/>
            <a:ext cx="8153400" cy="830997"/>
          </a:xfrm>
          <a:prstGeom prst="rect">
            <a:avLst/>
          </a:prstGeom>
          <a:blipFill>
            <a:blip r:embed="rId3"/>
            <a:tile tx="0" ty="0" sx="100000" sy="100000" flip="none" algn="tl"/>
          </a:blipFill>
          <a:ln w="3175">
            <a:solidFill>
              <a:schemeClr val="tx1"/>
            </a:solidFill>
          </a:ln>
        </p:spPr>
        <p:txBody>
          <a:bodyPr wrap="square" rtlCol="0">
            <a:spAutoFit/>
          </a:bodyPr>
          <a:lstStyle/>
          <a:p>
            <a:pPr algn="ctr"/>
            <a:r>
              <a:rPr lang="en-US" sz="2400" b="1" i="1" dirty="0" smtClean="0">
                <a:solidFill>
                  <a:schemeClr val="accent1"/>
                </a:solidFill>
              </a:rPr>
              <a:t>Sri Lanka is located in the Indian Ocean, shaped like a teardrop</a:t>
            </a:r>
            <a:r>
              <a:rPr lang="en-US" sz="2400" b="1" dirty="0" smtClean="0"/>
              <a:t>.</a:t>
            </a:r>
            <a:endParaRPr lang="en-US" sz="2400" b="1" dirty="0"/>
          </a:p>
        </p:txBody>
      </p:sp>
    </p:spTree>
    <p:extLst>
      <p:ext uri="{BB962C8B-B14F-4D97-AF65-F5344CB8AC3E}">
        <p14:creationId xmlns:p14="http://schemas.microsoft.com/office/powerpoint/2010/main" val="322087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12345"/>
            <a:ext cx="4953000" cy="584775"/>
          </a:xfrm>
          <a:prstGeom prst="rect">
            <a:avLst/>
          </a:prstGeom>
          <a:solidFill>
            <a:schemeClr val="accent1">
              <a:lumMod val="40000"/>
              <a:lumOff val="60000"/>
            </a:schemeClr>
          </a:solidFill>
          <a:ln w="12700">
            <a:solidFill>
              <a:schemeClr val="tx1"/>
            </a:solidFill>
          </a:ln>
          <a:effectLst/>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Group works</a:t>
            </a:r>
            <a:endParaRPr lang="en-US" sz="3200" b="1" dirty="0">
              <a:ln/>
              <a:solidFill>
                <a:schemeClr val="accent3"/>
              </a:solidFill>
            </a:endParaRPr>
          </a:p>
        </p:txBody>
      </p:sp>
      <p:sp>
        <p:nvSpPr>
          <p:cNvPr id="3" name="TextBox 2"/>
          <p:cNvSpPr txBox="1"/>
          <p:nvPr/>
        </p:nvSpPr>
        <p:spPr>
          <a:xfrm>
            <a:off x="353085" y="926679"/>
            <a:ext cx="7952715" cy="5262979"/>
          </a:xfrm>
          <a:prstGeom prst="rect">
            <a:avLst/>
          </a:prstGeom>
          <a:noFill/>
        </p:spPr>
        <p:txBody>
          <a:bodyPr wrap="square" rtlCol="0">
            <a:spAutoFit/>
          </a:bodyPr>
          <a:lstStyle/>
          <a:p>
            <a:pPr algn="ctr"/>
            <a:r>
              <a:rPr lang="en-US" sz="2400" b="1" dirty="0" smtClean="0">
                <a:solidFill>
                  <a:srgbClr val="7030A0"/>
                </a:solidFill>
              </a:rPr>
              <a:t>Fill in each gap with a suitable word of your own based on the information from the text.</a:t>
            </a:r>
          </a:p>
          <a:p>
            <a:pPr algn="just"/>
            <a:r>
              <a:rPr lang="en-US" sz="2400" b="1" dirty="0">
                <a:solidFill>
                  <a:srgbClr val="7030A0"/>
                </a:solidFill>
              </a:rPr>
              <a:t>	</a:t>
            </a:r>
            <a:endParaRPr lang="en-US" sz="2400" b="1" dirty="0" smtClean="0">
              <a:solidFill>
                <a:srgbClr val="7030A0"/>
              </a:solidFill>
            </a:endParaRPr>
          </a:p>
          <a:p>
            <a:pPr algn="just"/>
            <a:r>
              <a:rPr lang="en-US" sz="2400" b="1" dirty="0">
                <a:solidFill>
                  <a:srgbClr val="7030A0"/>
                </a:solidFill>
              </a:rPr>
              <a:t>	</a:t>
            </a:r>
            <a:r>
              <a:rPr lang="en-US" sz="2400" b="1" dirty="0" smtClean="0">
                <a:latin typeface="+mj-lt"/>
              </a:rPr>
              <a:t>If you go to visit Sri Lanka, you will be (a)……………….. With a traditional greeting–</a:t>
            </a:r>
            <a:r>
              <a:rPr lang="en-US" sz="2400" b="1" dirty="0" err="1" smtClean="0">
                <a:latin typeface="+mj-lt"/>
              </a:rPr>
              <a:t>Ayubowan</a:t>
            </a:r>
            <a:r>
              <a:rPr lang="en-US" sz="2400" b="1" dirty="0" smtClean="0">
                <a:latin typeface="+mj-lt"/>
              </a:rPr>
              <a:t>. Sri Lanka is an island country which is situated in the Indian Ocean. Its shape is like a (b)……………….. . It is medium in size and population. Among all the ethnic groups, the </a:t>
            </a:r>
            <a:r>
              <a:rPr lang="en-US" sz="2400" b="1" dirty="0" err="1" smtClean="0">
                <a:latin typeface="+mj-lt"/>
              </a:rPr>
              <a:t>Veddhas</a:t>
            </a:r>
            <a:r>
              <a:rPr lang="en-US" sz="2400" b="1" dirty="0" smtClean="0">
                <a:latin typeface="+mj-lt"/>
              </a:rPr>
              <a:t> are the (c) …………….. Inhabitants of the island. The ancient history of this land is (d) ………………… In Ramayana. This island like country attracted many travellers as well as the ancient mariners and it still (e) ……………….the tourists of modern age by its enormous.</a:t>
            </a:r>
            <a:endParaRPr lang="en-US" sz="2400" b="1" dirty="0">
              <a:latin typeface="+mj-lt"/>
            </a:endParaRPr>
          </a:p>
        </p:txBody>
      </p:sp>
      <p:sp>
        <p:nvSpPr>
          <p:cNvPr id="4" name="TextBox 3"/>
          <p:cNvSpPr txBox="1"/>
          <p:nvPr/>
        </p:nvSpPr>
        <p:spPr>
          <a:xfrm>
            <a:off x="769545" y="2442927"/>
            <a:ext cx="1937441" cy="461665"/>
          </a:xfrm>
          <a:prstGeom prst="rect">
            <a:avLst/>
          </a:prstGeom>
          <a:noFill/>
        </p:spPr>
        <p:txBody>
          <a:bodyPr wrap="square" rtlCol="0">
            <a:spAutoFit/>
          </a:bodyPr>
          <a:lstStyle/>
          <a:p>
            <a:r>
              <a:rPr lang="en-US" sz="2400" b="1" dirty="0" smtClean="0">
                <a:solidFill>
                  <a:srgbClr val="0070C0"/>
                </a:solidFill>
              </a:rPr>
              <a:t>welcomed</a:t>
            </a:r>
            <a:endParaRPr lang="en-US" sz="2400" b="1" dirty="0">
              <a:solidFill>
                <a:srgbClr val="0070C0"/>
              </a:solidFill>
            </a:endParaRPr>
          </a:p>
        </p:txBody>
      </p:sp>
      <p:sp>
        <p:nvSpPr>
          <p:cNvPr id="5" name="TextBox 4"/>
          <p:cNvSpPr txBox="1"/>
          <p:nvPr/>
        </p:nvSpPr>
        <p:spPr>
          <a:xfrm>
            <a:off x="5792644" y="2997452"/>
            <a:ext cx="1802081" cy="461665"/>
          </a:xfrm>
          <a:prstGeom prst="rect">
            <a:avLst/>
          </a:prstGeom>
          <a:noFill/>
        </p:spPr>
        <p:txBody>
          <a:bodyPr wrap="square" rtlCol="0">
            <a:spAutoFit/>
          </a:bodyPr>
          <a:lstStyle/>
          <a:p>
            <a:r>
              <a:rPr lang="en-US" sz="2400" b="1" dirty="0" smtClean="0">
                <a:solidFill>
                  <a:srgbClr val="0070C0"/>
                </a:solidFill>
              </a:rPr>
              <a:t>teardrop</a:t>
            </a:r>
            <a:endParaRPr lang="en-US" sz="2400" b="1" dirty="0">
              <a:solidFill>
                <a:srgbClr val="0070C0"/>
              </a:solidFill>
            </a:endParaRPr>
          </a:p>
        </p:txBody>
      </p:sp>
      <p:sp>
        <p:nvSpPr>
          <p:cNvPr id="6" name="TextBox 5"/>
          <p:cNvSpPr txBox="1"/>
          <p:nvPr/>
        </p:nvSpPr>
        <p:spPr>
          <a:xfrm>
            <a:off x="5253133" y="3747007"/>
            <a:ext cx="1509806" cy="461665"/>
          </a:xfrm>
          <a:prstGeom prst="rect">
            <a:avLst/>
          </a:prstGeom>
          <a:noFill/>
        </p:spPr>
        <p:txBody>
          <a:bodyPr wrap="square" rtlCol="0">
            <a:spAutoFit/>
          </a:bodyPr>
          <a:lstStyle/>
          <a:p>
            <a:r>
              <a:rPr lang="en-US" sz="2400" b="1" dirty="0" smtClean="0">
                <a:solidFill>
                  <a:srgbClr val="0070C0"/>
                </a:solidFill>
              </a:rPr>
              <a:t>original</a:t>
            </a:r>
            <a:endParaRPr lang="en-US" sz="2400" b="1" dirty="0">
              <a:solidFill>
                <a:srgbClr val="0070C0"/>
              </a:solidFill>
            </a:endParaRPr>
          </a:p>
        </p:txBody>
      </p:sp>
      <p:sp>
        <p:nvSpPr>
          <p:cNvPr id="7" name="TextBox 6"/>
          <p:cNvSpPr txBox="1"/>
          <p:nvPr/>
        </p:nvSpPr>
        <p:spPr>
          <a:xfrm>
            <a:off x="81481" y="4585756"/>
            <a:ext cx="1917826" cy="461665"/>
          </a:xfrm>
          <a:prstGeom prst="rect">
            <a:avLst/>
          </a:prstGeom>
          <a:noFill/>
        </p:spPr>
        <p:txBody>
          <a:bodyPr wrap="square" rtlCol="0">
            <a:spAutoFit/>
          </a:bodyPr>
          <a:lstStyle/>
          <a:p>
            <a:r>
              <a:rPr lang="en-US" sz="2400" b="1" dirty="0" smtClean="0">
                <a:solidFill>
                  <a:srgbClr val="0070C0"/>
                </a:solidFill>
              </a:rPr>
              <a:t>presented</a:t>
            </a:r>
            <a:endParaRPr lang="en-US" sz="2400" b="1" dirty="0">
              <a:solidFill>
                <a:srgbClr val="0070C0"/>
              </a:solidFill>
            </a:endParaRPr>
          </a:p>
        </p:txBody>
      </p:sp>
      <p:sp>
        <p:nvSpPr>
          <p:cNvPr id="8" name="TextBox 7"/>
          <p:cNvSpPr txBox="1"/>
          <p:nvPr/>
        </p:nvSpPr>
        <p:spPr>
          <a:xfrm>
            <a:off x="4567333" y="5471157"/>
            <a:ext cx="1643344" cy="461665"/>
          </a:xfrm>
          <a:prstGeom prst="rect">
            <a:avLst/>
          </a:prstGeom>
          <a:noFill/>
        </p:spPr>
        <p:txBody>
          <a:bodyPr wrap="square" rtlCol="0">
            <a:spAutoFit/>
          </a:bodyPr>
          <a:lstStyle/>
          <a:p>
            <a:pPr algn="ctr"/>
            <a:r>
              <a:rPr lang="en-US" sz="2400" b="1" dirty="0">
                <a:solidFill>
                  <a:srgbClr val="0070C0"/>
                </a:solidFill>
              </a:rPr>
              <a:t>a</a:t>
            </a:r>
            <a:r>
              <a:rPr lang="en-US" sz="2400" b="1" dirty="0" smtClean="0">
                <a:solidFill>
                  <a:srgbClr val="0070C0"/>
                </a:solidFill>
              </a:rPr>
              <a:t>ttracts.</a:t>
            </a:r>
            <a:endParaRPr lang="en-US" sz="2400" b="1" dirty="0">
              <a:solidFill>
                <a:srgbClr val="0070C0"/>
              </a:solidFill>
            </a:endParaRPr>
          </a:p>
        </p:txBody>
      </p:sp>
    </p:spTree>
    <p:extLst>
      <p:ext uri="{BB962C8B-B14F-4D97-AF65-F5344CB8AC3E}">
        <p14:creationId xmlns:p14="http://schemas.microsoft.com/office/powerpoint/2010/main" val="219153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92998" y="100473"/>
            <a:ext cx="6031645" cy="19050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Teachers information</a:t>
            </a:r>
            <a:endParaRPr lang="en-US" sz="4000" dirty="0">
              <a:solidFill>
                <a:schemeClr val="tx1"/>
              </a:solidFill>
            </a:endParaRPr>
          </a:p>
        </p:txBody>
      </p:sp>
      <p:sp>
        <p:nvSpPr>
          <p:cNvPr id="3" name="Rounded Rectangle 2"/>
          <p:cNvSpPr/>
          <p:nvPr/>
        </p:nvSpPr>
        <p:spPr>
          <a:xfrm>
            <a:off x="76199" y="2199993"/>
            <a:ext cx="3445599" cy="4336610"/>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just">
              <a:buFont typeface="Arial" pitchFamily="34" charset="0"/>
              <a:buNone/>
            </a:pPr>
            <a:r>
              <a:rPr lang="en-US" sz="2400" b="1" dirty="0" err="1" smtClean="0">
                <a:latin typeface="Book Antiqua" pitchFamily="18" charset="0"/>
              </a:rPr>
              <a:t>Mazada</a:t>
            </a:r>
            <a:r>
              <a:rPr lang="en-US" sz="2400" b="1" dirty="0" smtClean="0">
                <a:latin typeface="Book Antiqua" pitchFamily="18" charset="0"/>
              </a:rPr>
              <a:t> </a:t>
            </a:r>
            <a:r>
              <a:rPr lang="en-US" sz="2400" b="1" dirty="0" err="1" smtClean="0">
                <a:latin typeface="Book Antiqua" pitchFamily="18" charset="0"/>
              </a:rPr>
              <a:t>Akter</a:t>
            </a:r>
            <a:endParaRPr lang="en-US" sz="2400" b="1" dirty="0" smtClean="0">
              <a:latin typeface="Book Antiqua" pitchFamily="18" charset="0"/>
            </a:endParaRPr>
          </a:p>
          <a:p>
            <a:pPr indent="0" algn="just">
              <a:buFont typeface="Arial" pitchFamily="34" charset="0"/>
              <a:buNone/>
            </a:pPr>
            <a:r>
              <a:rPr lang="en-US" sz="2400" b="1" dirty="0" smtClean="0">
                <a:latin typeface="Book Antiqua" pitchFamily="18" charset="0"/>
              </a:rPr>
              <a:t>Lecturer (English)</a:t>
            </a:r>
          </a:p>
          <a:p>
            <a:pPr indent="0" algn="just">
              <a:buFont typeface="Arial" pitchFamily="34" charset="0"/>
              <a:buNone/>
            </a:pPr>
            <a:r>
              <a:rPr lang="en-US" sz="2400" b="1" dirty="0" err="1" smtClean="0">
                <a:latin typeface="Book Antiqua" pitchFamily="18" charset="0"/>
              </a:rPr>
              <a:t>Barabor</a:t>
            </a:r>
            <a:r>
              <a:rPr lang="en-US" sz="2400" b="1" dirty="0" smtClean="0">
                <a:latin typeface="Book Antiqua" pitchFamily="18" charset="0"/>
              </a:rPr>
              <a:t> </a:t>
            </a:r>
            <a:r>
              <a:rPr lang="en-US" sz="2400" b="1" dirty="0" err="1" smtClean="0">
                <a:latin typeface="Book Antiqua" pitchFamily="18" charset="0"/>
              </a:rPr>
              <a:t>alim</a:t>
            </a:r>
            <a:r>
              <a:rPr lang="en-US" sz="2400" b="1" dirty="0" smtClean="0">
                <a:latin typeface="Book Antiqua" pitchFamily="18" charset="0"/>
              </a:rPr>
              <a:t> </a:t>
            </a:r>
            <a:r>
              <a:rPr lang="en-US" sz="2400" b="1" dirty="0" err="1" smtClean="0">
                <a:latin typeface="Book Antiqua" pitchFamily="18" charset="0"/>
              </a:rPr>
              <a:t>Madrasha</a:t>
            </a:r>
            <a:endParaRPr lang="en-US" sz="2400" b="1" dirty="0" smtClean="0">
              <a:latin typeface="Book Antiqua" pitchFamily="18" charset="0"/>
            </a:endParaRPr>
          </a:p>
          <a:p>
            <a:pPr indent="0" algn="just">
              <a:buFont typeface="Arial" pitchFamily="34" charset="0"/>
              <a:buNone/>
            </a:pPr>
            <a:r>
              <a:rPr lang="en-US" sz="2400" b="1" dirty="0" smtClean="0">
                <a:latin typeface="Book Antiqua" pitchFamily="18" charset="0"/>
              </a:rPr>
              <a:t>Class : 1x</a:t>
            </a:r>
          </a:p>
          <a:p>
            <a:pPr indent="0" algn="just">
              <a:buFont typeface="Arial" pitchFamily="34" charset="0"/>
              <a:buNone/>
            </a:pPr>
            <a:r>
              <a:rPr lang="en-US" sz="2400" b="1" dirty="0" smtClean="0">
                <a:latin typeface="Book Antiqua" pitchFamily="18" charset="0"/>
              </a:rPr>
              <a:t>Subject : English 1</a:t>
            </a:r>
            <a:r>
              <a:rPr lang="en-US" sz="2400" b="1" baseline="30000" dirty="0" smtClean="0">
                <a:latin typeface="Book Antiqua" pitchFamily="18" charset="0"/>
              </a:rPr>
              <a:t>st</a:t>
            </a:r>
            <a:r>
              <a:rPr lang="en-US" sz="2400" b="1" dirty="0" smtClean="0">
                <a:latin typeface="Book Antiqua" pitchFamily="18" charset="0"/>
              </a:rPr>
              <a:t> paper</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74776" y="2199993"/>
            <a:ext cx="3340012" cy="3983523"/>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000" y="2109457"/>
            <a:ext cx="4278978" cy="4165508"/>
          </a:xfrm>
          <a:prstGeom prst="rect">
            <a:avLst/>
          </a:prstGeom>
        </p:spPr>
      </p:pic>
    </p:spTree>
    <p:extLst>
      <p:ext uri="{BB962C8B-B14F-4D97-AF65-F5344CB8AC3E}">
        <p14:creationId xmlns:p14="http://schemas.microsoft.com/office/powerpoint/2010/main" val="1839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990600"/>
            <a:ext cx="4267200" cy="5232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800" dirty="0" smtClean="0">
                <a:latin typeface="Elephant" pitchFamily="18" charset="0"/>
              </a:rPr>
              <a:t>HOME WORK</a:t>
            </a:r>
            <a:endParaRPr lang="en-US" sz="2800" dirty="0">
              <a:latin typeface="Elephant" pitchFamily="18" charset="0"/>
            </a:endParaRPr>
          </a:p>
        </p:txBody>
      </p:sp>
      <p:pic>
        <p:nvPicPr>
          <p:cNvPr id="3" name="Picture 2" descr="Home.jpg"/>
          <p:cNvPicPr>
            <a:picLocks noChangeAspect="1"/>
          </p:cNvPicPr>
          <p:nvPr/>
        </p:nvPicPr>
        <p:blipFill>
          <a:blip r:embed="rId2"/>
          <a:stretch>
            <a:fillRect/>
          </a:stretch>
        </p:blipFill>
        <p:spPr>
          <a:xfrm>
            <a:off x="3092912" y="1828799"/>
            <a:ext cx="4222287" cy="3570971"/>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2057400" y="5714749"/>
            <a:ext cx="5486400" cy="95410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rtlCol="0">
            <a:spAutoFit/>
          </a:bodyPr>
          <a:lstStyle/>
          <a:p>
            <a:pPr algn="ctr"/>
            <a:r>
              <a:rPr lang="en-US" sz="2800" b="1" i="1" dirty="0" smtClean="0">
                <a:latin typeface="Arial Rounded MT Bold" panose="020F0704030504030204" pitchFamily="34" charset="0"/>
              </a:rPr>
              <a:t>Write a paragraph about the agriculture of Bangladesh.</a:t>
            </a:r>
            <a:endParaRPr lang="en-US" sz="2800" b="1" i="1" dirty="0">
              <a:latin typeface="Arial Rounded MT Bold" panose="020F0704030504030204" pitchFamily="34" charset="0"/>
            </a:endParaRPr>
          </a:p>
        </p:txBody>
      </p:sp>
    </p:spTree>
    <p:extLst>
      <p:ext uri="{BB962C8B-B14F-4D97-AF65-F5344CB8AC3E}">
        <p14:creationId xmlns:p14="http://schemas.microsoft.com/office/powerpoint/2010/main" val="25086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4"/>
                                        </p:tgtEl>
                                        <p:attrNameLst>
                                          <p:attrName>style.visibility</p:attrName>
                                        </p:attrNameLst>
                                      </p:cBhvr>
                                      <p:to>
                                        <p:strVal val="visible"/>
                                      </p:to>
                                    </p:set>
                                    <p:anim calcmode="lin" valueType="num">
                                      <p:cBhvr>
                                        <p:cTn id="19" dur="2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0" dur="2000" fill="hold"/>
                                        <p:tgtEl>
                                          <p:spTgt spid="4"/>
                                        </p:tgtEl>
                                        <p:attrNameLst>
                                          <p:attrName>ppt_y</p:attrName>
                                        </p:attrNameLst>
                                      </p:cBhvr>
                                      <p:tavLst>
                                        <p:tav tm="0">
                                          <p:val>
                                            <p:strVal val="#ppt_y"/>
                                          </p:val>
                                        </p:tav>
                                        <p:tav tm="100000">
                                          <p:val>
                                            <p:strVal val="#ppt_y"/>
                                          </p:val>
                                        </p:tav>
                                      </p:tavLst>
                                    </p:anim>
                                    <p:anim calcmode="lin" valueType="num">
                                      <p:cBhvr>
                                        <p:cTn id="21" dur="2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2" dur="2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0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81000" y="762000"/>
            <a:ext cx="8382000" cy="2971800"/>
          </a:xfrm>
          <a:prstGeom prst="horizontalScroll">
            <a:avLst/>
          </a:prstGeom>
          <a:solidFill>
            <a:srgbClr val="00B0F0"/>
          </a:solidFill>
          <a:ln w="76200">
            <a:solidFill>
              <a:schemeClr val="accent1">
                <a:lumMod val="75000"/>
              </a:schemeClr>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371600" y="1600200"/>
            <a:ext cx="7066230" cy="1323439"/>
          </a:xfrm>
          <a:prstGeom prst="rect">
            <a:avLst/>
          </a:prstGeom>
          <a:noFill/>
        </p:spPr>
        <p:txBody>
          <a:bodyPr wrap="square" rtlCol="0">
            <a:spAutoFit/>
          </a:bodyPr>
          <a:lstStyle/>
          <a:p>
            <a:r>
              <a:rPr lang="en-US" sz="8000" dirty="0" smtClean="0">
                <a:latin typeface="+mj-lt"/>
              </a:rPr>
              <a:t>Thanks To All </a:t>
            </a:r>
            <a:endParaRPr lang="en-US" sz="8000" dirty="0">
              <a:latin typeface="+mj-lt"/>
            </a:endParaRPr>
          </a:p>
        </p:txBody>
      </p:sp>
    </p:spTree>
    <p:extLst>
      <p:ext uri="{BB962C8B-B14F-4D97-AF65-F5344CB8AC3E}">
        <p14:creationId xmlns:p14="http://schemas.microsoft.com/office/powerpoint/2010/main" val="3473659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381000"/>
            <a:ext cx="7162800" cy="830997"/>
          </a:xfrm>
          <a:prstGeom prst="rect">
            <a:avLst/>
          </a:prstGeom>
          <a:blipFill>
            <a:blip r:embed="rId3"/>
            <a:tile tx="0" ty="0" sx="100000" sy="100000" flip="none" algn="tl"/>
          </a:blipFill>
        </p:spPr>
        <p:txBody>
          <a:bodyPr wrap="square" rtlCol="0">
            <a:spAutoFit/>
          </a:bodyPr>
          <a:lstStyle/>
          <a:p>
            <a:pPr algn="ctr"/>
            <a:r>
              <a:rPr lang="en-US" sz="2400" b="1" dirty="0" smtClean="0">
                <a:solidFill>
                  <a:srgbClr val="FF0000"/>
                </a:solidFill>
              </a:rPr>
              <a:t>Look at the flags and  talk with your partner: what are the countries names of these flags</a:t>
            </a:r>
            <a:r>
              <a:rPr lang="en-US" sz="2400" b="1" dirty="0" smtClean="0">
                <a:solidFill>
                  <a:schemeClr val="accent1"/>
                </a:solidFill>
              </a:rPr>
              <a:t>?</a:t>
            </a:r>
            <a:endParaRPr lang="en-US" sz="2400" b="1" dirty="0">
              <a:solidFill>
                <a:schemeClr val="accent1"/>
              </a:solidFill>
            </a:endParaRPr>
          </a:p>
        </p:txBody>
      </p:sp>
      <p:grpSp>
        <p:nvGrpSpPr>
          <p:cNvPr id="4" name="Group 3"/>
          <p:cNvGrpSpPr/>
          <p:nvPr/>
        </p:nvGrpSpPr>
        <p:grpSpPr>
          <a:xfrm>
            <a:off x="690089" y="1601696"/>
            <a:ext cx="7916222" cy="3180089"/>
            <a:chOff x="668217" y="1761454"/>
            <a:chExt cx="7916222" cy="3180089"/>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200" y="1761454"/>
              <a:ext cx="2590800" cy="123824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4176" y="1774067"/>
              <a:ext cx="2574385" cy="1238249"/>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60568" y="1761454"/>
              <a:ext cx="2223871" cy="1238249"/>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8217" y="3569942"/>
              <a:ext cx="2302923" cy="1371601"/>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66770" y="3548930"/>
              <a:ext cx="2590800" cy="1371601"/>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15158" y="3548930"/>
              <a:ext cx="2269281" cy="1371600"/>
            </a:xfrm>
            <a:prstGeom prst="rect">
              <a:avLst/>
            </a:prstGeom>
          </p:spPr>
        </p:pic>
      </p:grpSp>
      <p:sp>
        <p:nvSpPr>
          <p:cNvPr id="11" name="TextBox 10"/>
          <p:cNvSpPr txBox="1"/>
          <p:nvPr/>
        </p:nvSpPr>
        <p:spPr>
          <a:xfrm>
            <a:off x="939665" y="2839945"/>
            <a:ext cx="2107149" cy="369332"/>
          </a:xfrm>
          <a:prstGeom prst="rect">
            <a:avLst/>
          </a:prstGeom>
          <a:noFill/>
        </p:spPr>
        <p:txBody>
          <a:bodyPr wrap="square" rtlCol="0">
            <a:spAutoFit/>
          </a:bodyPr>
          <a:lstStyle/>
          <a:p>
            <a:pPr algn="ctr"/>
            <a:r>
              <a:rPr lang="en-US" b="1" i="1" dirty="0" smtClean="0"/>
              <a:t>BHUTAN</a:t>
            </a:r>
            <a:endParaRPr lang="en-US" b="1" i="1" dirty="0"/>
          </a:p>
        </p:txBody>
      </p:sp>
      <p:sp>
        <p:nvSpPr>
          <p:cNvPr id="12" name="TextBox 11"/>
          <p:cNvSpPr txBox="1"/>
          <p:nvPr/>
        </p:nvSpPr>
        <p:spPr>
          <a:xfrm>
            <a:off x="3475809" y="2839945"/>
            <a:ext cx="2590800" cy="369332"/>
          </a:xfrm>
          <a:prstGeom prst="rect">
            <a:avLst/>
          </a:prstGeom>
          <a:noFill/>
        </p:spPr>
        <p:txBody>
          <a:bodyPr wrap="square" rtlCol="0">
            <a:spAutoFit/>
          </a:bodyPr>
          <a:lstStyle/>
          <a:p>
            <a:pPr algn="ctr"/>
            <a:r>
              <a:rPr lang="en-US" i="1" dirty="0" smtClean="0"/>
              <a:t>SRI LANKA</a:t>
            </a:r>
            <a:endParaRPr lang="en-US" i="1" dirty="0"/>
          </a:p>
        </p:txBody>
      </p:sp>
      <p:sp>
        <p:nvSpPr>
          <p:cNvPr id="13" name="TextBox 12"/>
          <p:cNvSpPr txBox="1"/>
          <p:nvPr/>
        </p:nvSpPr>
        <p:spPr>
          <a:xfrm>
            <a:off x="6382440" y="2852558"/>
            <a:ext cx="2302414" cy="369332"/>
          </a:xfrm>
          <a:prstGeom prst="rect">
            <a:avLst/>
          </a:prstGeom>
          <a:noFill/>
        </p:spPr>
        <p:txBody>
          <a:bodyPr wrap="square" rtlCol="0">
            <a:spAutoFit/>
          </a:bodyPr>
          <a:lstStyle/>
          <a:p>
            <a:pPr algn="ctr"/>
            <a:r>
              <a:rPr lang="en-US" b="1" i="1" dirty="0" smtClean="0">
                <a:solidFill>
                  <a:srgbClr val="FF0000"/>
                </a:solidFill>
              </a:rPr>
              <a:t>INDIA</a:t>
            </a:r>
            <a:endParaRPr lang="en-US" b="1" i="1" dirty="0">
              <a:solidFill>
                <a:srgbClr val="FF0000"/>
              </a:solidFill>
            </a:endParaRPr>
          </a:p>
        </p:txBody>
      </p:sp>
      <p:sp>
        <p:nvSpPr>
          <p:cNvPr id="14" name="TextBox 13"/>
          <p:cNvSpPr txBox="1"/>
          <p:nvPr/>
        </p:nvSpPr>
        <p:spPr>
          <a:xfrm>
            <a:off x="684176" y="4991358"/>
            <a:ext cx="2183349" cy="369332"/>
          </a:xfrm>
          <a:prstGeom prst="rect">
            <a:avLst/>
          </a:prstGeom>
          <a:noFill/>
        </p:spPr>
        <p:txBody>
          <a:bodyPr wrap="square" rtlCol="0">
            <a:spAutoFit/>
          </a:bodyPr>
          <a:lstStyle/>
          <a:p>
            <a:pPr algn="ctr"/>
            <a:r>
              <a:rPr lang="en-US" b="1" i="1" dirty="0" smtClean="0"/>
              <a:t>MALDIVES</a:t>
            </a:r>
            <a:endParaRPr lang="en-US" b="1" i="1" dirty="0"/>
          </a:p>
        </p:txBody>
      </p:sp>
      <p:sp>
        <p:nvSpPr>
          <p:cNvPr id="15" name="TextBox 14"/>
          <p:cNvSpPr txBox="1"/>
          <p:nvPr/>
        </p:nvSpPr>
        <p:spPr>
          <a:xfrm>
            <a:off x="3538972" y="4920840"/>
            <a:ext cx="2133600" cy="369332"/>
          </a:xfrm>
          <a:prstGeom prst="rect">
            <a:avLst/>
          </a:prstGeom>
          <a:noFill/>
        </p:spPr>
        <p:txBody>
          <a:bodyPr wrap="square" rtlCol="0">
            <a:spAutoFit/>
          </a:bodyPr>
          <a:lstStyle/>
          <a:p>
            <a:pPr algn="ctr"/>
            <a:r>
              <a:rPr lang="en-US" b="1" i="1" dirty="0" smtClean="0"/>
              <a:t>NEPAL</a:t>
            </a:r>
            <a:endParaRPr lang="en-US" b="1" i="1" dirty="0"/>
          </a:p>
        </p:txBody>
      </p:sp>
      <p:sp>
        <p:nvSpPr>
          <p:cNvPr id="16" name="TextBox 15"/>
          <p:cNvSpPr txBox="1"/>
          <p:nvPr/>
        </p:nvSpPr>
        <p:spPr>
          <a:xfrm>
            <a:off x="6360568" y="4949618"/>
            <a:ext cx="2302414" cy="369332"/>
          </a:xfrm>
          <a:prstGeom prst="rect">
            <a:avLst/>
          </a:prstGeom>
          <a:noFill/>
        </p:spPr>
        <p:txBody>
          <a:bodyPr wrap="square" rtlCol="0">
            <a:spAutoFit/>
          </a:bodyPr>
          <a:lstStyle/>
          <a:p>
            <a:pPr algn="ctr"/>
            <a:r>
              <a:rPr lang="en-US" b="1" i="1" dirty="0" smtClean="0"/>
              <a:t>PAKISTAN</a:t>
            </a:r>
            <a:endParaRPr lang="en-US" b="1" i="1" dirty="0"/>
          </a:p>
        </p:txBody>
      </p:sp>
      <p:sp>
        <p:nvSpPr>
          <p:cNvPr id="17" name="TextBox 16"/>
          <p:cNvSpPr txBox="1"/>
          <p:nvPr/>
        </p:nvSpPr>
        <p:spPr>
          <a:xfrm>
            <a:off x="1447800" y="5638800"/>
            <a:ext cx="6574301" cy="523220"/>
          </a:xfrm>
          <a:prstGeom prst="rect">
            <a:avLst/>
          </a:prstGeom>
          <a:blipFill>
            <a:blip r:embed="rId3"/>
            <a:tile tx="0" ty="0" sx="100000" sy="100000" flip="none" algn="tl"/>
          </a:blipFill>
          <a:ln w="3175">
            <a:solidFill>
              <a:schemeClr val="tx1"/>
            </a:solidFill>
          </a:ln>
          <a:effectLst/>
        </p:spPr>
        <p:txBody>
          <a:bodyPr wrap="square" rtlCol="0">
            <a:spAutoFit/>
          </a:bodyPr>
          <a:lstStyle/>
          <a:p>
            <a:pPr algn="ctr"/>
            <a:r>
              <a:rPr lang="en-US" sz="2800" b="1" dirty="0" smtClean="0">
                <a:solidFill>
                  <a:srgbClr val="0070C0"/>
                </a:solidFill>
              </a:rPr>
              <a:t>They are our neighboring countries</a:t>
            </a:r>
            <a:r>
              <a:rPr lang="en-US" sz="2800" b="1" dirty="0" smtClean="0">
                <a:solidFill>
                  <a:srgbClr val="7030A0"/>
                </a:solidFill>
              </a:rPr>
              <a:t>.</a:t>
            </a:r>
            <a:endParaRPr lang="en-US" sz="2800" b="1" dirty="0">
              <a:solidFill>
                <a:srgbClr val="7030A0"/>
              </a:solidFill>
            </a:endParaRPr>
          </a:p>
        </p:txBody>
      </p:sp>
    </p:spTree>
    <p:extLst>
      <p:ext uri="{BB962C8B-B14F-4D97-AF65-F5344CB8AC3E}">
        <p14:creationId xmlns:p14="http://schemas.microsoft.com/office/powerpoint/2010/main" val="418296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10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500" fill="hold"/>
                                        <p:tgtEl>
                                          <p:spTgt spid="16"/>
                                        </p:tgtEl>
                                        <p:attrNameLst>
                                          <p:attrName>ppt_w</p:attrName>
                                        </p:attrNameLst>
                                      </p:cBhvr>
                                      <p:tavLst>
                                        <p:tav tm="0">
                                          <p:val>
                                            <p:fltVal val="0"/>
                                          </p:val>
                                        </p:tav>
                                        <p:tav tm="100000">
                                          <p:val>
                                            <p:strVal val="#ppt_w"/>
                                          </p:val>
                                        </p:tav>
                                      </p:tavLst>
                                    </p:anim>
                                    <p:anim calcmode="lin" valueType="num">
                                      <p:cBhvr>
                                        <p:cTn id="47" dur="500" fill="hold"/>
                                        <p:tgtEl>
                                          <p:spTgt spid="16"/>
                                        </p:tgtEl>
                                        <p:attrNameLst>
                                          <p:attrName>ppt_h</p:attrName>
                                        </p:attrNameLst>
                                      </p:cBhvr>
                                      <p:tavLst>
                                        <p:tav tm="0">
                                          <p:val>
                                            <p:fltVal val="0"/>
                                          </p:val>
                                        </p:tav>
                                        <p:tav tm="100000">
                                          <p:val>
                                            <p:strVal val="#ppt_h"/>
                                          </p:val>
                                        </p:tav>
                                      </p:tavLst>
                                    </p:anim>
                                    <p:animEffect transition="in" filter="fade">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p:bldP spid="12" grpId="0"/>
      <p:bldP spid="13" grpId="0"/>
      <p:bldP spid="14" grpId="0"/>
      <p:bldP spid="15" grpId="0"/>
      <p:bldP spid="16"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8700" y="421309"/>
            <a:ext cx="7086600" cy="830997"/>
          </a:xfrm>
          <a:prstGeom prst="rect">
            <a:avLst/>
          </a:prstGeom>
          <a:blipFill>
            <a:blip r:embed="rId2"/>
            <a:tile tx="0" ty="0" sx="100000" sy="100000" flip="none" algn="tl"/>
          </a:blipFill>
        </p:spPr>
        <p:txBody>
          <a:bodyPr wrap="square" rtlCol="0">
            <a:spAutoFit/>
          </a:bodyPr>
          <a:lstStyle/>
          <a:p>
            <a:pPr algn="ctr"/>
            <a:r>
              <a:rPr lang="en-US" sz="2400" b="1" dirty="0" smtClean="0"/>
              <a:t>Look at the following pictures and guess who they are and what their names are.</a:t>
            </a:r>
            <a:endParaRPr lang="en-US" sz="24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6134" y="1711484"/>
            <a:ext cx="1743075" cy="261937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3066" y="1647137"/>
            <a:ext cx="1895475" cy="261468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10823" y="1642447"/>
            <a:ext cx="1743075" cy="2619375"/>
          </a:xfrm>
          <a:prstGeom prst="rect">
            <a:avLst/>
          </a:prstGeom>
        </p:spPr>
      </p:pic>
      <p:sp>
        <p:nvSpPr>
          <p:cNvPr id="6" name="TextBox 5"/>
          <p:cNvSpPr txBox="1"/>
          <p:nvPr/>
        </p:nvSpPr>
        <p:spPr>
          <a:xfrm>
            <a:off x="990601" y="4330859"/>
            <a:ext cx="1945338" cy="646331"/>
          </a:xfrm>
          <a:prstGeom prst="rect">
            <a:avLst/>
          </a:prstGeom>
          <a:noFill/>
        </p:spPr>
        <p:txBody>
          <a:bodyPr wrap="square" rtlCol="0">
            <a:spAutoFit/>
          </a:bodyPr>
          <a:lstStyle/>
          <a:p>
            <a:pPr algn="ctr"/>
            <a:r>
              <a:rPr lang="en-US" b="1" i="1" dirty="0" err="1" smtClean="0">
                <a:latin typeface="+mj-lt"/>
                <a:cs typeface="Times New Roman" pitchFamily="18" charset="0"/>
              </a:rPr>
              <a:t>Mahela</a:t>
            </a:r>
            <a:r>
              <a:rPr lang="en-US" b="1" i="1" dirty="0" smtClean="0">
                <a:latin typeface="+mj-lt"/>
                <a:cs typeface="Times New Roman" pitchFamily="18" charset="0"/>
              </a:rPr>
              <a:t> </a:t>
            </a:r>
            <a:r>
              <a:rPr lang="en-US" b="1" i="1" dirty="0" err="1" smtClean="0">
                <a:latin typeface="+mj-lt"/>
                <a:cs typeface="Times New Roman" pitchFamily="18" charset="0"/>
              </a:rPr>
              <a:t>Joybordhonay</a:t>
            </a:r>
            <a:endParaRPr lang="en-US" b="1" i="1" dirty="0">
              <a:latin typeface="+mj-lt"/>
              <a:cs typeface="Times New Roman" pitchFamily="18" charset="0"/>
            </a:endParaRPr>
          </a:p>
        </p:txBody>
      </p:sp>
      <p:sp>
        <p:nvSpPr>
          <p:cNvPr id="7" name="TextBox 6"/>
          <p:cNvSpPr txBox="1"/>
          <p:nvPr/>
        </p:nvSpPr>
        <p:spPr>
          <a:xfrm>
            <a:off x="3460654" y="4284246"/>
            <a:ext cx="1895475" cy="369332"/>
          </a:xfrm>
          <a:prstGeom prst="rect">
            <a:avLst/>
          </a:prstGeom>
          <a:noFill/>
        </p:spPr>
        <p:txBody>
          <a:bodyPr wrap="square" rtlCol="0">
            <a:spAutoFit/>
          </a:bodyPr>
          <a:lstStyle/>
          <a:p>
            <a:pPr algn="ctr"/>
            <a:r>
              <a:rPr lang="en-US" b="1" i="1" dirty="0" err="1" smtClean="0"/>
              <a:t>Murali</a:t>
            </a:r>
            <a:r>
              <a:rPr lang="en-US" b="1" i="1" dirty="0" smtClean="0"/>
              <a:t> </a:t>
            </a:r>
            <a:r>
              <a:rPr lang="en-US" b="1" i="1" dirty="0" err="1" smtClean="0"/>
              <a:t>Dharan</a:t>
            </a:r>
            <a:endParaRPr lang="en-US" b="1" i="1" dirty="0"/>
          </a:p>
        </p:txBody>
      </p:sp>
      <p:sp>
        <p:nvSpPr>
          <p:cNvPr id="8" name="TextBox 7"/>
          <p:cNvSpPr txBox="1"/>
          <p:nvPr/>
        </p:nvSpPr>
        <p:spPr>
          <a:xfrm>
            <a:off x="5919788" y="4312045"/>
            <a:ext cx="1743075" cy="646331"/>
          </a:xfrm>
          <a:prstGeom prst="rect">
            <a:avLst/>
          </a:prstGeom>
          <a:noFill/>
        </p:spPr>
        <p:txBody>
          <a:bodyPr wrap="square" rtlCol="0">
            <a:spAutoFit/>
          </a:bodyPr>
          <a:lstStyle/>
          <a:p>
            <a:pPr algn="ctr"/>
            <a:r>
              <a:rPr lang="en-US" b="1" i="1" dirty="0" smtClean="0"/>
              <a:t>Kumar </a:t>
            </a:r>
            <a:r>
              <a:rPr lang="en-US" b="1" i="1" dirty="0" err="1" smtClean="0"/>
              <a:t>Sangakara</a:t>
            </a:r>
            <a:endParaRPr lang="en-US" b="1" i="1" dirty="0"/>
          </a:p>
        </p:txBody>
      </p:sp>
      <p:sp>
        <p:nvSpPr>
          <p:cNvPr id="9" name="TextBox 8"/>
          <p:cNvSpPr txBox="1"/>
          <p:nvPr/>
        </p:nvSpPr>
        <p:spPr>
          <a:xfrm>
            <a:off x="1459286" y="5394375"/>
            <a:ext cx="6172200" cy="523220"/>
          </a:xfrm>
          <a:prstGeom prst="rect">
            <a:avLst/>
          </a:prstGeom>
          <a:blipFill>
            <a:blip r:embed="rId6"/>
            <a:tile tx="0" ty="0" sx="100000" sy="100000" flip="none" algn="tl"/>
          </a:blipFill>
          <a:ln w="3175">
            <a:solidFill>
              <a:schemeClr val="tx1"/>
            </a:solidFill>
          </a:ln>
          <a:effectLst/>
        </p:spPr>
        <p:txBody>
          <a:bodyPr wrap="square" rtlCol="0">
            <a:spAutoFit/>
          </a:bodyPr>
          <a:lstStyle/>
          <a:p>
            <a:pPr algn="ctr"/>
            <a:r>
              <a:rPr lang="en-US" sz="2800" b="1" dirty="0" smtClean="0">
                <a:solidFill>
                  <a:srgbClr val="00B050"/>
                </a:solidFill>
                <a:latin typeface="Times New Roman" pitchFamily="18" charset="0"/>
                <a:cs typeface="Times New Roman" pitchFamily="18" charset="0"/>
              </a:rPr>
              <a:t>They all are Sri Lankan cricketers</a:t>
            </a:r>
            <a:r>
              <a:rPr lang="en-US" sz="2800" b="1" dirty="0" smtClean="0">
                <a:solidFill>
                  <a:srgbClr val="7030A0"/>
                </a:solidFill>
                <a:latin typeface="Times New Roman" pitchFamily="18" charset="0"/>
                <a:cs typeface="Times New Roman" pitchFamily="18" charset="0"/>
              </a:rPr>
              <a:t>.</a:t>
            </a:r>
            <a:endParaRPr lang="en-US" sz="28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56377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1"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0-#ppt_h/2"/>
                                          </p:val>
                                        </p:tav>
                                        <p:tav tm="100000">
                                          <p:val>
                                            <p:strVal val="#ppt_y"/>
                                          </p:val>
                                        </p:tav>
                                      </p:tavLst>
                                    </p:anim>
                                  </p:childTnLst>
                                </p:cTn>
                              </p:par>
                            </p:childTnLst>
                          </p:cTn>
                        </p:par>
                        <p:par>
                          <p:cTn id="20" fill="hold">
                            <p:stCondLst>
                              <p:cond delay="1000"/>
                            </p:stCondLst>
                            <p:childTnLst>
                              <p:par>
                                <p:cTn id="21" presetID="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500"/>
                            </p:stCondLst>
                            <p:childTnLst>
                              <p:par>
                                <p:cTn id="33" presetID="53" presetClass="entr" presetSubtype="16"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par>
                          <p:cTn id="38" fill="hold">
                            <p:stCondLst>
                              <p:cond delay="1000"/>
                            </p:stCondLst>
                            <p:childTnLst>
                              <p:par>
                                <p:cTn id="39" presetID="53" presetClass="entr" presetSubtype="16"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fill="hold"/>
                                        <p:tgtEl>
                                          <p:spTgt spid="9"/>
                                        </p:tgtEl>
                                        <p:attrNameLst>
                                          <p:attrName>ppt_w</p:attrName>
                                        </p:attrNameLst>
                                      </p:cBhvr>
                                      <p:tavLst>
                                        <p:tav tm="0">
                                          <p:val>
                                            <p:fltVal val="0"/>
                                          </p:val>
                                        </p:tav>
                                        <p:tav tm="100000">
                                          <p:val>
                                            <p:strVal val="#ppt_w"/>
                                          </p:val>
                                        </p:tav>
                                      </p:tavLst>
                                    </p:anim>
                                    <p:anim calcmode="lin" valueType="num">
                                      <p:cBhvr>
                                        <p:cTn id="49" dur="500" fill="hold"/>
                                        <p:tgtEl>
                                          <p:spTgt spid="9"/>
                                        </p:tgtEl>
                                        <p:attrNameLst>
                                          <p:attrName>ppt_h</p:attrName>
                                        </p:attrNameLst>
                                      </p:cBhvr>
                                      <p:tavLst>
                                        <p:tav tm="0">
                                          <p:val>
                                            <p:fltVal val="0"/>
                                          </p:val>
                                        </p:tav>
                                        <p:tav tm="100000">
                                          <p:val>
                                            <p:strVal val="#ppt_h"/>
                                          </p:val>
                                        </p:tav>
                                      </p:tavLst>
                                    </p:anim>
                                    <p:animEffect transition="in" filter="fade">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P spid="8"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5469" y="609600"/>
            <a:ext cx="6219731" cy="646331"/>
          </a:xfrm>
          <a:prstGeom prst="rect">
            <a:avLst/>
          </a:prstGeom>
          <a:solidFill>
            <a:schemeClr val="bg1"/>
          </a:solidFill>
        </p:spPr>
        <p:txBody>
          <a:bodyPr wrap="square" rtlCol="0">
            <a:spAutoFit/>
          </a:bodyPr>
          <a:lstStyle/>
          <a:p>
            <a:pPr algn="ctr"/>
            <a:r>
              <a:rPr lang="en-US" sz="3600" dirty="0" smtClean="0">
                <a:solidFill>
                  <a:srgbClr val="002060"/>
                </a:solidFill>
                <a:latin typeface="Elephant" pitchFamily="18" charset="0"/>
              </a:rPr>
              <a:t>Today’s our lesson about</a:t>
            </a:r>
            <a:endParaRPr lang="en-US" sz="3600" dirty="0">
              <a:solidFill>
                <a:srgbClr val="002060"/>
              </a:solidFill>
              <a:latin typeface="Elephant"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1262" y="1912945"/>
            <a:ext cx="4181475" cy="2228850"/>
          </a:xfrm>
          <a:prstGeom prst="rect">
            <a:avLst/>
          </a:prstGeom>
        </p:spPr>
      </p:pic>
      <p:sp>
        <p:nvSpPr>
          <p:cNvPr id="4" name="Round Diagonal Corner Rectangle 3"/>
          <p:cNvSpPr/>
          <p:nvPr/>
        </p:nvSpPr>
        <p:spPr>
          <a:xfrm>
            <a:off x="1600200" y="4407932"/>
            <a:ext cx="6172200" cy="1752600"/>
          </a:xfrm>
          <a:prstGeom prst="round2Diag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n w="0"/>
                <a:solidFill>
                  <a:srgbClr val="00B050"/>
                </a:solidFill>
                <a:effectLst>
                  <a:outerShdw blurRad="38100" dist="19050" dir="2700000" algn="tl" rotWithShape="0">
                    <a:schemeClr val="dk1">
                      <a:alpha val="40000"/>
                    </a:schemeClr>
                  </a:outerShdw>
                </a:effectLst>
                <a:latin typeface="Times New Roman" pitchFamily="18" charset="0"/>
                <a:cs typeface="Times New Roman" pitchFamily="18" charset="0"/>
              </a:rPr>
              <a:t>OUR NEIGHBOURS</a:t>
            </a:r>
          </a:p>
          <a:p>
            <a:pPr algn="ctr"/>
            <a:r>
              <a:rPr lang="en-US" sz="4400" dirty="0" smtClean="0">
                <a:latin typeface="Times New Roman" pitchFamily="18" charset="0"/>
                <a:cs typeface="Times New Roman" pitchFamily="18" charset="0"/>
              </a:rPr>
              <a:t>* </a:t>
            </a:r>
            <a:r>
              <a:rPr lang="en-US" sz="4400" dirty="0" smtClean="0">
                <a:solidFill>
                  <a:srgbClr val="7030A0"/>
                </a:solidFill>
                <a:latin typeface="Times New Roman" pitchFamily="18" charset="0"/>
                <a:cs typeface="Times New Roman" pitchFamily="18" charset="0"/>
              </a:rPr>
              <a:t>SRI LANKA </a:t>
            </a:r>
            <a:r>
              <a:rPr lang="en-US" sz="4400"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83173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089277"/>
            <a:ext cx="4724400" cy="584775"/>
          </a:xfrm>
          <a:prstGeom prst="rect">
            <a:avLst/>
          </a:prstGeom>
          <a:blipFill>
            <a:blip r:embed="rId3"/>
            <a:tile tx="0" ty="0" sx="100000" sy="100000" flip="none" algn="tl"/>
          </a:blip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b="1" dirty="0" smtClean="0"/>
              <a:t>Learning outcomes</a:t>
            </a:r>
            <a:endParaRPr lang="en-US" sz="3200" b="1" dirty="0"/>
          </a:p>
        </p:txBody>
      </p:sp>
      <p:sp>
        <p:nvSpPr>
          <p:cNvPr id="3" name="TextBox 2"/>
          <p:cNvSpPr txBox="1"/>
          <p:nvPr/>
        </p:nvSpPr>
        <p:spPr>
          <a:xfrm>
            <a:off x="762000" y="2209800"/>
            <a:ext cx="7848600" cy="2677656"/>
          </a:xfrm>
          <a:prstGeom prst="rect">
            <a:avLst/>
          </a:prstGeom>
          <a:blipFill>
            <a:blip r:embed="rId4"/>
            <a:tile tx="0" ty="0" sx="100000" sy="100000" flip="none" algn="tl"/>
          </a:blip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400" b="1" dirty="0" smtClean="0"/>
              <a:t>After reading this lesson, students will be able to …..</a:t>
            </a:r>
          </a:p>
          <a:p>
            <a:endParaRPr lang="en-US" sz="2400" b="1" dirty="0" smtClean="0"/>
          </a:p>
          <a:p>
            <a:pPr marL="285750" indent="-285750">
              <a:buFont typeface="Wingdings" pitchFamily="2" charset="2"/>
              <a:buChar char="Ø"/>
            </a:pPr>
            <a:r>
              <a:rPr lang="en-US" sz="2400" b="1" dirty="0"/>
              <a:t> R</a:t>
            </a:r>
            <a:r>
              <a:rPr lang="en-US" sz="2400" b="1" dirty="0" smtClean="0"/>
              <a:t>ead, comprehend and summaries text.</a:t>
            </a:r>
          </a:p>
          <a:p>
            <a:pPr marL="342900" indent="-342900">
              <a:buFont typeface="Wingdings" pitchFamily="2" charset="2"/>
              <a:buChar char="Ø"/>
            </a:pPr>
            <a:r>
              <a:rPr lang="en-US" sz="2400" b="1" dirty="0"/>
              <a:t>A</a:t>
            </a:r>
            <a:r>
              <a:rPr lang="en-US" sz="2400" b="1" dirty="0" smtClean="0"/>
              <a:t>sk and answer questions.</a:t>
            </a:r>
          </a:p>
          <a:p>
            <a:pPr marL="285750" indent="-285750">
              <a:buFont typeface="Wingdings" pitchFamily="2" charset="2"/>
              <a:buChar char="Ø"/>
            </a:pPr>
            <a:r>
              <a:rPr lang="en-US" sz="2400" b="1" dirty="0" smtClean="0"/>
              <a:t> Write a paragraph about some interesting places of a    country. </a:t>
            </a:r>
          </a:p>
          <a:p>
            <a:pPr marL="285750" indent="-285750"/>
            <a:endParaRPr lang="en-US" sz="2400" b="1" dirty="0">
              <a:solidFill>
                <a:srgbClr val="0070C0"/>
              </a:solidFill>
            </a:endParaRPr>
          </a:p>
        </p:txBody>
      </p:sp>
    </p:spTree>
    <p:extLst>
      <p:ext uri="{BB962C8B-B14F-4D97-AF65-F5344CB8AC3E}">
        <p14:creationId xmlns:p14="http://schemas.microsoft.com/office/powerpoint/2010/main" val="3684505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0160" y="85313"/>
            <a:ext cx="7391400" cy="830997"/>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6200000" scaled="1"/>
            <a:tileRect/>
          </a:gradFill>
          <a:ln w="3175">
            <a:solidFill>
              <a:schemeClr val="tx1"/>
            </a:solidFill>
          </a:ln>
        </p:spPr>
        <p:txBody>
          <a:bodyPr wrap="square" rtlCol="0">
            <a:spAutoFit/>
          </a:bodyPr>
          <a:lstStyle/>
          <a:p>
            <a:pPr algn="ctr"/>
            <a:r>
              <a:rPr lang="en-US" sz="2400" b="1" dirty="0" smtClean="0"/>
              <a:t>Do you know what do Sri Lankan people say at this situation? </a:t>
            </a:r>
            <a:endParaRPr lang="en-US" sz="24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537" y="1048630"/>
            <a:ext cx="3921597" cy="2936822"/>
          </a:xfrm>
          <a:prstGeom prst="rect">
            <a:avLst/>
          </a:prstGeom>
          <a:ln>
            <a:noFill/>
          </a:ln>
          <a:effectLst>
            <a:outerShdw blurRad="190500" algn="tl" rotWithShape="0">
              <a:srgbClr val="000000">
                <a:alpha val="70000"/>
              </a:srgbClr>
            </a:outerShdw>
          </a:effectLst>
        </p:spPr>
      </p:pic>
      <p:sp>
        <p:nvSpPr>
          <p:cNvPr id="4" name="TextBox 3"/>
          <p:cNvSpPr txBox="1"/>
          <p:nvPr/>
        </p:nvSpPr>
        <p:spPr>
          <a:xfrm>
            <a:off x="231258" y="1125201"/>
            <a:ext cx="3453501" cy="461665"/>
          </a:xfrm>
          <a:prstGeom prst="rect">
            <a:avLst/>
          </a:prstGeom>
          <a:solidFill>
            <a:schemeClr val="accent4">
              <a:lumMod val="40000"/>
              <a:lumOff val="60000"/>
            </a:schemeClr>
          </a:solidFill>
          <a:ln w="3175">
            <a:solidFill>
              <a:schemeClr val="tx1"/>
            </a:solidFill>
          </a:ln>
        </p:spPr>
        <p:txBody>
          <a:bodyPr wrap="square" rtlCol="0">
            <a:spAutoFit/>
          </a:bodyPr>
          <a:lstStyle/>
          <a:p>
            <a:r>
              <a:rPr lang="en-US" sz="2400" b="1" dirty="0" smtClean="0">
                <a:solidFill>
                  <a:schemeClr val="accent1"/>
                </a:solidFill>
              </a:rPr>
              <a:t>Sri Lankan people say</a:t>
            </a:r>
            <a:endParaRPr lang="en-US" sz="2400" b="1" dirty="0">
              <a:solidFill>
                <a:schemeClr val="accent1"/>
              </a:solidFill>
            </a:endParaRPr>
          </a:p>
        </p:txBody>
      </p:sp>
      <p:sp>
        <p:nvSpPr>
          <p:cNvPr id="5" name="TextBox 4"/>
          <p:cNvSpPr txBox="1"/>
          <p:nvPr/>
        </p:nvSpPr>
        <p:spPr>
          <a:xfrm>
            <a:off x="231258" y="1767624"/>
            <a:ext cx="3962400" cy="1595615"/>
          </a:xfrm>
          <a:prstGeom prst="rect">
            <a:avLst/>
          </a:prstGeom>
          <a:noFill/>
        </p:spPr>
        <p:txBody>
          <a:bodyPr wrap="square" rtlCol="0">
            <a:prstTxWarp prst="textStop">
              <a:avLst/>
            </a:prstTxWarp>
            <a:spAutoFit/>
          </a:bodyPr>
          <a:lstStyle/>
          <a:p>
            <a:r>
              <a:rPr lang="en-US" sz="4800" b="1" dirty="0" err="1" smtClean="0">
                <a:ln w="13462">
                  <a:solidFill>
                    <a:schemeClr val="bg1"/>
                  </a:solidFill>
                  <a:prstDash val="solid"/>
                </a:ln>
                <a:solidFill>
                  <a:srgbClr val="FFFF00"/>
                </a:solidFill>
                <a:effectLst>
                  <a:outerShdw dist="38100" dir="2700000" algn="bl" rotWithShape="0">
                    <a:schemeClr val="accent5"/>
                  </a:outerShdw>
                </a:effectLst>
              </a:rPr>
              <a:t>Ayubowan</a:t>
            </a:r>
            <a:endParaRPr lang="en-US" sz="4800" b="1" dirty="0">
              <a:ln w="13462">
                <a:solidFill>
                  <a:schemeClr val="bg1"/>
                </a:solidFill>
                <a:prstDash val="solid"/>
              </a:ln>
              <a:solidFill>
                <a:srgbClr val="FFFF00"/>
              </a:solidFill>
              <a:effectLst>
                <a:outerShdw dist="38100" dir="2700000" algn="bl" rotWithShape="0">
                  <a:schemeClr val="accent5"/>
                </a:outerShdw>
              </a:effectLst>
            </a:endParaRPr>
          </a:p>
        </p:txBody>
      </p:sp>
      <p:sp>
        <p:nvSpPr>
          <p:cNvPr id="7" name="TextBox 6"/>
          <p:cNvSpPr txBox="1"/>
          <p:nvPr/>
        </p:nvSpPr>
        <p:spPr>
          <a:xfrm>
            <a:off x="525851" y="4836765"/>
            <a:ext cx="9070822" cy="954107"/>
          </a:xfrm>
          <a:prstGeom prst="rect">
            <a:avLst/>
          </a:prstGeom>
          <a:noFill/>
        </p:spPr>
        <p:txBody>
          <a:bodyPr wrap="square" rtlCol="0">
            <a:spAutoFit/>
          </a:bodyPr>
          <a:lstStyle/>
          <a:p>
            <a:r>
              <a:rPr lang="en-US" sz="2800" b="1" dirty="0" err="1" smtClean="0">
                <a:solidFill>
                  <a:srgbClr val="00B050"/>
                </a:solidFill>
              </a:rPr>
              <a:t>Ayubowan</a:t>
            </a:r>
            <a:r>
              <a:rPr lang="en-US" sz="2800" b="1" dirty="0" smtClean="0">
                <a:solidFill>
                  <a:srgbClr val="00B050"/>
                </a:solidFill>
              </a:rPr>
              <a:t> mean: “ May you have the gift of long life”.</a:t>
            </a:r>
            <a:endParaRPr lang="en-US" sz="2800" b="1" dirty="0">
              <a:solidFill>
                <a:srgbClr val="00B050"/>
              </a:solidFill>
            </a:endParaRPr>
          </a:p>
        </p:txBody>
      </p:sp>
    </p:spTree>
    <p:extLst>
      <p:ext uri="{BB962C8B-B14F-4D97-AF65-F5344CB8AC3E}">
        <p14:creationId xmlns:p14="http://schemas.microsoft.com/office/powerpoint/2010/main" val="411344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strVal val="#ppt_h"/>
                                          </p:val>
                                        </p:tav>
                                        <p:tav tm="100000">
                                          <p:val>
                                            <p:strVal val="#ppt_h"/>
                                          </p:val>
                                        </p:tav>
                                      </p:tavLst>
                                    </p:anim>
                                  </p:childTnLst>
                                </p:cTn>
                              </p:par>
                            </p:childTnLst>
                          </p:cTn>
                        </p:par>
                        <p:par>
                          <p:cTn id="20" fill="hold">
                            <p:stCondLst>
                              <p:cond delay="500"/>
                            </p:stCondLst>
                            <p:childTnLst>
                              <p:par>
                                <p:cTn id="21" presetID="17" presetClass="entr" presetSubtype="1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4387" y="290199"/>
            <a:ext cx="3505200" cy="584775"/>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3200" b="1" dirty="0" smtClean="0"/>
              <a:t>Model Reading</a:t>
            </a:r>
            <a:endParaRPr lang="en-US" sz="32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079" y="1484768"/>
            <a:ext cx="2187921" cy="2756195"/>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034" y="1484768"/>
            <a:ext cx="1982043" cy="2869363"/>
          </a:xfrm>
          <a:prstGeom prst="rect">
            <a:avLst/>
          </a:prstGeom>
          <a:ln>
            <a:noFill/>
          </a:ln>
          <a:effectLst>
            <a:softEdge rad="112500"/>
          </a:effectLst>
        </p:spPr>
      </p:pic>
      <p:sp>
        <p:nvSpPr>
          <p:cNvPr id="5" name="TextBox 4"/>
          <p:cNvSpPr txBox="1"/>
          <p:nvPr/>
        </p:nvSpPr>
        <p:spPr>
          <a:xfrm>
            <a:off x="990600" y="5267667"/>
            <a:ext cx="7037385" cy="830997"/>
          </a:xfrm>
          <a:prstGeom prst="rect">
            <a:avLst/>
          </a:prstGeom>
          <a:blipFill>
            <a:blip r:embed="rId2"/>
            <a:tile tx="0" ty="0" sx="100000" sy="100000" flip="none" algn="tl"/>
          </a:blipFill>
          <a:ln w="3175">
            <a:solidFill>
              <a:schemeClr val="tx1"/>
            </a:solidFill>
          </a:ln>
          <a:effectLst/>
        </p:spPr>
        <p:txBody>
          <a:bodyPr wrap="square" rtlCol="0">
            <a:spAutoFit/>
          </a:bodyPr>
          <a:lstStyle/>
          <a:p>
            <a:pPr algn="ctr"/>
            <a:r>
              <a:rPr lang="en-US" sz="24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Listen the text attentively then answer the  questions that has been given section ‘A’.</a:t>
            </a:r>
            <a:endParaRPr lang="en-US" sz="24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38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709257"/>
            <a:ext cx="4191000" cy="830997"/>
          </a:xfrm>
          <a:prstGeom prst="rect">
            <a:avLst/>
          </a:prstGeom>
          <a:noFill/>
          <a:ln w="3175">
            <a:noFill/>
          </a:ln>
        </p:spPr>
        <p:txBody>
          <a:bodyPr wrap="square" rtlCol="0">
            <a:prstTxWarp prst="textWave1">
              <a:avLst/>
            </a:prstTxWarp>
            <a:spAutoFit/>
          </a:bodyPr>
          <a:lstStyle/>
          <a:p>
            <a:pPr algn="ctr"/>
            <a:r>
              <a:rPr lang="en-US" sz="4800" b="1" i="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lgerian" panose="04020705040A02060702" pitchFamily="82" charset="0"/>
              </a:rPr>
              <a:t>Teardrop</a:t>
            </a:r>
            <a:endParaRPr lang="en-US" sz="48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lgerian" panose="04020705040A02060702" pitchFamily="82" charset="0"/>
            </a:endParaRPr>
          </a:p>
        </p:txBody>
      </p:sp>
      <p:sp>
        <p:nvSpPr>
          <p:cNvPr id="3" name="Rectangle 2"/>
          <p:cNvSpPr/>
          <p:nvPr/>
        </p:nvSpPr>
        <p:spPr>
          <a:xfrm>
            <a:off x="865981" y="571842"/>
            <a:ext cx="1248229" cy="1119464"/>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41977" y="1847910"/>
            <a:ext cx="1638300" cy="486035"/>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Key word</a:t>
            </a: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1765003"/>
            <a:ext cx="3810000" cy="2581275"/>
          </a:xfrm>
          <a:prstGeom prst="rect">
            <a:avLst/>
          </a:prstGeom>
          <a:ln w="228600" cap="sq" cmpd="thickThin">
            <a:solidFill>
              <a:srgbClr val="000000"/>
            </a:solidFill>
            <a:prstDash val="solid"/>
            <a:miter lim="800000"/>
          </a:ln>
          <a:effectLst>
            <a:innerShdw blurRad="76200">
              <a:srgbClr val="000000"/>
            </a:innerShdw>
          </a:effectLst>
        </p:spPr>
      </p:pic>
      <p:sp>
        <p:nvSpPr>
          <p:cNvPr id="6" name="Rectangle 5"/>
          <p:cNvSpPr/>
          <p:nvPr/>
        </p:nvSpPr>
        <p:spPr>
          <a:xfrm>
            <a:off x="1312752" y="4480731"/>
            <a:ext cx="7061703" cy="67069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2060"/>
                </a:solidFill>
              </a:rPr>
              <a:t>The nickname of Sri Lanka is teardrop of India.</a:t>
            </a:r>
            <a:endParaRPr lang="en-US" sz="2400" b="1" dirty="0">
              <a:solidFill>
                <a:srgbClr val="002060"/>
              </a:solidFill>
            </a:endParaRPr>
          </a:p>
        </p:txBody>
      </p:sp>
      <p:sp>
        <p:nvSpPr>
          <p:cNvPr id="7" name="Rectangle 6"/>
          <p:cNvSpPr/>
          <p:nvPr/>
        </p:nvSpPr>
        <p:spPr>
          <a:xfrm>
            <a:off x="610015" y="5368617"/>
            <a:ext cx="1668004" cy="1003374"/>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Meaning </a:t>
            </a:r>
          </a:p>
          <a:p>
            <a:pPr algn="ctr"/>
            <a:r>
              <a:rPr lang="en-US" sz="1400" b="1" dirty="0" smtClean="0">
                <a:solidFill>
                  <a:srgbClr val="FFFF00"/>
                </a:solidFill>
              </a:rPr>
              <a:t>(Click here)</a:t>
            </a:r>
            <a:endParaRPr lang="en-US" sz="1400" dirty="0">
              <a:solidFill>
                <a:srgbClr val="FFFF00"/>
              </a:solidFill>
            </a:endParaRPr>
          </a:p>
        </p:txBody>
      </p:sp>
      <p:sp>
        <p:nvSpPr>
          <p:cNvPr id="8" name="TextBox 7"/>
          <p:cNvSpPr txBox="1"/>
          <p:nvPr/>
        </p:nvSpPr>
        <p:spPr>
          <a:xfrm>
            <a:off x="2449056" y="5244995"/>
            <a:ext cx="6161544" cy="1200329"/>
          </a:xfrm>
          <a:prstGeom prst="rect">
            <a:avLst/>
          </a:prstGeom>
          <a:blipFill>
            <a:blip r:embed="rId4"/>
            <a:tile tx="0" ty="0" sx="100000" sy="100000" flip="none" algn="tl"/>
          </a:blipFill>
          <a:ln w="3175">
            <a:solidFill>
              <a:schemeClr val="tx1"/>
            </a:solidFill>
          </a:ln>
        </p:spPr>
        <p:txBody>
          <a:bodyPr wrap="square" rtlCol="0">
            <a:spAutoFit/>
          </a:bodyPr>
          <a:lstStyle/>
          <a:p>
            <a:pPr algn="ctr"/>
            <a:endParaRPr lang="en-US" sz="2400" b="1" dirty="0" smtClean="0"/>
          </a:p>
          <a:p>
            <a:pPr algn="ctr"/>
            <a:r>
              <a:rPr lang="en-US" sz="2400" b="1" dirty="0" smtClean="0"/>
              <a:t>A drop of water that comes from eye in sorrow.</a:t>
            </a:r>
          </a:p>
          <a:p>
            <a:pPr algn="ctr"/>
            <a:endParaRPr lang="en-US" sz="2400" b="1" dirty="0"/>
          </a:p>
        </p:txBody>
      </p:sp>
    </p:spTree>
    <p:extLst>
      <p:ext uri="{BB962C8B-B14F-4D97-AF65-F5344CB8AC3E}">
        <p14:creationId xmlns:p14="http://schemas.microsoft.com/office/powerpoint/2010/main" val="70744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TotalTime>
  <Words>498</Words>
  <Application>Microsoft Office PowerPoint</Application>
  <PresentationFormat>Widescreen</PresentationFormat>
  <Paragraphs>89</Paragraphs>
  <Slides>21</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Algerian</vt:lpstr>
      <vt:lpstr>Arial</vt:lpstr>
      <vt:lpstr>Arial Narrow</vt:lpstr>
      <vt:lpstr>Arial Rounded MT Bold</vt:lpstr>
      <vt:lpstr>Book Antiqua</vt:lpstr>
      <vt:lpstr>Calibri</vt:lpstr>
      <vt:lpstr>Elephant</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 Abc</dc:creator>
  <cp:lastModifiedBy>Pc Abc</cp:lastModifiedBy>
  <cp:revision>5</cp:revision>
  <dcterms:created xsi:type="dcterms:W3CDTF">2021-01-28T15:48:34Z</dcterms:created>
  <dcterms:modified xsi:type="dcterms:W3CDTF">2021-01-28T16:33:04Z</dcterms:modified>
</cp:coreProperties>
</file>