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7" r:id="rId2"/>
    <p:sldId id="273" r:id="rId3"/>
    <p:sldId id="259" r:id="rId4"/>
    <p:sldId id="258" r:id="rId5"/>
    <p:sldId id="262" r:id="rId6"/>
    <p:sldId id="263" r:id="rId7"/>
    <p:sldId id="265" r:id="rId8"/>
    <p:sldId id="271" r:id="rId9"/>
    <p:sldId id="267" r:id="rId10"/>
    <p:sldId id="266" r:id="rId11"/>
    <p:sldId id="270" r:id="rId12"/>
    <p:sldId id="268" r:id="rId13"/>
    <p:sldId id="261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8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26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07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31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21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3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6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2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7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2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5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A199AF6E-6161-E44F-A34C-4E6EBBEAE34D}"/>
              </a:ext>
            </a:extLst>
          </p:cNvPr>
          <p:cNvSpPr/>
          <p:nvPr/>
        </p:nvSpPr>
        <p:spPr>
          <a:xfrm>
            <a:off x="934371" y="1214522"/>
            <a:ext cx="7774199" cy="3418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>
                <a:solidFill>
                  <a:schemeClr val="tx1"/>
                </a:solidFill>
              </a:rPr>
              <a:t>স্বাগতম </a:t>
            </a:r>
            <a:endParaRPr lang="en-US" sz="9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10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শতকরা সংযুতি ব্যবহার করে </a:t>
            </a:r>
            <a:r>
              <a:rPr lang="bn-BD" sz="3100" b="1" dirty="0">
                <a:solidFill>
                  <a:srgbClr val="FF0000"/>
                </a:solidFill>
              </a:rPr>
              <a:t>আণবিক সংকেত</a:t>
            </a: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নির্ণয়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1447800"/>
                <a:ext cx="8229600" cy="506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একটি যৌগে হাইড্রোজেন ও অক্সিজেন আছে । হাইড্রোজেন ও অক্সিজেন এর শতকরা সংযুতি যথাক্রমে ১১.১১ % ও ৮৮.৮৯ % এবং যৌগটির বাষ্পঘনত্ব ৯।</a:t>
                </a:r>
                <a:r>
                  <a:rPr lang="bn-BD" dirty="0"/>
                  <a:t>এর </a:t>
                </a:r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আণবিক</a:t>
                </a:r>
                <a:r>
                  <a:rPr lang="bn-BD" dirty="0"/>
                  <a:t> </a:t>
                </a:r>
                <a:r>
                  <a:rPr lang="bn-BD" sz="1400" dirty="0"/>
                  <a:t>সংকেত</a:t>
                </a:r>
                <a:r>
                  <a:rPr lang="bn-BD" dirty="0"/>
                  <a:t> </a:t>
                </a:r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bn-BD" dirty="0"/>
                  <a:t> কর।</a:t>
                </a:r>
              </a:p>
              <a:p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প্রথমে শতকরা সংযুতি কে নিজ নিজ পারমাণবিক ভর দ্বারা ভাগ করে পাই </a:t>
                </a: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11.11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dirty="0">
                    <a:cs typeface="NikoshBAN" pitchFamily="2" charset="0"/>
                  </a:rPr>
                  <a:t>11.11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O=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88.89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dirty="0">
                    <a:cs typeface="NikoshBAN" pitchFamily="2" charset="0"/>
                  </a:rPr>
                  <a:t>5.55</a:t>
                </a:r>
              </a:p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ভাগফল গুলোর মধ্যে থেকে যে সংখ্যাটি ক্ষুদ্রতম সেই সংখ্যা দ্বারা ভাগফল গুলোকে ভাগ করি </a:t>
                </a:r>
              </a:p>
              <a:p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11.11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5.55</m:t>
                        </m:r>
                      </m:den>
                    </m:f>
                  </m:oMath>
                </a14:m>
                <a:r>
                  <a:rPr lang="en-US" dirty="0">
                    <a:cs typeface="NikoshBAN" pitchFamily="2" charset="0"/>
                  </a:rPr>
                  <a:t>=2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O=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5.55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NikoshBAN" pitchFamily="2" charset="0"/>
                          </a:rPr>
                          <m:t>5.55</m:t>
                        </m:r>
                      </m:den>
                    </m:f>
                  </m:oMath>
                </a14:m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dirty="0">
                    <a:cs typeface="NikoshBAN" pitchFamily="2" charset="0"/>
                  </a:rPr>
                  <a:t>1</a:t>
                </a:r>
              </a:p>
              <a:p>
                <a:r>
                  <a:rPr lang="bn-BD" dirty="0">
                    <a:cs typeface="NikoshBAN" pitchFamily="2" charset="0"/>
                  </a:rPr>
                  <a:t>এই মান গুলো এবং মৌলের প্রতীক দিয়ে সংকেত আকারে লিখলেই স্থুল সংকেত পাওয়া যাবে। </a:t>
                </a:r>
              </a:p>
              <a:p>
                <a:r>
                  <a:rPr lang="bn-BD" dirty="0">
                    <a:cs typeface="NikoshBAN" pitchFamily="2" charset="0"/>
                  </a:rPr>
                  <a:t>সুতরাং যৌগটির স্থুল সংকেত </a:t>
                </a:r>
                <a:r>
                  <a:rPr lang="en-US" dirty="0">
                    <a:cs typeface="NikoshBAN" pitchFamily="2" charset="0"/>
                  </a:rPr>
                  <a:t>=H</a:t>
                </a:r>
                <a:r>
                  <a:rPr lang="en-US" baseline="-25000" dirty="0">
                    <a:cs typeface="NikoshBAN" pitchFamily="2" charset="0"/>
                  </a:rPr>
                  <a:t>2</a:t>
                </a:r>
                <a:r>
                  <a:rPr lang="en-US" dirty="0">
                    <a:cs typeface="NikoshBAN" pitchFamily="2" charset="0"/>
                  </a:rPr>
                  <a:t>O</a:t>
                </a:r>
                <a:r>
                  <a:rPr lang="en-US" baseline="-25000" dirty="0">
                    <a:cs typeface="NikoshBAN" pitchFamily="2" charset="0"/>
                  </a:rPr>
                  <a:t>1</a:t>
                </a:r>
                <a:r>
                  <a:rPr lang="en-US" dirty="0">
                    <a:cs typeface="NikoshBAN" pitchFamily="2" charset="0"/>
                  </a:rPr>
                  <a:t>=H</a:t>
                </a:r>
                <a:r>
                  <a:rPr lang="en-US" baseline="-25000" dirty="0">
                    <a:cs typeface="NikoshBAN" pitchFamily="2" charset="0"/>
                  </a:rPr>
                  <a:t>2</a:t>
                </a:r>
                <a:r>
                  <a:rPr lang="en-US" dirty="0">
                    <a:cs typeface="NikoshBAN" pitchFamily="2" charset="0"/>
                  </a:rPr>
                  <a:t>o</a:t>
                </a:r>
                <a:endParaRPr lang="bn-BD" dirty="0">
                  <a:cs typeface="NikoshBAN" pitchFamily="2" charset="0"/>
                </a:endParaRPr>
              </a:p>
              <a:p>
                <a:r>
                  <a:rPr lang="bn-BD" b="1" dirty="0">
                    <a:solidFill>
                      <a:srgbClr val="00B050"/>
                    </a:solidFill>
                    <a:cs typeface="NikoshBAN" pitchFamily="2" charset="0"/>
                  </a:rPr>
                  <a:t>ধরি যৌগটির আণবিক সংকেত =(</a:t>
                </a:r>
                <a:r>
                  <a:rPr lang="en-US" b="1" dirty="0">
                    <a:solidFill>
                      <a:srgbClr val="00B050"/>
                    </a:solidFill>
                    <a:cs typeface="NikoshBAN" pitchFamily="2" charset="0"/>
                  </a:rPr>
                  <a:t>H</a:t>
                </a:r>
                <a:r>
                  <a:rPr lang="en-US" b="1" baseline="-25000" dirty="0">
                    <a:solidFill>
                      <a:srgbClr val="00B050"/>
                    </a:solidFill>
                    <a:cs typeface="NikoshBAN" pitchFamily="2" charset="0"/>
                  </a:rPr>
                  <a:t>2</a:t>
                </a:r>
                <a:r>
                  <a:rPr lang="en-US" b="1" dirty="0">
                    <a:solidFill>
                      <a:srgbClr val="00B050"/>
                    </a:solidFill>
                    <a:cs typeface="NikoshBAN" pitchFamily="2" charset="0"/>
                  </a:rPr>
                  <a:t>O)n</a:t>
                </a:r>
              </a:p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আমরা জানি ,আণবিক ভর= ২(বাষ্পঘনত্ব)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                               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×9=18</m:t>
                    </m:r>
                  </m:oMath>
                </a14:m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>
                    <a:cs typeface="NikoshBAN" pitchFamily="2" charset="0"/>
                  </a:rPr>
                  <a:t>H</a:t>
                </a:r>
                <a:r>
                  <a:rPr lang="en-US" baseline="-25000" dirty="0">
                    <a:cs typeface="NikoshBAN" pitchFamily="2" charset="0"/>
                  </a:rPr>
                  <a:t>2</a:t>
                </a:r>
                <a:r>
                  <a:rPr lang="en-US" dirty="0">
                    <a:cs typeface="NikoshBAN" pitchFamily="2" charset="0"/>
                  </a:rPr>
                  <a:t>O</a:t>
                </a:r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এর আণবিক ভর=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×2+16=18</m:t>
                    </m:r>
                  </m:oMath>
                </a14:m>
                <a:endParaRPr lang="bn-BD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447800"/>
                <a:ext cx="8229600" cy="5068054"/>
              </a:xfrm>
              <a:prstGeom prst="rect">
                <a:avLst/>
              </a:prstGeom>
              <a:blipFill rotWithShape="1">
                <a:blip r:embed="rId2"/>
                <a:stretch>
                  <a:fillRect l="-1185" t="-602" b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600200"/>
            <a:ext cx="510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প্রশ্নমতে</a:t>
            </a:r>
          </a:p>
          <a:p>
            <a:r>
              <a:rPr lang="bn-BD" sz="3200" dirty="0">
                <a:cs typeface="NikoshBAN" pitchFamily="2" charset="0"/>
              </a:rPr>
              <a:t>(</a:t>
            </a:r>
            <a:r>
              <a:rPr lang="en-US" sz="3200" dirty="0">
                <a:cs typeface="NikoshBAN" pitchFamily="2" charset="0"/>
              </a:rPr>
              <a:t>H</a:t>
            </a:r>
            <a:r>
              <a:rPr lang="en-US" sz="3200" baseline="-25000" dirty="0">
                <a:cs typeface="NikoshBAN" pitchFamily="2" charset="0"/>
              </a:rPr>
              <a:t>2</a:t>
            </a:r>
            <a:r>
              <a:rPr lang="en-US" sz="3200" dirty="0">
                <a:cs typeface="NikoshBAN" pitchFamily="2" charset="0"/>
              </a:rPr>
              <a:t>O</a:t>
            </a:r>
            <a:r>
              <a:rPr lang="bn-BD" sz="3200" dirty="0">
                <a:cs typeface="NikoshBAN" pitchFamily="2" charset="0"/>
              </a:rPr>
              <a:t>)</a:t>
            </a:r>
            <a:r>
              <a:rPr lang="en-US" sz="3200" dirty="0">
                <a:cs typeface="NikoshBAN" pitchFamily="2" charset="0"/>
              </a:rPr>
              <a:t>n</a:t>
            </a:r>
            <a:r>
              <a:rPr lang="bn-BD" sz="3200" dirty="0">
                <a:cs typeface="NikoshBAN" pitchFamily="2" charset="0"/>
              </a:rPr>
              <a:t>=</a:t>
            </a:r>
            <a:r>
              <a:rPr lang="en-US" sz="3200" dirty="0">
                <a:cs typeface="NikoshBAN" pitchFamily="2" charset="0"/>
              </a:rPr>
              <a:t>18</a:t>
            </a:r>
          </a:p>
          <a:p>
            <a:r>
              <a:rPr lang="en-US" sz="3200" dirty="0">
                <a:cs typeface="NikoshBAN" pitchFamily="2" charset="0"/>
              </a:rPr>
              <a:t>18n=18</a:t>
            </a:r>
          </a:p>
          <a:p>
            <a:r>
              <a:rPr lang="en-US" sz="3200" dirty="0">
                <a:cs typeface="NikoshBAN" pitchFamily="2" charset="0"/>
              </a:rPr>
              <a:t>n=1</a:t>
            </a:r>
          </a:p>
          <a:p>
            <a:r>
              <a:rPr lang="bn-BD" sz="3200" dirty="0">
                <a:cs typeface="NikoshBAN" pitchFamily="2" charset="0"/>
              </a:rPr>
              <a:t>সুতরাং যৌগটির আণবিক সংকেত =(</a:t>
            </a:r>
            <a:r>
              <a:rPr lang="en-US" sz="3200" dirty="0">
                <a:cs typeface="NikoshBAN" pitchFamily="2" charset="0"/>
              </a:rPr>
              <a:t>H</a:t>
            </a:r>
            <a:r>
              <a:rPr lang="en-US" sz="3200" baseline="-25000" dirty="0">
                <a:cs typeface="NikoshBAN" pitchFamily="2" charset="0"/>
              </a:rPr>
              <a:t>2</a:t>
            </a:r>
            <a:r>
              <a:rPr lang="en-US" sz="3200" dirty="0">
                <a:cs typeface="NikoshBAN" pitchFamily="2" charset="0"/>
              </a:rPr>
              <a:t>O)n</a:t>
            </a:r>
          </a:p>
          <a:p>
            <a:r>
              <a:rPr lang="en-US" sz="3200" dirty="0">
                <a:cs typeface="NikoshBAN" pitchFamily="2" charset="0"/>
              </a:rPr>
              <a:t>                                            =(H</a:t>
            </a:r>
            <a:r>
              <a:rPr lang="en-US" sz="3200" baseline="-25000" dirty="0">
                <a:cs typeface="NikoshBAN" pitchFamily="2" charset="0"/>
              </a:rPr>
              <a:t>2</a:t>
            </a:r>
            <a:r>
              <a:rPr lang="en-US" sz="3200" dirty="0">
                <a:cs typeface="NikoshBAN" pitchFamily="2" charset="0"/>
              </a:rPr>
              <a:t>O)1</a:t>
            </a:r>
          </a:p>
          <a:p>
            <a:r>
              <a:rPr lang="en-US" sz="3200" dirty="0">
                <a:cs typeface="NikoshBAN" pitchFamily="2" charset="0"/>
              </a:rPr>
              <a:t>=H</a:t>
            </a:r>
            <a:r>
              <a:rPr lang="en-US" sz="3200" baseline="-25000" dirty="0">
                <a:cs typeface="NikoshBAN" pitchFamily="2" charset="0"/>
              </a:rPr>
              <a:t>2</a:t>
            </a:r>
            <a:r>
              <a:rPr lang="en-US" sz="3200" dirty="0">
                <a:cs typeface="NikoshBAN" pitchFamily="2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8823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609600"/>
            <a:ext cx="4572000" cy="685800"/>
          </a:xfrm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en-GB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1044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000" dirty="0">
              <a:solidFill>
                <a:srgbClr val="00B050"/>
              </a:solidFill>
            </a:endParaRPr>
          </a:p>
          <a:p>
            <a:r>
              <a:rPr lang="bn-BD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যৌগে হাইড্রোজেন ও অক্সিজেন এবং সালফার আছে । হাইড্রোজেন ও অক্সিজেন এবং সালফারএর শতকরা সংযুতি যথাক্রমে  ২.০৪ % ও 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65.31</a:t>
            </a:r>
            <a:r>
              <a:rPr lang="bn-BD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%এবং ৩২.৬৫ ।এবং যৌগটির আণবিক ভর ৯৮ ।</a:t>
            </a:r>
            <a:r>
              <a:rPr lang="bn-BD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 </a:t>
            </a:r>
            <a:r>
              <a:rPr lang="bn-BD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আণবিক সংকেত </a:t>
            </a:r>
            <a:r>
              <a:rPr lang="bn-BD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কর।</a:t>
            </a:r>
          </a:p>
        </p:txBody>
      </p:sp>
    </p:spTree>
    <p:extLst>
      <p:ext uri="{BB962C8B-B14F-4D97-AF65-F5344CB8AC3E}">
        <p14:creationId xmlns:p14="http://schemas.microsoft.com/office/powerpoint/2010/main" val="268134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" y="838200"/>
            <a:ext cx="533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84" y="1887907"/>
            <a:ext cx="8229600" cy="19082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/>
              <a:t> </a:t>
            </a: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একটি যৌগে হাইড্রোজেন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নাইট্রোজেন ও অক্সিজেন আছে । হাইড্রোজেন ,নাইট্রোজেন ও অক্সিজেন এর শতকরা সংযুতি যথাক্রমে ১.৫৯ % ও ২২.২২ %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এবং ৭৬.১৯%।</a:t>
            </a:r>
            <a:r>
              <a:rPr lang="bn-BD" dirty="0"/>
              <a:t>এর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আণবিক</a:t>
            </a:r>
            <a:r>
              <a:rPr lang="bn-BD" dirty="0"/>
              <a:t> সংকেত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dirty="0"/>
              <a:t> কর 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42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2FA46B-67DC-584F-B7D6-EFE1E5281F3B}"/>
              </a:ext>
            </a:extLst>
          </p:cNvPr>
          <p:cNvSpPr/>
          <p:nvPr/>
        </p:nvSpPr>
        <p:spPr>
          <a:xfrm>
            <a:off x="1007603" y="1172777"/>
            <a:ext cx="7584014" cy="3757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>
                <a:solidFill>
                  <a:srgbClr val="C00000"/>
                </a:solidFill>
              </a:rPr>
              <a:t>ধন্যবাদ </a:t>
            </a:r>
            <a:endParaRPr lang="en-US" sz="96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7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9982439-1A02-E048-A6D6-3CDCD762E368}"/>
              </a:ext>
            </a:extLst>
          </p:cNvPr>
          <p:cNvSpPr/>
          <p:nvPr/>
        </p:nvSpPr>
        <p:spPr>
          <a:xfrm>
            <a:off x="1780038" y="314877"/>
            <a:ext cx="5911933" cy="1340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/>
              <a:t>শিক্ষক পরিচিতি </a:t>
            </a:r>
            <a:endParaRPr lang="en-US" sz="4000" b="1" i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D1D39F-3AEB-864D-A9B8-E736E1E8D429}"/>
              </a:ext>
            </a:extLst>
          </p:cNvPr>
          <p:cNvSpPr/>
          <p:nvPr/>
        </p:nvSpPr>
        <p:spPr>
          <a:xfrm>
            <a:off x="389186" y="1655349"/>
            <a:ext cx="8571286" cy="4018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/>
              <a:t>মোঃ মনির হোসেন </a:t>
            </a:r>
          </a:p>
          <a:p>
            <a:pPr algn="ctr"/>
            <a:r>
              <a:rPr lang="en-GB" sz="3600"/>
              <a:t>সহকারী শিক্ষক(বিজ্ঞান) </a:t>
            </a:r>
          </a:p>
          <a:p>
            <a:pPr algn="ctr"/>
            <a:r>
              <a:rPr lang="en-GB" sz="3600"/>
              <a:t>ভীমখালী উচ্চ বিদ্যালয়</a:t>
            </a:r>
          </a:p>
          <a:p>
            <a:pPr algn="ctr"/>
            <a:r>
              <a:rPr lang="en-GB" sz="3600"/>
              <a:t>জামালগঞ্জ,সুনামগঞ্জ </a:t>
            </a:r>
          </a:p>
          <a:p>
            <a:pPr algn="ctr"/>
            <a:r>
              <a:rPr lang="en-GB" sz="3600"/>
              <a:t>মোবাইলঃ০১৭১৭৮১২৪১৪</a:t>
            </a:r>
          </a:p>
          <a:p>
            <a:pPr algn="ctr"/>
            <a:r>
              <a:rPr lang="en-GB" sz="3600"/>
              <a:t>ইমেইলঃmonirmsc@gmail.com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3228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3579" y="0"/>
            <a:ext cx="8094131" cy="5336496"/>
            <a:chOff x="601444" y="132445"/>
            <a:chExt cx="9111151" cy="5336496"/>
          </a:xfrm>
        </p:grpSpPr>
        <p:sp>
          <p:nvSpPr>
            <p:cNvPr id="5" name="Rectangle 4"/>
            <p:cNvSpPr/>
            <p:nvPr/>
          </p:nvSpPr>
          <p:spPr>
            <a:xfrm>
              <a:off x="752833" y="3406838"/>
              <a:ext cx="7864617" cy="20621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শ্রেণিঃদশম</a:t>
              </a:r>
            </a:p>
            <a:p>
              <a:r>
                <a:rPr lang="en-GB" sz="32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বিষয়ঃরসায়ন বিজ্ঞান </a:t>
              </a:r>
              <a:endParaRPr lang="en-US" sz="3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en-GB" sz="3200" cap="none" spc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অধ্যায়ঃষষ্ঠ </a:t>
              </a:r>
            </a:p>
            <a:p>
              <a:r>
                <a:rPr lang="en-GB" sz="320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মোলের ধারণা ও রাসায়নিক গণনা </a:t>
              </a:r>
              <a:endParaRPr lang="en-US" sz="3200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9E8F2"/>
                </a:clrFrom>
                <a:clrTo>
                  <a:srgbClr val="F9E8F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5803" y="1117330"/>
              <a:ext cx="3346792" cy="2985409"/>
            </a:xfrm>
            <a:prstGeom prst="rect">
              <a:avLst/>
            </a:prstGeom>
          </p:spPr>
        </p:pic>
        <p:sp>
          <p:nvSpPr>
            <p:cNvPr id="8" name="TextBox 4"/>
            <p:cNvSpPr txBox="1"/>
            <p:nvPr/>
          </p:nvSpPr>
          <p:spPr>
            <a:xfrm>
              <a:off x="601444" y="132445"/>
              <a:ext cx="899975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71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b="1" dirty="0">
                <a:solidFill>
                  <a:srgbClr val="7030A0"/>
                </a:solidFill>
              </a:rPr>
              <a:t>আজকের পাঠ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914400" y="2515487"/>
            <a:ext cx="8229600" cy="2873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স্থুল সংকেত ও আণবিক সংকেত নির্ণয়।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939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18" y="537241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bn-BD" sz="6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যা শিখবে 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1845713"/>
            <a:ext cx="8458200" cy="4893647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১.</a:t>
            </a:r>
            <a:r>
              <a:rPr lang="bn-BD" sz="3200" dirty="0"/>
              <a:t> 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শতকরা সংযুতির সংজ্ঞা লিখতে পারবে।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GB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২.</a:t>
            </a:r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যৌগে উপস্থিত মৌলের শতকরা সংযুতি নির্ণয় করতে  পারবে</a:t>
            </a:r>
            <a:endParaRPr lang="en-GB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GB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৩.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শতকরা সংযুতি ব্যবহার করে </a:t>
            </a:r>
            <a:r>
              <a:rPr lang="en-GB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স্থল সংকেত </a:t>
            </a:r>
            <a:r>
              <a:rPr lang="bn-BD" sz="3200" dirty="0">
                <a:solidFill>
                  <a:srgbClr val="7030A0"/>
                </a:solidFill>
              </a:rPr>
              <a:t> </a:t>
            </a:r>
            <a:r>
              <a:rPr lang="en-GB" sz="3200" dirty="0">
                <a:solidFill>
                  <a:srgbClr val="7030A0"/>
                </a:solidFill>
              </a:rPr>
              <a:t>ও</a:t>
            </a:r>
            <a:r>
              <a:rPr lang="bn-BD" sz="3200" dirty="0">
                <a:solidFill>
                  <a:srgbClr val="7030A0"/>
                </a:solidFill>
              </a:rPr>
              <a:t> </a:t>
            </a:r>
            <a:r>
              <a:rPr lang="en-GB" sz="3200" dirty="0">
                <a:solidFill>
                  <a:srgbClr val="7030A0"/>
                </a:solidFill>
              </a:rPr>
              <a:t>আনবিক </a:t>
            </a:r>
            <a:r>
              <a:rPr lang="bn-BD" sz="3200" dirty="0">
                <a:solidFill>
                  <a:srgbClr val="7030A0"/>
                </a:solidFill>
              </a:rPr>
              <a:t> </a:t>
            </a:r>
            <a:r>
              <a:rPr lang="en-GB" sz="3200" dirty="0">
                <a:solidFill>
                  <a:srgbClr val="7030A0"/>
                </a:solidFill>
              </a:rPr>
              <a:t>সংকেত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 করতে পারবে। 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06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শতকরা সংযুতি</a:t>
            </a:r>
            <a:endParaRPr 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1828800"/>
                <a:ext cx="8686800" cy="2476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কোনো যৌগের ১০০ গ্রামের মধ্যে কোন মোল যত গ্রাম থাকে তাকে ঐ মৌলের শতকরা সংযুতি বলে । </a:t>
                </a:r>
              </a:p>
              <a:p>
                <a:endParaRPr lang="bn-BD" sz="4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কোনো যৌগের একটি মৌলের শতকরা সংযুতি=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0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মৌলের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পারমাণবিক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ভর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পারমাণবিক</m:t>
                        </m:r>
                        <m:r>
                          <a:rPr lang="bn-BD" sz="2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সংখ্যা</m:t>
                        </m:r>
                        <m:r>
                          <a:rPr lang="bn-BD" sz="2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১০০</m:t>
                        </m:r>
                        <m:r>
                          <a:rPr lang="bn-BD" sz="20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যৌগের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আণবিক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ভর</m:t>
                        </m:r>
                        <m:r>
                          <a:rPr lang="bn-BD" sz="20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%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28800"/>
                <a:ext cx="8686800" cy="2476832"/>
              </a:xfrm>
              <a:prstGeom prst="rect">
                <a:avLst/>
              </a:prstGeom>
              <a:blipFill rotWithShape="1">
                <a:blip r:embed="rId2"/>
                <a:stretch>
                  <a:fillRect l="-2456" t="-4187" r="-70" b="-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45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যৌগে মৌলের শতকরা সংযুতি নির্ণয়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600200"/>
                <a:ext cx="8382000" cy="3541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cs typeface="NikoshBAN" pitchFamily="2" charset="0"/>
                  </a:rPr>
                  <a:t>H</a:t>
                </a:r>
                <a:r>
                  <a:rPr lang="en-US" sz="2400" baseline="-25000" dirty="0">
                    <a:cs typeface="NikoshBAN" pitchFamily="2" charset="0"/>
                  </a:rPr>
                  <a:t>2</a:t>
                </a:r>
                <a:r>
                  <a:rPr lang="en-US" sz="2400" dirty="0">
                    <a:cs typeface="NikoshBAN" pitchFamily="2" charset="0"/>
                  </a:rPr>
                  <a:t>O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H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ও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O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এর শতকরা সংযুতি হিসাব ।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cs typeface="NikoshBAN" pitchFamily="2" charset="0"/>
                  </a:rPr>
                  <a:t>H</a:t>
                </a:r>
                <a:r>
                  <a:rPr lang="en-US" sz="2400" baseline="-25000" dirty="0">
                    <a:cs typeface="NikoshBAN" pitchFamily="2" charset="0"/>
                  </a:rPr>
                  <a:t>2</a:t>
                </a:r>
                <a:r>
                  <a:rPr lang="en-US" sz="2400" dirty="0">
                    <a:cs typeface="NikoshBAN" pitchFamily="2" charset="0"/>
                  </a:rPr>
                  <a:t>O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আণবিক ভর= </a:t>
                </a:r>
                <a:r>
                  <a:rPr lang="en-US" sz="2400" dirty="0">
                    <a:cs typeface="NikoshBAN" pitchFamily="2" charset="0"/>
                  </a:rPr>
                  <a:t>1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2+16=18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𝑔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H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 এর শতকরা সংযুতি হিসাব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BD" sz="24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মৌলের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পারমাণবিক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ভর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পারমাণবিক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সংখ্যা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১০০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যৌগের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আণবিক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ভর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%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×2×100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18</m:t>
                        </m:r>
                      </m:den>
                    </m:f>
                    <m:r>
                      <a:rPr lang="en-US" sz="240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0" smtClean="0">
                        <a:latin typeface="Cambria Math"/>
                        <a:cs typeface="NikoshBAN" pitchFamily="2" charset="0"/>
                      </a:rPr>
                      <m:t>11.11%</m:t>
                    </m:r>
                  </m:oMath>
                </a14:m>
                <a:endParaRPr lang="en-US" sz="2400" b="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H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 এর শতকরা সংযুতি হিসাব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BD" sz="24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মৌলের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পারমাণবিক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ভর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পারমাণবিক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সংখ্যা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১০০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যৌগের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আণবিক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ভর</m:t>
                        </m:r>
                        <m:r>
                          <a:rPr lang="bn-BD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%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16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×100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18</m:t>
                        </m:r>
                      </m:den>
                    </m:f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0" smtClean="0">
                        <a:latin typeface="Cambria Math"/>
                        <a:cs typeface="NikoshBAN" pitchFamily="2" charset="0"/>
                      </a:rPr>
                      <m:t>88.89</m:t>
                    </m:r>
                    <m:r>
                      <a:rPr lang="en-US" sz="2400">
                        <a:latin typeface="Cambria Math"/>
                        <a:cs typeface="NikoshBAN" pitchFamily="2" charset="0"/>
                      </a:rPr>
                      <m:t>%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8382000" cy="3541226"/>
              </a:xfrm>
              <a:prstGeom prst="rect">
                <a:avLst/>
              </a:prstGeom>
              <a:blipFill rotWithShape="1">
                <a:blip r:embed="rId2"/>
                <a:stretch>
                  <a:fillRect l="-1164" t="-1724" r="-1527" b="-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2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6096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নিম্নোক্ত যৌগ গুলোর শতকরা সংযুতি নির্ণয় কর।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823879" y="4956799"/>
            <a:ext cx="3778557" cy="14835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CO</a:t>
            </a:r>
            <a:r>
              <a:rPr lang="en-US" sz="4800" baseline="-25000" dirty="0"/>
              <a:t>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38734" y="2079487"/>
            <a:ext cx="3942872" cy="13052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NaCl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3477761" y="3473234"/>
            <a:ext cx="3304699" cy="14835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SO</a:t>
            </a:r>
            <a:r>
              <a:rPr lang="en-US" sz="4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0497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শতকরা সংযুতি ব্যবহার করে </a:t>
            </a:r>
            <a:r>
              <a:rPr lang="bn-BD" sz="3200" dirty="0">
                <a:solidFill>
                  <a:srgbClr val="FF0000"/>
                </a:solidFill>
              </a:rPr>
              <a:t>স্থুল সংকেত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sz="32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447800"/>
                <a:ext cx="8229600" cy="4283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একটি যৌগে হাইড্রোজেন ও অক্সিজেন আছে । হাইড্রোজেন ও অক্সিজেন এর শতকরা সংযুতি যথাক্রমে ১১.১১ % ও ৮৮.৮৯ %।</a:t>
                </a:r>
                <a:r>
                  <a:rPr lang="bn-BD" sz="1600" dirty="0"/>
                  <a:t>এর স্থুল সংকেত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bn-BD" sz="2000" dirty="0"/>
                  <a:t> কর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r>
                  <a:rPr lang="bn-BD" sz="28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প্রথমে শতকরা সংযুতি কে নিজ নিজ পারমাণবিক ভর দ্বারা ভাগ করে পাই </a:t>
                </a: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11.11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800" dirty="0">
                    <a:cs typeface="NikoshBAN" pitchFamily="2" charset="0"/>
                  </a:rPr>
                  <a:t>11.11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O=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88.89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000" dirty="0">
                    <a:cs typeface="NikoshBAN" pitchFamily="2" charset="0"/>
                  </a:rPr>
                  <a:t>5.55</a:t>
                </a:r>
              </a:p>
              <a:p>
                <a:r>
                  <a:rPr lang="bn-BD" sz="2000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ভাগফল গুলোর মধ্যে থেকে যে সংখ্যাটি ক্ষুদ্রতম সেই সংখ্যা দ্বারা ভাগফল গুলোকে ভাগ করি </a:t>
                </a: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cs typeface="NikoshBAN" pitchFamily="2" charset="0"/>
                          </a:rPr>
                          <m:t>11.11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5.55</m:t>
                        </m:r>
                      </m:den>
                    </m:f>
                  </m:oMath>
                </a14:m>
                <a:r>
                  <a:rPr lang="en-US" sz="2000" dirty="0">
                    <a:cs typeface="NikoshBAN" pitchFamily="2" charset="0"/>
                  </a:rPr>
                  <a:t>=2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O=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5.55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5.55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000" dirty="0">
                    <a:cs typeface="NikoshBAN" pitchFamily="2" charset="0"/>
                  </a:rPr>
                  <a:t>1</a:t>
                </a:r>
              </a:p>
              <a:p>
                <a:r>
                  <a:rPr lang="bn-BD" sz="2000" dirty="0">
                    <a:cs typeface="NikoshBAN" pitchFamily="2" charset="0"/>
                  </a:rPr>
                  <a:t>এই মান গুলো এবং মৌলের প্রতীক দিয়ে সংকেত আকারে লিখলেই স্থুল সংকেত পাওয়া যাবে। </a:t>
                </a:r>
              </a:p>
              <a:p>
                <a:r>
                  <a:rPr lang="bn-BD" sz="2000" dirty="0">
                    <a:cs typeface="NikoshBAN" pitchFamily="2" charset="0"/>
                  </a:rPr>
                  <a:t>সুতরাং যৌগটির স্থুল সংকেত </a:t>
                </a:r>
                <a:r>
                  <a:rPr lang="en-US" sz="2000" dirty="0">
                    <a:cs typeface="NikoshBAN" pitchFamily="2" charset="0"/>
                  </a:rPr>
                  <a:t>=H</a:t>
                </a:r>
                <a:r>
                  <a:rPr lang="en-US" sz="2000" baseline="-25000" dirty="0">
                    <a:cs typeface="NikoshBAN" pitchFamily="2" charset="0"/>
                  </a:rPr>
                  <a:t>2</a:t>
                </a:r>
                <a:r>
                  <a:rPr lang="en-US" sz="2000" dirty="0">
                    <a:cs typeface="NikoshBAN" pitchFamily="2" charset="0"/>
                  </a:rPr>
                  <a:t>O</a:t>
                </a:r>
                <a:r>
                  <a:rPr lang="en-US" sz="2000" baseline="-25000" dirty="0">
                    <a:cs typeface="NikoshBAN" pitchFamily="2" charset="0"/>
                  </a:rPr>
                  <a:t>1</a:t>
                </a:r>
                <a:r>
                  <a:rPr lang="en-US" sz="2000" dirty="0">
                    <a:cs typeface="NikoshBAN" pitchFamily="2" charset="0"/>
                  </a:rPr>
                  <a:t>=</a:t>
                </a:r>
                <a:r>
                  <a:rPr lang="en-US" sz="2000" dirty="0">
                    <a:solidFill>
                      <a:srgbClr val="FF0000"/>
                    </a:solidFill>
                    <a:cs typeface="NikoshBAN" pitchFamily="2" charset="0"/>
                  </a:rPr>
                  <a:t>H</a:t>
                </a:r>
                <a:r>
                  <a:rPr lang="en-US" sz="2000" baseline="-25000" dirty="0">
                    <a:solidFill>
                      <a:srgbClr val="FF0000"/>
                    </a:solidFill>
                    <a:cs typeface="NikoshBAN" pitchFamily="2" charset="0"/>
                  </a:rPr>
                  <a:t>2</a:t>
                </a:r>
                <a:r>
                  <a:rPr lang="en-US" sz="2000" dirty="0">
                    <a:solidFill>
                      <a:srgbClr val="FF0000"/>
                    </a:solidFill>
                    <a:cs typeface="NikoshBAN" pitchFamily="2" charset="0"/>
                  </a:rPr>
                  <a:t>o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447800"/>
                <a:ext cx="8229600" cy="4283673"/>
              </a:xfrm>
              <a:prstGeom prst="rect">
                <a:avLst/>
              </a:prstGeom>
              <a:blipFill rotWithShape="1">
                <a:blip r:embed="rId2"/>
                <a:stretch>
                  <a:fillRect l="-1556" t="-712" r="-1185" b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8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277</TotalTime>
  <Words>678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Droplet</vt:lpstr>
      <vt:lpstr>PowerPoint Presentation</vt:lpstr>
      <vt:lpstr>PowerPoint Presentation</vt:lpstr>
      <vt:lpstr>PowerPoint Presentation</vt:lpstr>
      <vt:lpstr>PowerPoint Presentation</vt:lpstr>
      <vt:lpstr>এই পাঠ শেষে শিক্ষার্থীরা যা শিখবে </vt:lpstr>
      <vt:lpstr>শতকরা সংযুতি</vt:lpstr>
      <vt:lpstr>যৌগে মৌলের শতকরা সংযুতি নির্ণয়</vt:lpstr>
      <vt:lpstr>জোড়ায় কাজ</vt:lpstr>
      <vt:lpstr>শতকরা সংযুতি ব্যবহার করে স্থুল সংকেত নির্ণয় </vt:lpstr>
      <vt:lpstr>শতকরা সংযুতি ব্যবহার করে আণবিক সংকেত নির্ণয়</vt:lpstr>
      <vt:lpstr>PowerPoint Presentation</vt:lpstr>
      <vt:lpstr>দলীয় কাজ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ShAiFuL HaQuE</dc:creator>
  <cp:lastModifiedBy>8801761053554</cp:lastModifiedBy>
  <cp:revision>47</cp:revision>
  <dcterms:created xsi:type="dcterms:W3CDTF">2006-08-16T00:00:00Z</dcterms:created>
  <dcterms:modified xsi:type="dcterms:W3CDTF">2021-01-29T09:10:43Z</dcterms:modified>
</cp:coreProperties>
</file>