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8" r:id="rId3"/>
    <p:sldMasterId id="2147483726" r:id="rId4"/>
    <p:sldMasterId id="2147483738" r:id="rId5"/>
    <p:sldMasterId id="2147483750" r:id="rId6"/>
    <p:sldMasterId id="2147483767" r:id="rId7"/>
    <p:sldMasterId id="2147483814" r:id="rId8"/>
    <p:sldMasterId id="2147483832" r:id="rId9"/>
  </p:sldMasterIdLst>
  <p:notesMasterIdLst>
    <p:notesMasterId r:id="rId28"/>
  </p:notesMasterIdLst>
  <p:sldIdLst>
    <p:sldId id="288" r:id="rId10"/>
    <p:sldId id="274" r:id="rId11"/>
    <p:sldId id="275" r:id="rId12"/>
    <p:sldId id="261" r:id="rId13"/>
    <p:sldId id="276" r:id="rId14"/>
    <p:sldId id="277" r:id="rId15"/>
    <p:sldId id="278" r:id="rId16"/>
    <p:sldId id="279" r:id="rId17"/>
    <p:sldId id="264" r:id="rId18"/>
    <p:sldId id="291" r:id="rId19"/>
    <p:sldId id="280" r:id="rId20"/>
    <p:sldId id="267" r:id="rId21"/>
    <p:sldId id="290" r:id="rId22"/>
    <p:sldId id="289" r:id="rId23"/>
    <p:sldId id="283" r:id="rId24"/>
    <p:sldId id="284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776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D1A04-F2A7-43B8-8F30-7BA79952BEA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97554-9D99-4E62-B285-A4F8834BE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7554-9D99-4E62-B285-A4F8834BE3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8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6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687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9073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614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6619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15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3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507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86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5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42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0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258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533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442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85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941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698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8448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1287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643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60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5216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103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771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711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70821"/>
      </p:ext>
    </p:extLst>
  </p:cSld>
  <p:clrMapOvr>
    <a:masterClrMapping/>
  </p:clrMapOvr>
  <p:transition spd="med" advTm="0">
    <p:sndAc>
      <p:endSnd/>
    </p:sndAc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93005"/>
      </p:ext>
    </p:extLst>
  </p:cSld>
  <p:clrMapOvr>
    <a:masterClrMapping/>
  </p:clrMapOvr>
  <p:transition spd="med" advTm="0">
    <p:sndAc>
      <p:endSnd/>
    </p:sndAc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13566"/>
      </p:ext>
    </p:extLst>
  </p:cSld>
  <p:clrMapOvr>
    <a:masterClrMapping/>
  </p:clrMapOvr>
  <p:transition spd="med" advTm="0">
    <p:sndAc>
      <p:endSnd/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54154"/>
      </p:ext>
    </p:extLst>
  </p:cSld>
  <p:clrMapOvr>
    <a:masterClrMapping/>
  </p:clrMapOvr>
  <p:transition spd="med" advTm="0">
    <p:sndAc>
      <p:endSnd/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97948"/>
      </p:ext>
    </p:extLst>
  </p:cSld>
  <p:clrMapOvr>
    <a:masterClrMapping/>
  </p:clrMapOvr>
  <p:transition spd="med" advTm="0">
    <p:sndAc>
      <p:endSnd/>
    </p:sndAc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38725"/>
      </p:ext>
    </p:extLst>
  </p:cSld>
  <p:clrMapOvr>
    <a:masterClrMapping/>
  </p:clrMapOvr>
  <p:transition spd="med" advTm="0">
    <p:sndAc>
      <p:endSnd/>
    </p:sndAc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62645"/>
      </p:ext>
    </p:extLst>
  </p:cSld>
  <p:clrMapOvr>
    <a:masterClrMapping/>
  </p:clrMapOvr>
  <p:transition spd="med" advTm="0"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654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17194"/>
      </p:ext>
    </p:extLst>
  </p:cSld>
  <p:clrMapOvr>
    <a:masterClrMapping/>
  </p:clrMapOvr>
  <p:transition spd="med" advTm="0">
    <p:sndAc>
      <p:endSnd/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30705"/>
      </p:ext>
    </p:extLst>
  </p:cSld>
  <p:clrMapOvr>
    <a:masterClrMapping/>
  </p:clrMapOvr>
  <p:transition spd="med" advTm="0">
    <p:sndAc>
      <p:endSnd/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18859"/>
      </p:ext>
    </p:extLst>
  </p:cSld>
  <p:clrMapOvr>
    <a:masterClrMapping/>
  </p:clrMapOvr>
  <p:transition spd="med" advTm="0">
    <p:sndAc>
      <p:endSnd/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40700"/>
      </p:ext>
    </p:extLst>
  </p:cSld>
  <p:clrMapOvr>
    <a:masterClrMapping/>
  </p:clrMapOvr>
  <p:transition spd="med" advTm="0"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23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13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99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3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6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62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59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1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70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19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09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19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70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36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45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20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07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8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94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60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99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29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3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16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13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99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00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24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95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85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48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26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0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1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86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55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57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80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1/29/2021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40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1/29/2021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2588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1/29/2021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65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1/29/2021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2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1/29/2021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80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1/29/2021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63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1/29/2021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7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761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1/29/2021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768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1/29/2021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765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1/29/2021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656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83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701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303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72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357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11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8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237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88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83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50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71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80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435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12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46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67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0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15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996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6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604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8667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7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3979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88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374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719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71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59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57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16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66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087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42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16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22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3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1/29/2021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99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29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B31166"/>
                </a:solidFill>
              </a:rPr>
              <a:pPr/>
              <a:t>1/29/2021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1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1/29/2021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5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med" advTm="0">
    <p:sndAc>
      <p:endSnd/>
    </p:sndAc>
  </p:transition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oming-rose-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514600"/>
            <a:ext cx="4191000" cy="419100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38401"/>
            <a:ext cx="4572000" cy="4343400"/>
          </a:xfrm>
          <a:prstGeom prst="rect">
            <a:avLst/>
          </a:prstGeom>
        </p:spPr>
      </p:pic>
      <p:sp>
        <p:nvSpPr>
          <p:cNvPr id="6" name="Bevel 5"/>
          <p:cNvSpPr/>
          <p:nvPr/>
        </p:nvSpPr>
        <p:spPr>
          <a:xfrm>
            <a:off x="1143000" y="152400"/>
            <a:ext cx="6629400" cy="1981200"/>
          </a:xfrm>
          <a:prstGeom prst="bevel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solidFill>
                  <a:srgbClr val="002060"/>
                </a:solidFill>
              </a:rPr>
              <a:t>সবাইকে</a:t>
            </a:r>
            <a:r>
              <a:rPr lang="en-US" sz="6000" b="1" i="1" dirty="0" smtClean="0">
                <a:solidFill>
                  <a:srgbClr val="002060"/>
                </a:solidFill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</a:rPr>
              <a:t>ফুলেল</a:t>
            </a:r>
            <a:r>
              <a:rPr lang="en-US" sz="6000" b="1" i="1" dirty="0" smtClean="0">
                <a:solidFill>
                  <a:srgbClr val="002060"/>
                </a:solidFill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</a:rPr>
              <a:t>শুভেচ্ছা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13081"/>
      </p:ext>
    </p:extLst>
  </p:cSld>
  <p:clrMapOvr>
    <a:masterClrMapping/>
  </p:clrMapOvr>
  <p:transition spd="med" advTm="0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</a:rPr>
              <a:t>*</a:t>
            </a:r>
            <a:r>
              <a:rPr lang="bn-BD" sz="3600" dirty="0" smtClean="0">
                <a:solidFill>
                  <a:srgbClr val="00B050"/>
                </a:solidFill>
              </a:rPr>
              <a:t>নবি অর্থ সংবাদ প্রদানকারী, রসুল অর্থ বার্তা বাহক বা দূত ।</a:t>
            </a:r>
          </a:p>
          <a:p>
            <a:r>
              <a:rPr lang="bn-BD" sz="3600" dirty="0" smtClean="0"/>
              <a:t>  </a:t>
            </a:r>
          </a:p>
          <a:p>
            <a:r>
              <a:rPr lang="bn-BD" sz="6000" dirty="0" smtClean="0">
                <a:solidFill>
                  <a:srgbClr val="7030A0"/>
                </a:solidFill>
              </a:rPr>
              <a:t>*</a:t>
            </a:r>
            <a:r>
              <a:rPr lang="bn-BD" sz="3600" dirty="0" smtClean="0">
                <a:solidFill>
                  <a:srgbClr val="7030A0"/>
                </a:solidFill>
              </a:rPr>
              <a:t>যাদেরকে আল্লাহ তায়ালা মৌখিক নির্দেশ দিয়ে প্রেরণ করেছেন তারা হল নবি ।</a:t>
            </a:r>
          </a:p>
          <a:p>
            <a:r>
              <a:rPr lang="bn-BD" sz="3600" dirty="0" smtClean="0"/>
              <a:t> </a:t>
            </a:r>
          </a:p>
          <a:p>
            <a:r>
              <a:rPr lang="bn-BD" sz="4800" dirty="0" smtClean="0">
                <a:solidFill>
                  <a:srgbClr val="0070C0"/>
                </a:solidFill>
              </a:rPr>
              <a:t>*</a:t>
            </a:r>
            <a:r>
              <a:rPr lang="bn-BD" sz="3600" dirty="0" smtClean="0">
                <a:solidFill>
                  <a:srgbClr val="0070C0"/>
                </a:solidFill>
              </a:rPr>
              <a:t>যাদেরকে আল্লাহ তায়ালা মৌখিক নির্দেশের সাথে সাথে কিতাব প্রদান করেছেন তারা হল রসুল ।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85800" y="0"/>
            <a:ext cx="8001000" cy="2209800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 থেকে মানব,জিন, ও সৃষ্টিজগতের পথ প্রদর্শনের জন্য যে বার্তা বা সংবাদ প্রেরিত হয় তাকে রিসালাত বলে ।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54636" y="2438400"/>
            <a:ext cx="8360764" cy="2286000"/>
          </a:xfrm>
          <a:prstGeom prst="flowChartProcess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/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*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রাসুলগণ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3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7800" y="228600"/>
            <a:ext cx="48006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 w="155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28600" y="1600200"/>
            <a:ext cx="8686800" cy="1647482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রাসুলের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228600"/>
            <a:ext cx="1981200" cy="120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ea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05200"/>
            <a:ext cx="8229600" cy="32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Callout 3"/>
          <p:cNvSpPr/>
          <p:nvPr/>
        </p:nvSpPr>
        <p:spPr>
          <a:xfrm>
            <a:off x="208935" y="76200"/>
            <a:ext cx="8935065" cy="5097959"/>
          </a:xfrm>
          <a:prstGeom prst="upArrowCallou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1) ‍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রাসুলগণ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313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ল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ক্ষাধিক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7620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048000" y="228600"/>
            <a:ext cx="2971800" cy="1066800"/>
          </a:xfrm>
          <a:prstGeom prst="wedgeRoundRectCallou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52400" y="2057400"/>
            <a:ext cx="8763000" cy="4800600"/>
          </a:xfrm>
          <a:prstGeom prst="flowChartAlternateProcess">
            <a:avLst/>
          </a:prstGeom>
          <a:solidFill>
            <a:srgbClr val="00206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prstClr val="white"/>
                </a:solidFill>
              </a:rPr>
              <a:t>*</a:t>
            </a:r>
            <a:r>
              <a:rPr lang="en-US" sz="3600" dirty="0" err="1" smtClean="0">
                <a:solidFill>
                  <a:prstClr val="white"/>
                </a:solidFill>
              </a:rPr>
              <a:t>তাওহিদে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বিশ্বাস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করা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যেমন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জরুরি</a:t>
            </a:r>
            <a:r>
              <a:rPr lang="en-US" sz="3600" dirty="0" smtClean="0">
                <a:solidFill>
                  <a:prstClr val="white"/>
                </a:solidFill>
              </a:rPr>
              <a:t>, </a:t>
            </a:r>
            <a:r>
              <a:rPr lang="en-US" sz="3600" dirty="0" err="1" smtClean="0">
                <a:solidFill>
                  <a:prstClr val="white"/>
                </a:solidFill>
              </a:rPr>
              <a:t>রিসালাতে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বিশ্বাস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করাও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তেমনি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জরুরি</a:t>
            </a:r>
            <a:r>
              <a:rPr lang="en-US" sz="3600" dirty="0" smtClean="0">
                <a:solidFill>
                  <a:prstClr val="white"/>
                </a:solidFill>
              </a:rPr>
              <a:t>। </a:t>
            </a:r>
            <a:r>
              <a:rPr lang="en-US" sz="3600" dirty="0" err="1" smtClean="0">
                <a:solidFill>
                  <a:prstClr val="white"/>
                </a:solidFill>
              </a:rPr>
              <a:t>রিসালাতে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বিশ্বাস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না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করলে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আল্লাহর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বাণীকে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অবিশ্বাস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করা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হয়</a:t>
            </a:r>
            <a:r>
              <a:rPr lang="en-US" sz="3600" dirty="0" smtClean="0">
                <a:solidFill>
                  <a:prstClr val="white"/>
                </a:solidFill>
              </a:rPr>
              <a:t>। </a:t>
            </a:r>
            <a:r>
              <a:rPr lang="en-US" sz="3600" dirty="0" err="1" smtClean="0">
                <a:solidFill>
                  <a:prstClr val="white"/>
                </a:solidFill>
              </a:rPr>
              <a:t>আল্লাহর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বাণী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অবিশ্বাস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করলে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আল্লাহকেই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অবিশ্বাস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করা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হয়</a:t>
            </a:r>
            <a:r>
              <a:rPr lang="en-US" sz="3600" dirty="0" smtClean="0">
                <a:solidFill>
                  <a:prstClr val="white"/>
                </a:solidFill>
              </a:rPr>
              <a:t>। </a:t>
            </a:r>
            <a:r>
              <a:rPr lang="en-US" sz="3600" dirty="0" err="1" smtClean="0">
                <a:solidFill>
                  <a:prstClr val="white"/>
                </a:solidFill>
              </a:rPr>
              <a:t>সুতরাং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রিসালাতে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বিশ্বাস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করা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ইমানের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গুরুত্বপূর্ণ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অঙ্গ</a:t>
            </a:r>
            <a:r>
              <a:rPr lang="en-US" sz="3600" dirty="0" smtClean="0">
                <a:solidFill>
                  <a:prstClr val="white"/>
                </a:solidFill>
              </a:rPr>
              <a:t>। </a:t>
            </a:r>
            <a:r>
              <a:rPr lang="en-US" sz="3600" dirty="0" err="1" smtClean="0">
                <a:solidFill>
                  <a:prstClr val="white"/>
                </a:solidFill>
              </a:rPr>
              <a:t>কারণ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তাওহিদের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পর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রিসালাতের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স্থান</a:t>
            </a:r>
            <a:r>
              <a:rPr lang="en-US" sz="3600" dirty="0" smtClean="0">
                <a:solidFill>
                  <a:prstClr val="white"/>
                </a:solidFill>
              </a:rPr>
              <a:t>।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12435839" y="-2133600"/>
            <a:ext cx="1752600" cy="739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3312139" y="-1752600"/>
            <a:ext cx="861060" cy="53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2590800" y="0"/>
            <a:ext cx="3962400" cy="1295400"/>
          </a:xfrm>
          <a:prstGeom prst="flowChartMagneticDisk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A23C33"/>
                </a:solidFill>
              </a:rPr>
              <a:t>মূল্যায়ন</a:t>
            </a:r>
            <a:endParaRPr lang="en-US" sz="4400" b="1" dirty="0">
              <a:ln/>
              <a:solidFill>
                <a:srgbClr val="A23C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00200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সংবাদবহন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পৌছে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দেওয়াকে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হিদায়াত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চারিত্রিক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নিষ্পাপ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দরদি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iii.তাঁরা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(ক)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ওii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 (গ) ii ও 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(ঘ)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i,ii,iii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562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উঃ</a:t>
            </a:r>
            <a:r>
              <a:rPr lang="en-US" sz="3200" dirty="0" smtClean="0">
                <a:solidFill>
                  <a:srgbClr val="002060"/>
                </a:solidFill>
              </a:rPr>
              <a:t>   ১।ঘ   ২।গ   ৩।ঘ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9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12435839" y="-2133600"/>
            <a:ext cx="1752600" cy="739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3312139" y="-1752600"/>
            <a:ext cx="861060" cy="53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57200"/>
            <a:ext cx="8458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নবি-রাসুলদেরকে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ঐচ্ছিক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310 (খ) 1,240000(গ) 2,240000(ঘ) 313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(আ.)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(স.) (গ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ইবরাহিম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(আ) (ঘ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শীষ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(আ)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(আ.) (খ)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(স.) (গ)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ইবরাহিম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(আ) (ঘ)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শীষ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(আ)</a:t>
            </a:r>
          </a:p>
          <a:p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4751070" y="990600"/>
            <a:ext cx="3810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629400" y="2133600"/>
            <a:ext cx="3810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200400"/>
            <a:ext cx="3810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038600" y="4800600"/>
            <a:ext cx="3810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1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1600200" y="304800"/>
            <a:ext cx="5410200" cy="160020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791" y="2602919"/>
            <a:ext cx="5818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রাসুল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প্রেরণের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pic>
        <p:nvPicPr>
          <p:cNvPr id="6" name="Picture 5" descr="hom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593" y="2135829"/>
            <a:ext cx="2895826" cy="22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4419600"/>
            <a:ext cx="426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5257800"/>
            <a:ext cx="6629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9333"/>
            <a:ext cx="8763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124200" y="1752600"/>
            <a:ext cx="479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4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860172">
            <a:off x="3939897" y="858476"/>
            <a:ext cx="4944034" cy="83099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Plaque 9"/>
          <p:cNvSpPr/>
          <p:nvPr/>
        </p:nvSpPr>
        <p:spPr>
          <a:xfrm>
            <a:off x="3810000" y="2362200"/>
            <a:ext cx="5105400" cy="411480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7030A0"/>
                </a:solidFill>
              </a:rPr>
              <a:t>মোঃইব্রাহিম সেক </a:t>
            </a:r>
          </a:p>
          <a:p>
            <a:r>
              <a:rPr lang="bn-BD" sz="3600" dirty="0" smtClean="0">
                <a:solidFill>
                  <a:srgbClr val="7030A0"/>
                </a:solidFill>
              </a:rPr>
              <a:t>সহ-সুপার </a:t>
            </a:r>
          </a:p>
          <a:p>
            <a:r>
              <a:rPr lang="bn-BD" sz="3600" dirty="0" smtClean="0">
                <a:solidFill>
                  <a:srgbClr val="7030A0"/>
                </a:solidFill>
              </a:rPr>
              <a:t>মঙ্গলপুর গার্লস দাখিল মাদ্রাসা, গোয়ালন্দ, রাজবাড়ী।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smebrahim1982@gmail.com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92680"/>
            <a:ext cx="289560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8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5029200" y="76200"/>
            <a:ext cx="4038600" cy="2514600"/>
          </a:xfrm>
          <a:prstGeom prst="can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029200" y="2819400"/>
            <a:ext cx="4038600" cy="37338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৬ষ্ঠ 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</a:t>
            </a:r>
            <a:r>
              <a:rPr lang="en-US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ফিকহ </a:t>
            </a:r>
            <a:endParaRPr lang="en-US" sz="3200" b="1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অধ্যয়ঃ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endParaRPr lang="en-US" sz="32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ও ২য় </a:t>
            </a:r>
            <a:endParaRPr lang="en-US" sz="3200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76200" y="76200"/>
            <a:ext cx="4876800" cy="6629400"/>
          </a:xfrm>
          <a:prstGeom prst="can">
            <a:avLst>
              <a:gd name="adj" fmla="val 4072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60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76200" y="1143000"/>
            <a:ext cx="2971800" cy="56388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3200400" y="1143000"/>
            <a:ext cx="2667000" cy="5638800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6172200" y="76200"/>
            <a:ext cx="2895600" cy="5334000"/>
          </a:xfrm>
          <a:prstGeom prst="flowChartAlternateProcess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04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এগুলো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কিসের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ছবি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?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5562600"/>
            <a:ext cx="2895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cap="none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সংবাদ</a:t>
            </a:r>
            <a:endParaRPr lang="en-US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210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2514600"/>
            <a:ext cx="8839200" cy="411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F0"/>
                </a:solidFill>
              </a:rPr>
              <a:t>নবী ও রসুল পরিচিতি  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838200" y="3276599"/>
            <a:ext cx="7772400" cy="2796381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4724400" cy="135636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179962"/>
            <a:ext cx="7010400" cy="2989653"/>
          </a:xfrm>
        </p:spPr>
        <p:txBody>
          <a:bodyPr>
            <a:normAutofit fontScale="92500" lnSpcReduction="20000"/>
          </a:bodyPr>
          <a:lstStyle/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নবী,রসুল ও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 ।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বিশ্বাসের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2056075"/>
            <a:ext cx="374054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a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181877" cy="495300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1676400" y="0"/>
            <a:ext cx="6629400" cy="12954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638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1524000"/>
            <a:ext cx="4267200" cy="5181600"/>
          </a:xfrm>
          <a:prstGeom prst="roundRect">
            <a:avLst>
              <a:gd name="adj" fmla="val 19777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99984" y="5992743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চিঠি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দেওয়া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1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447800" y="152400"/>
            <a:ext cx="5181600" cy="1371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কর্মপত্র-০১ </a:t>
            </a:r>
            <a:r>
              <a:rPr lang="en-US" sz="3200" b="1" dirty="0" smtClean="0">
                <a:solidFill>
                  <a:srgbClr val="E3EACF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solidFill>
                  <a:srgbClr val="E3EACF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b="1" dirty="0" smtClean="0">
                <a:solidFill>
                  <a:srgbClr val="E3EACF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E3EACF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rgbClr val="E3EACF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dirty="0">
              <a:solidFill>
                <a:srgbClr val="E3EACF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00" y="152400"/>
            <a:ext cx="2209800" cy="8382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০৩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5334000" y="1676400"/>
            <a:ext cx="3733800" cy="4953000"/>
          </a:xfrm>
          <a:prstGeom prst="can">
            <a:avLst>
              <a:gd name="adj" fmla="val 37599"/>
            </a:avLst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endParaRPr lang="en-US" sz="5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রিসালাত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el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47483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286000"/>
            <a:ext cx="25146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রিসালাত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91200" y="4572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10400" y="2590800"/>
            <a:ext cx="1600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খবর</a:t>
            </a:r>
            <a:endPara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0" y="4953000"/>
            <a:ext cx="1600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চিঠি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4876800"/>
            <a:ext cx="1600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বহন</a:t>
            </a:r>
            <a:endPara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19200" y="228600"/>
            <a:ext cx="1600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পয়গাম</a:t>
            </a:r>
          </a:p>
          <a:p>
            <a:pPr algn="ctr"/>
            <a:r>
              <a:rPr lang="bn-BD" sz="1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পৌছানো 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2286000"/>
            <a:ext cx="1600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আল্লাহর বাণী </a:t>
            </a:r>
          </a:p>
          <a:p>
            <a:pPr algn="ctr"/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পৌছানো </a:t>
            </a:r>
          </a:p>
        </p:txBody>
      </p:sp>
      <p:sp>
        <p:nvSpPr>
          <p:cNvPr id="13" name="Up Arrow 12"/>
          <p:cNvSpPr/>
          <p:nvPr/>
        </p:nvSpPr>
        <p:spPr>
          <a:xfrm rot="2256756">
            <a:off x="5260136" y="1840688"/>
            <a:ext cx="990600" cy="5947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5718906">
            <a:off x="5819439" y="3099128"/>
            <a:ext cx="990600" cy="8063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8650605">
            <a:off x="4725891" y="4230315"/>
            <a:ext cx="921335" cy="823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3066685">
            <a:off x="2898926" y="4005884"/>
            <a:ext cx="921335" cy="823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6200000">
            <a:off x="2008562" y="2868239"/>
            <a:ext cx="921335" cy="823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9081920">
            <a:off x="2824242" y="1574029"/>
            <a:ext cx="921335" cy="823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81400" y="152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512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Corbel</vt:lpstr>
      <vt:lpstr>Garamond</vt:lpstr>
      <vt:lpstr>NikoshBAN</vt:lpstr>
      <vt:lpstr>Vrinda</vt:lpstr>
      <vt:lpstr>Wingdings 3</vt:lpstr>
      <vt:lpstr>Slice</vt:lpstr>
      <vt:lpstr>Ion</vt:lpstr>
      <vt:lpstr>Ion Boardroom</vt:lpstr>
      <vt:lpstr>1_Basis</vt:lpstr>
      <vt:lpstr>1_Office Theme</vt:lpstr>
      <vt:lpstr>Wisp</vt:lpstr>
      <vt:lpstr>1_Wisp</vt:lpstr>
      <vt:lpstr>Organic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ASUS-PC</cp:lastModifiedBy>
  <cp:revision>202</cp:revision>
  <dcterms:created xsi:type="dcterms:W3CDTF">2006-08-16T00:00:00Z</dcterms:created>
  <dcterms:modified xsi:type="dcterms:W3CDTF">2021-01-29T15:44:57Z</dcterms:modified>
</cp:coreProperties>
</file>