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1578E-6EBD-4A40-9204-323084FEE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2E900-0B21-6D41-B145-D7606ADC7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864AE-3975-D143-AD84-B71C19995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BE8E-9268-FB4F-A77F-7D8DE8FCFB7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F8DBF-7C26-BE43-9A51-0A3FF0CA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0ECE9-F376-9849-9A51-F2B72F24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3F2A-7B3B-354B-AD66-DEEAB073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5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CAD57-28DC-404C-9D11-90BD398CA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0123E-50D3-304E-852D-49D629633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A06B1-3534-AA4B-B24F-79E6C0FF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BE8E-9268-FB4F-A77F-7D8DE8FCFB7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9A0A-2CC5-6248-8F82-654EBBF9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3E4CA-F8A7-E34E-9563-46DA7CB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3F2A-7B3B-354B-AD66-DEEAB073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8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D6D176-BA36-F44A-8A96-58587C4CA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CD52D-22FC-1848-B2FD-F05662AFE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5A18B-CAAA-8E45-B06A-2D67384F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BE8E-9268-FB4F-A77F-7D8DE8FCFB7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3444A-55A8-0B4D-ABD8-03D01BC24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13A78-F95C-E240-8EB2-FDFCBB73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3F2A-7B3B-354B-AD66-DEEAB073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7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A4913-86F1-E144-B263-5EFAA8821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0E8D1-4427-EF45-B535-CA9E42C01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49AA0-903D-3B43-8918-8F71D6FAE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BE8E-9268-FB4F-A77F-7D8DE8FCFB7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8E4E2-C1AD-244B-89B2-4A47485E5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22239-5DE2-CF45-8D4A-54A3799E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3F2A-7B3B-354B-AD66-DEEAB073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9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0BDE3-DE83-0A44-84FC-1A540C33E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B15BB-23F7-774C-841C-B959CE03C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CFAD5-6F67-0B43-8D1F-C528EC70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BE8E-9268-FB4F-A77F-7D8DE8FCFB7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BE738-F54B-5D4E-A86C-478EDFCAA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2F6EE-0CE5-7944-B2BE-89F4E65F1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3F2A-7B3B-354B-AD66-DEEAB073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3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2145-2456-7649-B37B-FCDE252E4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68E6E-9E15-3E42-B75A-D8771FE4D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213F4A-C9BD-9B44-B4E5-CCC32C6C0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71478-8176-1F4D-AC36-B656F6C98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BE8E-9268-FB4F-A77F-7D8DE8FCFB7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C98D7-21CF-6C48-A0A0-BB655E6EE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FD1F9-8CF0-7341-8A14-CAA55313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3F2A-7B3B-354B-AD66-DEEAB073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2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11632-1D78-C84A-935C-82C0CAA6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F130F-7B8E-C74E-85C0-3DBE69FE7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F2859-1492-2A4B-A598-A6349CCC5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9897F-A130-7641-9BEF-0225BBB9F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2EB634-0766-5E4F-B8CE-8BCE16703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67E595-8F71-DC45-8839-07D04945D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BE8E-9268-FB4F-A77F-7D8DE8FCFB7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C409A0-CBDD-3144-BC19-47082F390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C3CB3-8A7A-A749-ACAF-5E7A30AA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3F2A-7B3B-354B-AD66-DEEAB073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2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1B1C-4D1C-864B-97B4-D37A52A75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890D1C-7A8A-BD46-BA58-D4A725349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BE8E-9268-FB4F-A77F-7D8DE8FCFB7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F5C07-0F50-C740-8DCE-B5BE913A5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40534C-E4AA-0348-B6A2-FF583A6B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3F2A-7B3B-354B-AD66-DEEAB073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6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92BC2-9865-EC4C-B8D5-0BD34DB3B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BE8E-9268-FB4F-A77F-7D8DE8FCFB7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EF138F-B6EF-CC42-84C4-C9CB96E96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16EC3-68A7-6447-8C76-912952EFC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3F2A-7B3B-354B-AD66-DEEAB073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2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C30EE-9360-424D-9C71-58A01541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F05B7-CBE1-9D4E-81FB-A00FD5B58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03AB5-9421-D24A-B22E-A5F005D10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63984-3202-2C4F-A0EF-88B07A1C7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BE8E-9268-FB4F-A77F-7D8DE8FCFB7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ED506-8B36-7B4F-9476-84534317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EB3D4-E6BC-3346-84DE-C68B3EAF4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3F2A-7B3B-354B-AD66-DEEAB073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0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CB66C-A44B-CC47-B2DB-85665A43C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6C6C4-436F-5743-BC54-A8A17793C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26C53-8858-7746-8DFC-19AD1469A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661F1-D032-094E-9465-AE17F98BA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BE8E-9268-FB4F-A77F-7D8DE8FCFB7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DA687-9586-D441-9057-F773DAE0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227EC-A596-C94D-A868-8D8FAB76F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3F2A-7B3B-354B-AD66-DEEAB073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4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95D0AC-2727-3D4A-A0B5-5F0CF3917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0044F-3248-EC4D-BB4C-857372152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B1F5C-E6DD-2840-BCCF-A84895B44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EBE8E-9268-FB4F-A77F-7D8DE8FCFB7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46BCD-2509-704B-9094-B10500AC5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AC3ED-485D-6043-AB44-C8D7AD235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C3F2A-7B3B-354B-AD66-DEEAB073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9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biul.agc.sw@gmail" TargetMode="Externa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7898-58ED-664B-9199-444A9313D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স্বাগত</a:t>
            </a:r>
            <a:r>
              <a:rPr lang="en-US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9DCB03-8145-FC48-9CF7-A2B117574D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3476F41-93E5-C045-910B-2F2C448CA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12" y="3602038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40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CE6C-F607-EA4B-A5BC-758C2C91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C8D63-B793-A24F-83AE-989CD2AF0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ষষ্ঠতঃ</a:t>
            </a:r>
            <a:r>
              <a:rPr lang="en-US"/>
              <a:t> সমাজকর্ম পেশায় সমাজকর্মীকে উচ্চতর শিক্ষা ও গবেষয়ণায় নিয়োজিত হতে হয় ।  সমাজকর্মের মূল্যবোধ ও নীতিমালা এক্ষেত্রে সমাজকর্মীকে দিকনির্দেশনা দান করে। </a:t>
            </a:r>
          </a:p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সপ্তমতঃ</a:t>
            </a:r>
            <a:r>
              <a:rPr lang="en-US"/>
              <a:t> সমাজকর্মীকে জনকল্যাণমুখী পেশার মর্যাদাদানে সমাজকর্মের মূল্যবোধ ও নীতিমালা সহায়তা করে থাকে ।  এতে করে সমাজকর্মীর গ্রহণযোগ্যতাও বৃদ্ধি পায় ।</a:t>
            </a:r>
          </a:p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অষ্টমতঃ</a:t>
            </a:r>
            <a:r>
              <a:rPr lang="en-US"/>
              <a:t> সমাজকর্ম পেশার মূল্যবোধ ও নীতিমালা সমাজকর্মের দর্পণ হিসেবেও কাজ করে । এজন্য এসব ক্ষেত্রে সহায়তা করে সেগুলো হলো মানবসম্পদ উন্নয়ন, সমস্যার সমাধান, সমাজসংস্কারক, পেশাগত সম্পর্ক স্থাপন প্রভৃতি।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9288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9ADA1-F93F-F747-A571-525BBBAD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পরিশেষে বলা যায়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60AF2-BDC8-6A4A-9A79-0F1E1DC36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সমাজকর্মের সফলতা অর্জনে এর মূল্যবোধ ও নীতিমালার গুরুত্ব অপরিসীম ।  এসব মূল্যবোধ ও নীতিমালা অনুসরণ করে সমাজকর্মীরা সমাজকর্ম পেশার সফলতা অর্জন করেছে। </a:t>
            </a:r>
          </a:p>
          <a:p>
            <a:pPr marL="0" indent="0"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8063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38235-888F-D143-B215-402F0ECE8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পেশা হিসেবে সমাজকর্ম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Social Work as a Profession    </a:t>
            </a:r>
            <a:r>
              <a:rPr lang="en-US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FEA44-9B5F-1A44-BD9E-F3B6BD9C4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সমাজকর্ম পেশা হিসেবে নবীন।  পেশাী মানদণ্ড ও বৈশিষ্ট্যের নিরিখে আধুনিক সমাজকর্মের পেশাদারী মর্যাদা নির্ণয় করা যুক্তিযুক্ত হবে ।  যেসব মানদণ্ডের ভিত্তিতে চিকিত্সা, আইনব, শিক্ষা দান প্রভৃতিকে পেশার মর্যাদা দেয়া হয়েছে তার নিরিখে বিচার করলে দেখা যায় সমাজকর্মও একটি পূর্ণাঙ্গ পেশা। কারণ পেশার সকল  মানদণ্ডই সমাজকর্মে বিদ্যমান ।  এছাড়া সমাজবিজ্ঞানী গ্রিনউড ১৯৫৭ সালে এবং সমাজবিজ্ঞানী বোয়েল ১৯৫৯ সালে দৃঢ়ভাবে দাবি করেছেন ,  সমাজকর্ম পেশার মর্যাদা অর্জন করেছে।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92366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DD87-EB34-0040-BE3E-7BEF8A8C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নিম্নে সমাজকর্মের পেশাগত মর্যাদা অর্জনের যৌক্তিকতা আলোচনা করা হলো</a:t>
            </a:r>
            <a:r>
              <a:rPr lang="en-US"/>
              <a:t> ;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05463-9A2E-C84F-BA51-0E4C8A54F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বিশেষ জ্ঞানঃ</a:t>
            </a:r>
            <a:r>
              <a:rPr lang="en-US"/>
              <a:t> প্রতিটি পেশারই নিজস্ব জ্ঞান থাকা অত্যাবশ্যক। এ জ্ঞান পেশাদা ব্যক্তিকে তার পেশাগত কাজ সম্পাদনের ক্ষেত্রে সহায়তা করে থাকে ।  পেশাগত জ্ঞান পেশাগত প্রতিষ্ঠানে পেশাদার ব্যক্তিরা অনুশীলন করে  থাকে ।  বিশেষ জ্ঞান যে কোনো প্রতিষ্ঠানের জ্ঞানভাণ্ডারকে সমৃদ্ধ করে । তাই বিশেষ জ্ঞান পেশার অন্যতম বৈশিষ্ট হিসেবে বিবেচিত।  উদাহরণস্বরূপ,  ডাক্তারি পেশার জন্য চিকিত্সাশাস্ত্র অধ্যায়ন করে ডাক্তার হওয়ার যোগ্যতা অর্জন করতে হয়। সমাজকর্ম একটি সামাজিক বিজ্ঞান হিসেবে সমাজকর্মের মৌলিক ও সহায়ক পদ্ধতির আলোচনা এর  অন্তর্ভুক্ত। যা সমাজকর্মের সুনির্দিষ্ট ও সুস্পষ্ট নিজস্ব জ্ঞানভান্ডার।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31865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9827F-97C2-F142-9459-FC5A635C2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বিশেষ নৈপুণ্য ও দক্ষতাঃ</a:t>
            </a:r>
            <a:r>
              <a:rPr lang="en-US"/>
              <a:t> পেশাগত তাত্বিক জ্ঞানের পাশাপাশি পেশাদার ব্যক্তিকে ব্যবহারিক শিক্ষা বা প্রশিক্ষণের মাধ্যমে পেশাগত কাজ সম্পর্কে বিশেষ নৈপুণ্য ও দক্ষতা অর্জন করতে হয় ।  যেমন ওকালতি করার জন্য আইন বিষয়ক তাত্বিক শিক্ষার পাশাপাশি একজন অভিজ্ঞ আইনজীবির কাছে বাস্তব জ্ঞান অর্জন করতে হয়।</a:t>
            </a:r>
          </a:p>
          <a:p>
            <a:pPr marL="0" indent="0">
              <a:buNone/>
            </a:pPr>
            <a:r>
              <a:rPr lang="en-US"/>
              <a:t>সমাজকর্ম তাত্বিক বিদ্যার পাশাপাশি তাকে অভিজ্ঞ ব্যক্তির  অধীনে,  ব্যবহারিক প্রশিক্ষণের মাধ্যমে সমাজকর্ম অনুশীলনের মাধ্যমে বিশেষ নৈপুণ্য ও দক্ষতার অধিকারী হতে হয়।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51539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AF947-6355-1A4E-9683-31802CA4D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পেশাগত দায়িত্ব ও জবাবদিহিতাঃ</a:t>
            </a:r>
            <a:r>
              <a:rPr lang="en-US"/>
              <a:t> প্রত্যেক পেশাজীবি ব্যক্তির উপর অর্পিত দায়িত্ব যথাযথভাবে পালন করতে হয়।  সমাজকর্ম পেশায় বিভিন্ন সমস্যা সমাধানে পারিশ্রমিক পেয়ে থাকেন। তার কাজের জন্য কর্তৃপক্ষের নিকট জবাবদিহি করতে হয়।  এই পেশাগত দায়িত্ব ও জবাবদিহিতা পেশার অন্যতম বৈশিষ্ট্য ।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2348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9274-4017-0846-8A2D-6897E9D64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পেশাগত প্রতিষ্ঠানঃ</a:t>
            </a:r>
            <a:r>
              <a:rPr lang="en-US"/>
              <a:t> পেশা মাত্রই পেশাদারি প্রতিষ্ঠান থাকবে ।  পেশার প্রতিষ্ঠান পেশাদারি ব্যক্তিদের স্বার্থ সংরক্ষণ, দেশের মর্যাদা অক্ষুণ্ণ রাখা ,  পেশাগত কাজের মানোন্নয়ন প্রভৃতি বজায় রাখতে সহায়তা করবে। যেমন   উকিলদের  বার এসোসিয়েশন, ডাক্তারদের মেডিক্যাল এসোসিয়েশন প্রভৃতি । </a:t>
            </a:r>
          </a:p>
          <a:p>
            <a:pPr marL="0" indent="0">
              <a:buNone/>
            </a:pPr>
            <a:r>
              <a:rPr lang="en-US"/>
              <a:t>সমাজকর্ম পেশার মানোন্নয়ন,বিস্তৃতি এবং সমাজকর্মীদের স্বার্থ সংরক্ষণে পৃথিবীর প্রায় সকল দেশেই সমাজকর্মীদের নিজস্ব প্রতিষ্ঠান রয়েছে। উদাহরণস্বরূপ,NASW,IFSW,CSWE প্রভৃতি ।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1867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F5FC0-7733-6249-AC38-0592C4A20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পেশাগত মূল্যবোধঃ</a:t>
            </a:r>
            <a:r>
              <a:rPr lang="en-US"/>
              <a:t>  সকল পেশার মতো সমাজকর্মের নিজস্ব মূল্যবোধ রয়েছে।৷ যেমন ব্যক্তির মর্যাদার স্বীকৃতি, আত্মনিয়ন্ত্রণ অধিকার, সকলের সমান সুযোগ দান, সামাজিক দায়িত্ব,  সম্পদের সদ্ব্যবহার প্রভৃতি।  সমগ্র বিশ্বের সমাজকর্মীরা এসব মূল্যবোধ অনুসরণ করে যাচ্ছে । </a:t>
            </a:r>
          </a:p>
          <a:p>
            <a:pPr marL="0" indent="0">
              <a:buNone/>
            </a:pPr>
            <a:r>
              <a:rPr lang="en-US"/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78569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5C320-D6E2-CA48-B2F5-18936A66C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ব্যবহারিক নীতিমালাঃ</a:t>
            </a:r>
            <a:r>
              <a:rPr lang="en-US"/>
              <a:t> ব্যবহারিক নীতিমালা পেশার আরেকটি  অন্যতম বৈশিষ্ট্য।  এই নীতিমালা সব পেশায় অনুসরণ করে ।  যেমন শিল্পীদের নীতি দেশীয় ঐতিহ্য সংরক্ষণ। </a:t>
            </a:r>
          </a:p>
          <a:p>
            <a:pPr marL="0" indent="0">
              <a:buNone/>
            </a:pPr>
            <a:r>
              <a:rPr lang="en-US"/>
              <a:t>সনাজকর্মীরা সমাজের বিভিন্ন শ্রেণি এবং সাহায্যার্থী কতৃক সম্মান অর্জনে সক্ষম।   স্বীয় কর্তৃত্ব বজায় রেখে সমস্যা সমাধানে মানুষকে সাহায্যে করার মতো সুস্থতা অর্জনে তারা সচল হয়েছে।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9701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A617E-BAA4-CC41-B8C6-F2ADCF9CD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পেশাগত স্বীকৃতিঃ</a:t>
            </a:r>
            <a:r>
              <a:rPr lang="en-US"/>
              <a:t> সমাজকর্মকে বাস্তবে অনুশীলনের জন্য পৃথিবীর বিভিন্ন দেশে লাইসেন্স প্রদান করা হয়।  এসব দেশে সমাজকর্মীদের রেজিষ্ট্রেশন করতে হয়। ১৯৪৫ সালে সর্বপ্রথম ‘ কালিফোর্নিয়া কনফারেন্স অব সোশ্যাল ওয়ার্ক  কর্তৃক বেসরকারি পর্যায়ে সার্টিফিকেট প্রদানের মাধ্যমে সমাজকর্মকে পেশাগত স্বীকৃতি দেয়া হয়। </a:t>
            </a:r>
          </a:p>
          <a:p>
            <a:pPr marL="0" indent="0">
              <a:buNone/>
            </a:pPr>
            <a:r>
              <a:rPr lang="en-US"/>
              <a:t>পরবর্তীতে আমেরিকা,  ফ্রান্স, ইংল্যান্ড, জার্মানি, সুইডেন প্রভৃতি দেশে সমাজকর্মের পেশাগত লাইসেন্স ও রেজিস্ট্রেশনের ব্যবস্থা করা হয়। </a:t>
            </a:r>
          </a:p>
          <a:p>
            <a:pPr marL="0" indent="0">
              <a:buNone/>
            </a:pPr>
            <a:r>
              <a:rPr lang="en-US"/>
              <a:t>পেশার সকল মানদণ্ডই সমাজকর্মে বিদ্যমান। সমাজকর্ম নির্দ্বিধায় পৃথিবীর    সকল উন্নত দেশেই পেশা হিসেবে প্রতিষ্ঠিত। উন্নয়নীল ও অনুন্নত দেশেও তা বিকশিত হয়ে পেশার মর্যাদা লাভে সক্ষম হয়েছে ।।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1524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EA218-B8DD-C94F-BB57-72FC1CDB0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শিক্ষক পরিচিতি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E892C-5A46-6B4A-AB82-0B9D31550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এ এস এম রবিউল ইসলাম </a:t>
            </a:r>
          </a:p>
          <a:p>
            <a:pPr marL="0" indent="0">
              <a:buNone/>
            </a:pPr>
            <a:r>
              <a:rPr lang="en-US"/>
              <a:t>প্রভাষক,সমাজকর্ম</a:t>
            </a:r>
          </a:p>
          <a:p>
            <a:pPr marL="0" indent="0">
              <a:buNone/>
            </a:pPr>
            <a:r>
              <a:rPr lang="en-US"/>
              <a:t>আদিতমারী সরকারি কলেজ</a:t>
            </a:r>
          </a:p>
          <a:p>
            <a:pPr marL="0" indent="0">
              <a:buNone/>
            </a:pPr>
            <a:r>
              <a:rPr lang="en-US"/>
              <a:t>আদিতমারী, লালমনিরহাট । </a:t>
            </a:r>
          </a:p>
          <a:p>
            <a:pPr marL="0" indent="0">
              <a:buNone/>
            </a:pPr>
            <a:r>
              <a:rPr lang="en-US"/>
              <a:t>ইমেইলঃ </a:t>
            </a:r>
            <a:r>
              <a:rPr lang="en-US">
                <a:hlinkClick r:id="rId2"/>
              </a:rPr>
              <a:t>rabiul.agc.sw@gmail</a:t>
            </a:r>
            <a:r>
              <a:rPr lang="en-US"/>
              <a:t>. com       </a:t>
            </a:r>
          </a:p>
        </p:txBody>
      </p:sp>
    </p:spTree>
    <p:extLst>
      <p:ext uri="{BB962C8B-B14F-4D97-AF65-F5344CB8AC3E}">
        <p14:creationId xmlns:p14="http://schemas.microsoft.com/office/powerpoint/2010/main" val="3994900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53F11-B135-414D-9608-F374CA0D7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সমাজকর্মের মর্যাদা সম্পর্কে W A Friedlander বলেছেন</a:t>
            </a:r>
            <a:r>
              <a:rPr lang="en-US"/>
              <a:t>,  এ বিষয়ে আর কোনো সন্দেহ নেই যে, সমাজকর্ম পেশার সকল মানদণ্ডই পূরণ করেছে। </a:t>
            </a:r>
          </a:p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মনীষী স্কীডমোর বলেছেন,</a:t>
            </a:r>
            <a:r>
              <a:rPr lang="en-US"/>
              <a:t> ‘ সমাজকর্ম একটি পেশা,  কারণ পেশার সবগুণগুলোই পূরণ করেছে। ‘</a:t>
            </a:r>
          </a:p>
          <a:p>
            <a:pPr marL="0" indent="0">
              <a:buNone/>
            </a:pPr>
            <a:r>
              <a:rPr lang="en-US"/>
              <a:t>সুতরাং এসব আলোচনার থেকে বলা যায় ,  সমাজকর্ম নিঃসন্দেহে একটি সুপ্রতিষ্ঠিত পেশা।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78898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99189-4843-B646-915B-1BE72BFF9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দলীয় কাজঃ</a:t>
            </a:r>
            <a:r>
              <a:rPr lang="en-US"/>
              <a:t> পেশা হিসেবে সমাজকর্ম এর উপর একটি কর্মশালা আয়োজন কর।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6FF5E-971E-D54D-BE39-9FE465ADD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54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57A15-2F18-E940-8F1A-1DABE5A07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accent4">
                    <a:lumMod val="60000"/>
                    <a:lumOff val="40000"/>
                  </a:schemeClr>
                </a:solidFill>
              </a:rPr>
              <a:t>মূল্যায়ন</a:t>
            </a:r>
            <a:r>
              <a:rPr lang="en-US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073A1-7B95-3F4B-9F59-19BCC41B0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/>
              <a:t>সমাজকর্ম পেশার দুইটি সংগঠনের নাম লিখ।   </a:t>
            </a:r>
          </a:p>
          <a:p>
            <a:pPr marL="0" indent="0">
              <a:buNone/>
            </a:pPr>
            <a:r>
              <a:rPr lang="en-US"/>
              <a:t>-------</a:t>
            </a:r>
          </a:p>
          <a:p>
            <a:pPr marL="0" indent="0">
              <a:buNone/>
            </a:pPr>
            <a:r>
              <a:rPr lang="en-US"/>
              <a:t>------- </a:t>
            </a:r>
          </a:p>
        </p:txBody>
      </p:sp>
    </p:spTree>
    <p:extLst>
      <p:ext uri="{BB962C8B-B14F-4D97-AF65-F5344CB8AC3E}">
        <p14:creationId xmlns:p14="http://schemas.microsoft.com/office/powerpoint/2010/main" val="49689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BC0CB-F723-6B49-B19B-4B18D687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কনটেন্ট দেখার জন্য </a:t>
            </a:r>
            <a:r>
              <a:rPr lang="en-US">
                <a:solidFill>
                  <a:schemeClr val="accent5"/>
                </a:solidFill>
              </a:rPr>
              <a:t>আন্তরিক ধন্যবাদ </a:t>
            </a:r>
            <a:r>
              <a:rPr lang="en-US"/>
              <a:t>  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8DCE5B2-BFE5-604F-A735-A4FE11F6F4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522" y="1825625"/>
            <a:ext cx="5137477" cy="4351338"/>
          </a:xfrm>
        </p:spPr>
      </p:pic>
    </p:spTree>
    <p:extLst>
      <p:ext uri="{BB962C8B-B14F-4D97-AF65-F5344CB8AC3E}">
        <p14:creationId xmlns:p14="http://schemas.microsoft.com/office/powerpoint/2010/main" val="355483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4710D-3A04-4347-AABD-3007321A3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পাঠ 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929A0-C240-1143-9C22-67B4165B5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শ্রেণিঃ একাদশ </a:t>
            </a:r>
          </a:p>
          <a:p>
            <a:pPr marL="0" indent="0">
              <a:buNone/>
            </a:pPr>
            <a:r>
              <a:rPr lang="en-US"/>
              <a:t>বিষয়ঃ সমাজকর্ম</a:t>
            </a:r>
          </a:p>
          <a:p>
            <a:pPr marL="0" indent="0">
              <a:buNone/>
            </a:pPr>
            <a:r>
              <a:rPr lang="en-US"/>
              <a:t>অধ্যায়ঃ তৃতীয়</a:t>
            </a:r>
          </a:p>
          <a:p>
            <a:pPr marL="0" indent="0">
              <a:buNone/>
            </a:pPr>
            <a:r>
              <a:rPr lang="en-US"/>
              <a:t>সমাজকর্মের মূল্যবোধ ও নীতিমালা</a:t>
            </a:r>
          </a:p>
          <a:p>
            <a:pPr marL="0" indent="0">
              <a:buNone/>
            </a:pPr>
            <a:r>
              <a:rPr lang="en-US"/>
              <a:t> Values and Principles of Social  Work     </a:t>
            </a:r>
          </a:p>
          <a:p>
            <a:pPr marL="0" indent="0">
              <a:buNone/>
            </a:pPr>
            <a:r>
              <a:rPr lang="en-US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43696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E596C-8360-EE41-ACF1-FC153B5FB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আজকের পাঠ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5CAEC-C089-424E-AF69-D472F757E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20577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সমাজকর্ম পেশার মূল্যবোধ ও নীতিমালার গুরুত্ব ।  </a:t>
            </a:r>
          </a:p>
          <a:p>
            <a:pPr marL="0" indent="0">
              <a:buNone/>
            </a:pPr>
            <a:r>
              <a:rPr lang="en-US"/>
              <a:t> পেশা হিসেবে সমাজকর্ম ।   </a:t>
            </a:r>
          </a:p>
        </p:txBody>
      </p:sp>
    </p:spTree>
    <p:extLst>
      <p:ext uri="{BB962C8B-B14F-4D97-AF65-F5344CB8AC3E}">
        <p14:creationId xmlns:p14="http://schemas.microsoft.com/office/powerpoint/2010/main" val="332672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7028B-0D4D-9A41-AE90-B4F9BB30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ক্লাসের সময়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9C54D-D0C0-ED41-828E-60CDC2460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38" y="191492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    ৫০ মিনিট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77BB9CF-0819-244C-BC98-1BFF4A96E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997" y="1914922"/>
            <a:ext cx="703897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5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81A7E-46A6-CB41-A858-53792A62B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শিখনফল</a:t>
            </a:r>
            <a:r>
              <a:rPr lang="en-US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D0613-1451-9E4E-B35F-AF813C42D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সমাজকর্ম পেশার মূল্যবোধ ও নীতিমালার গুরুত্ব ব্যাখ্যা করতে পারবে । । </a:t>
            </a:r>
          </a:p>
          <a:p>
            <a:pPr marL="0" indent="0">
              <a:buNone/>
            </a:pPr>
            <a:r>
              <a:rPr lang="en-US"/>
              <a:t>পেশা হিসেবে সমাজকর্মের যৌক্তিকতা বিচার করতে পারবে ।          </a:t>
            </a:r>
          </a:p>
        </p:txBody>
      </p:sp>
    </p:spTree>
    <p:extLst>
      <p:ext uri="{BB962C8B-B14F-4D97-AF65-F5344CB8AC3E}">
        <p14:creationId xmlns:p14="http://schemas.microsoft.com/office/powerpoint/2010/main" val="235502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BD1A4-1EFB-D241-9B29-F8B19B6DC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995" y="24010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accent6"/>
                </a:solidFill>
              </a:rPr>
              <a:t>সমাজকর্ম পেশারমূল্যবোধ ও নীতিমালার গুরুত্ব</a:t>
            </a:r>
            <a:br>
              <a:rPr lang="en-US">
                <a:solidFill>
                  <a:schemeClr val="accent6"/>
                </a:solidFill>
              </a:rPr>
            </a:br>
            <a:r>
              <a:rPr lang="en-US">
                <a:solidFill>
                  <a:schemeClr val="accent6"/>
                </a:solidFill>
              </a:rPr>
              <a:t> Importance of Values and Principles of social work profession          </a:t>
            </a:r>
            <a:r>
              <a:rPr lang="en-US"/>
              <a:t>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19A07-5A66-3543-9010-C1E592560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995" y="250666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সমাজকর্মে সমস্যা সমাধান প্রক্রিয়ায়  মূল্যবোধ ও নীতিমালার  গুরুত্ব অপরিসীম । </a:t>
            </a:r>
          </a:p>
          <a:p>
            <a:pPr marL="0" indent="0">
              <a:buNone/>
            </a:pPr>
            <a:r>
              <a:rPr lang="en-US"/>
              <a:t>সমাজকর্ম অনুশীলনে মূল্যবোধগুলোর গুরুত্ব সম্পর্কে রবিন উইলিয়ামস বলেন –</a:t>
            </a:r>
          </a:p>
          <a:p>
            <a:pPr marL="0" indent="0">
              <a:buNone/>
            </a:pPr>
            <a:r>
              <a:rPr lang="en-US"/>
              <a:t>          * মূল্যবোধগুলো ধারণাগত উপাদানের সমন্বয়ে গঠিত। এগুলো অনুভূতি, আবেগ, প্রতিক্রিয়া বা তথাকথিত চাহিদার ঊর্ধ্বে।  মূল্যবোধগুলো</a:t>
            </a:r>
          </a:p>
          <a:p>
            <a:pPr marL="0" indent="0">
              <a:buNone/>
            </a:pPr>
            <a:r>
              <a:rPr lang="en-US"/>
              <a:t>ব্যক্তির তাত্ক্ষণিক অভিজ্ঞতার প্রতিনিয়ত পরিবর্তনেও নিরপেক্ষ থাকে।  </a:t>
            </a:r>
          </a:p>
          <a:p>
            <a:r>
              <a:rPr lang="en-US"/>
              <a:t>*  মূল্যবোধগুলো  আবেগীয় প্রেষণার দ্বারা প্রকৃত অথবা প্রচ্ছন্নভাবে প্রভাবিত হতে পারে।             </a:t>
            </a:r>
          </a:p>
          <a:p>
            <a:r>
              <a:rPr lang="en-US"/>
              <a:t>*  মূল্যবোধগুলো কার্যক্রমের চূড়ান্ত লক্ষ্য নয়, কিন্তু লক্ষ্য নির্ধারণের উপায় হিসেবে চিহ্নিত । </a:t>
            </a:r>
          </a:p>
          <a:p>
            <a:r>
              <a:rPr lang="en-US"/>
              <a:t> * মূল্যবোধগুলো গুরুত্বপূর্ণ , কিন্তু তুচ্ছ বা নগণ্য নয় ।           </a:t>
            </a:r>
          </a:p>
        </p:txBody>
      </p:sp>
    </p:spTree>
    <p:extLst>
      <p:ext uri="{BB962C8B-B14F-4D97-AF65-F5344CB8AC3E}">
        <p14:creationId xmlns:p14="http://schemas.microsoft.com/office/powerpoint/2010/main" val="1765951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58EA-BE3F-BF4C-964B-2FB535110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828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নিম্নে সমাজকর্ম পেশার মূল্যবোধ ও নীতিমালার গুরুত্ব তুলে ধরা হলো-</a:t>
            </a:r>
            <a:r>
              <a:rPr lang="en-US"/>
              <a:t>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1F1C9-1B33-3943-95A7-0DA1F69CB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প্রথমতঃ</a:t>
            </a:r>
            <a:r>
              <a:rPr lang="en-US"/>
              <a:t> সমাজকর্মীকে ব্যক্তি, দল, বা সমষ্টির সমস্যা সমাধানে কাজ করার জন্য সমাজকর্ম পেশার মূল্যবোধ ও নীতিমালা অনুসরণ করতে হয়। সমাজকর্মী মূলত সমাজকর্মের মূল্যবোধ ও নীতিমালা অনুসরণ করেই কর্মক্ষেত্রে সফলতা অর্জন করে ।</a:t>
            </a:r>
          </a:p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দ্বিতীয়তঃ</a:t>
            </a:r>
            <a:r>
              <a:rPr lang="en-US"/>
              <a:t> সমাজকর্ম পেশার মূল্যবোধ ও নীতিমালা সমাজকর্মীকে তার পেশার প্রতি দায়বদ্ধ বা জবাবদিহি করে তুলে। তাই সমাজকর্মের ক্ষেত্রে এগুলোর গুরুত্ব অত্যধিক । </a:t>
            </a:r>
          </a:p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তৃতীয়তঃ</a:t>
            </a:r>
            <a:r>
              <a:rPr lang="en-US"/>
              <a:t> পেশাদার সমাজকর্মীর আাচার আাচরণ নিয়ন্ত্রণে সমাজকর্মের মূল্যবোধ ও নীতিমালা সহায়তা করে । ফলে এগুলো সমস্যা সমাধানের হাতিয়ার হিসেবে বিবেচিত ।।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5268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D510D-81B1-A547-B417-B4D010EAB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247" y="2548930"/>
            <a:ext cx="10515600" cy="3782219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চতুর্থতঃ</a:t>
            </a:r>
            <a:r>
              <a:rPr lang="en-US"/>
              <a:t> সমাজকর্ম পেশার মূল্যবোধ ও নীতিমালা অনুসরণ করার ফলে সমাজকর্মী তার দায়িত্বের প্রতি অধিক মনোযোগী হয়।  এতে করে সমাজকর্ম পেশা আরো গতিশীল হয়। </a:t>
            </a:r>
          </a:p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পঞ্চমতঃ</a:t>
            </a:r>
            <a:r>
              <a:rPr lang="en-US"/>
              <a:t> সমস্যা সমাধানের জন্য সাহাযার্থীর অংশগ্রহণের প্রয়োজন হয় । সমাজকর্মী এজন্য সাহায্যার্থীকে অনুপ্রেরণা ও সুযোগ সৃষ্টি করে এবং পেশাগত সম্পর্ক স্থাপন করেন।  সমাজকর্মের  মূল্যবোধ ও নীতিমালা  এক্ষেত্রে সহায়তা করে থাকে ।         </a:t>
            </a:r>
          </a:p>
        </p:txBody>
      </p:sp>
    </p:spTree>
    <p:extLst>
      <p:ext uri="{BB962C8B-B14F-4D97-AF65-F5344CB8AC3E}">
        <p14:creationId xmlns:p14="http://schemas.microsoft.com/office/powerpoint/2010/main" val="427010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স্বাগত </vt:lpstr>
      <vt:lpstr>শিক্ষক পরিচিতি  </vt:lpstr>
      <vt:lpstr>পাঠ পরিচিতি </vt:lpstr>
      <vt:lpstr>আজকের পাঠ  </vt:lpstr>
      <vt:lpstr>ক্লাসের সময়  </vt:lpstr>
      <vt:lpstr>শিখনফল  </vt:lpstr>
      <vt:lpstr>সমাজকর্ম পেশারমূল্যবোধ ও নীতিমালার গুরুত্ব  Importance of Values and Principles of social work profession              </vt:lpstr>
      <vt:lpstr>নিম্নে সমাজকর্ম পেশার মূল্যবোধ ও নীতিমালার গুরুত্ব তুলে ধরা হলো-       </vt:lpstr>
      <vt:lpstr>PowerPoint Presentation</vt:lpstr>
      <vt:lpstr>PowerPoint Presentation</vt:lpstr>
      <vt:lpstr>পরিশেষে বলা যায়   </vt:lpstr>
      <vt:lpstr>পেশা হিসেবে সমাজকর্ম Social Work as a Profession      </vt:lpstr>
      <vt:lpstr>নিম্নে সমাজকর্মের পেশাগত মর্যাদা অর্জনের যৌক্তিকতা আলোচনা করা হলো ;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কাজঃ পেশা হিসেবে সমাজকর্ম এর উপর একটি কর্মশালা আয়োজন কর।     </vt:lpstr>
      <vt:lpstr>মূল্যায়ন </vt:lpstr>
      <vt:lpstr>কনটেন্ট দেখার জন্য আন্তরিক ধন্যবাদ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 </dc:title>
  <dc:creator>asm_rabiul@yahoo.com</dc:creator>
  <cp:lastModifiedBy>asm_rabiul@yahoo.com</cp:lastModifiedBy>
  <cp:revision>4</cp:revision>
  <dcterms:created xsi:type="dcterms:W3CDTF">2021-01-28T14:48:34Z</dcterms:created>
  <dcterms:modified xsi:type="dcterms:W3CDTF">2021-01-29T06:01:37Z</dcterms:modified>
</cp:coreProperties>
</file>