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73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371600"/>
            <a:ext cx="41585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Welcome</a:t>
            </a:r>
          </a:p>
          <a:p>
            <a:pPr algn="ctr"/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</a:p>
          <a:p>
            <a:pPr algn="ctr"/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Online class.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533400"/>
            <a:ext cx="1998973" cy="1981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152400"/>
            <a:ext cx="1155988" cy="11457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048000" y="1524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Rule-: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733800"/>
            <a:ext cx="8915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Assertive: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He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lived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with his family.</a:t>
            </a:r>
          </a:p>
          <a:p>
            <a:pPr marL="514350" indent="-514350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Interrogative: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Didn’t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he live with his family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819400"/>
            <a:ext cx="83195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Didn’t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sub + verb (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+ rest of---- +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99060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If there is no auxiliary verb in the assertive sentence and the sentence is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past indefinite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the interrogative will be---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600"/>
                            </p:stCondLst>
                            <p:childTnLst>
                              <p:par>
                                <p:cTn id="1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88012" y="0"/>
            <a:ext cx="1155988" cy="11457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200400" y="304800"/>
            <a:ext cx="1672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Rule - 5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066800"/>
            <a:ext cx="84721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we find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not/does not/did not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in the assertive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sentence, the interrogative will be--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09800"/>
            <a:ext cx="8212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Do/Does/Did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sub +verb + rest of ----- +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895600"/>
            <a:ext cx="82635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: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Assertive :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 does not work hard.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Interrogative: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Does he work hard ?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Assertive 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They did not work hard.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Interrogative: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Did they work hard ?</a:t>
            </a:r>
          </a:p>
          <a:p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Assertive 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 do not use mobile.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Interrogative: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Do I use mobile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2438400"/>
            <a:ext cx="449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He is in the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school.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He can save the money.</a:t>
            </a:r>
          </a:p>
          <a:p>
            <a:pPr marL="285750" indent="-285750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He likes ice-cream.</a:t>
            </a:r>
          </a:p>
          <a:p>
            <a:pPr marL="285750" indent="-285750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He went to school.</a:t>
            </a:r>
          </a:p>
          <a:p>
            <a:pPr marL="285750" indent="-285750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He did not play Piano.</a:t>
            </a:r>
          </a:p>
          <a:p>
            <a:pPr marL="285750" indent="-285750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He was not in the market.</a:t>
            </a:r>
          </a:p>
          <a:p>
            <a:pPr marL="285750" indent="-285750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 They do not complete the task.</a:t>
            </a:r>
          </a:p>
          <a:p>
            <a:pPr marL="285750" indent="-285750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She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 not operate a mobile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Oval 2"/>
          <p:cNvSpPr/>
          <p:nvPr/>
        </p:nvSpPr>
        <p:spPr>
          <a:xfrm>
            <a:off x="2286000" y="1143000"/>
            <a:ext cx="4419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Individual work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11812" y="0"/>
            <a:ext cx="1232188" cy="12212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381000" y="2971800"/>
            <a:ext cx="8077200" cy="3003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320"/>
              </a:lnSpc>
              <a:spcAft>
                <a:spcPts val="600"/>
              </a:spcAf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>
              <a:lnSpc>
                <a:spcPts val="4320"/>
              </a:lnSpc>
              <a:spcAft>
                <a:spcPts val="600"/>
              </a:spcAf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Assertive: I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never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drink tea.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Interrogative: Do I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drink tea?</a:t>
            </a:r>
          </a:p>
          <a:p>
            <a:pPr>
              <a:lnSpc>
                <a:spcPts val="4320"/>
              </a:lnSpc>
              <a:spcAft>
                <a:spcPts val="600"/>
              </a:spcAf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Assertive : I had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nothing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to do.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Interrogative : Had I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anything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do?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838200"/>
            <a:ext cx="838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If we can find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never/nothing in the assertive sentence,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interrogative will be--</a:t>
            </a:r>
            <a:endParaRPr lang="en-US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solidFill>
                <a:srgbClr val="222222"/>
              </a:solidFill>
              <a:latin typeface="inherit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28600"/>
            <a:ext cx="1301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Rule-6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22860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Aux.verb</a:t>
            </a:r>
            <a:r>
              <a:rPr lang="en-US" sz="36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+ Sub+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ever/anything </a:t>
            </a:r>
            <a:r>
              <a:rPr lang="en-US" sz="36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+ verb +---+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11812" y="0"/>
            <a:ext cx="1232188" cy="12212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304800" y="3886200"/>
            <a:ext cx="830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Assertive: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Everybody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wishes to be happy.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Interrogative: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 doesn’t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wish to be happy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143000"/>
            <a:ext cx="8610600" cy="1238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the assertive sentence is started with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everybody/everyone/all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, the interrogative will be--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1050" dirty="0" smtClean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304800"/>
            <a:ext cx="1301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Rule-7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2438400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 + don’t/ doesn’t/ didn’t(according to subject and tense)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+verb(present)+rest of ---- +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11812" y="0"/>
            <a:ext cx="1232188" cy="12212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3276600" y="304800"/>
            <a:ext cx="1441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Rule-8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295400"/>
            <a:ext cx="8534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the assertive sentence is started with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nobody/no one/none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, the interrogative will be--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2743200"/>
            <a:ext cx="52084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 +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verb+ rest of --- +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4038600"/>
            <a:ext cx="67037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Assertive: Nobody believes a lair.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Interrogative: Who believes a lair 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11812" y="0"/>
            <a:ext cx="1232188" cy="12212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228600" y="4267200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Example: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Assertive: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man wishes to be happy.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there any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 doesn’t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wish to be happy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209800"/>
            <a:ext cx="746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12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 there any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noun+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 don’t/doesn’t/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didn’t(according to subject and tense)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+verb(present)+ rest of ---- +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152400"/>
            <a:ext cx="14414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Rule-9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11430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If the assertive sentence is started with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every + noun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, the interrogative will be--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11812" y="0"/>
            <a:ext cx="1232188" cy="12212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1600200" y="2057400"/>
            <a:ext cx="5257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Everybody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wants to be win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hates a liar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never do that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work.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Everyone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knows his birth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place.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shall never forget you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Everybody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respect a truthful person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Oval 5"/>
          <p:cNvSpPr/>
          <p:nvPr/>
        </p:nvSpPr>
        <p:spPr>
          <a:xfrm>
            <a:off x="914400" y="533400"/>
            <a:ext cx="556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Pair work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447800"/>
            <a:ext cx="6096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Bangladeshi cuisine is full of variety.</a:t>
            </a:r>
          </a:p>
          <a:p>
            <a:pPr marL="514350" indent="-5143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He does not put any work for tomorrow.</a:t>
            </a:r>
            <a:endParaRPr lang="en-US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He eats rice.</a:t>
            </a:r>
            <a:endParaRPr lang="en-US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Suddenly I noticed a very nice deer.</a:t>
            </a:r>
            <a:endParaRPr lang="en-US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 never been to Cox’s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Bazar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0050" indent="-4000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6. There is no bench in the room.</a:t>
            </a:r>
          </a:p>
          <a:p>
            <a:pPr marL="400050" indent="-4000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7. Everybody likes flower.</a:t>
            </a:r>
          </a:p>
          <a:p>
            <a:pPr marL="400050" indent="-4000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8. Nobody trusts a  liar.</a:t>
            </a:r>
          </a:p>
          <a:p>
            <a:pPr marL="400050" indent="-4000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9. Nowhere You will find such an honest man.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1600" y="4191000"/>
            <a:ext cx="5029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10. Every citizen loves his country.</a:t>
            </a:r>
          </a:p>
          <a:p>
            <a:pPr marL="285750" indent="-2857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11. Nobody trust a liar.</a:t>
            </a:r>
          </a:p>
          <a:p>
            <a:pPr marL="285750" indent="-2857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12. None likes to forget his homeland.</a:t>
            </a:r>
          </a:p>
          <a:p>
            <a:pPr marL="285750" indent="-2857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13. None can prosper in life without industry.</a:t>
            </a:r>
          </a:p>
          <a:p>
            <a:pPr marL="285750" indent="-28575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14. Every child respects his superior.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11812" y="0"/>
            <a:ext cx="1232188" cy="12212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Oval 5"/>
          <p:cNvSpPr/>
          <p:nvPr/>
        </p:nvSpPr>
        <p:spPr>
          <a:xfrm>
            <a:off x="1295400" y="304800"/>
            <a:ext cx="5562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Home work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514600" y="1905000"/>
            <a:ext cx="4419600" cy="3306658"/>
          </a:xfrm>
          <a:prstGeom prst="rect">
            <a:avLst/>
          </a:prstGeom>
          <a:noFill/>
          <a:ln>
            <a:noFill/>
          </a:ln>
          <a:effectLst>
            <a:outerShdw blurRad="292100" dist="139698" dir="2700000" algn="tl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90800" y="1219200"/>
            <a:ext cx="4262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..GOODBYE..</a:t>
            </a:r>
            <a:endParaRPr lang="en-US" sz="5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48600" y="152400"/>
            <a:ext cx="1084573" cy="1114028"/>
          </a:xfrm>
          <a:prstGeom prst="ellipse">
            <a:avLst/>
          </a:prstGeom>
          <a:solidFill>
            <a:srgbClr val="FFFF00"/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 descr="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2209800"/>
            <a:ext cx="3276600" cy="3200400"/>
          </a:xfrm>
          <a:prstGeom prst="ellipse">
            <a:avLst/>
          </a:prstGeom>
          <a:solidFill>
            <a:srgbClr val="FFFF00"/>
          </a:solidFill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1143000"/>
            <a:ext cx="2971800" cy="304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Flowchart: Terminator 3"/>
          <p:cNvSpPr/>
          <p:nvPr/>
        </p:nvSpPr>
        <p:spPr>
          <a:xfrm>
            <a:off x="1981200" y="304800"/>
            <a:ext cx="5029200" cy="762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228600"/>
            <a:ext cx="27222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4800" y="1752600"/>
            <a:ext cx="5181600" cy="3810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638800" y="4419600"/>
            <a:ext cx="3048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2209800"/>
            <a:ext cx="4953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Uzzol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sz="2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Assistant Teacher.</a:t>
            </a:r>
          </a:p>
          <a:p>
            <a:pPr marL="365760"/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Bogula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Rusmot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Ali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Ramsundar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School  &amp; college.</a:t>
            </a:r>
          </a:p>
          <a:p>
            <a:pPr marL="365760"/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Dowarabazar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Sunamgonj</a:t>
            </a: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/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Mobile : 01775369356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638800" y="4572000"/>
            <a:ext cx="304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Class: Eight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Sub: English 2</a:t>
            </a:r>
            <a:r>
              <a:rPr lang="en-US" sz="2400" baseline="30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paper.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9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90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5667"/>
            <a:ext cx="7772400" cy="2763520"/>
          </a:xfrm>
          <a:prstGeom prst="rect">
            <a:avLst/>
          </a:prstGeom>
          <a:noFill/>
        </p:spPr>
        <p:txBody>
          <a:bodyPr wrap="none" lIns="122786" tIns="61393" rIns="122786" bIns="61393" rtlCol="0">
            <a:prstTxWarp prst="textInflate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67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  <a:cs typeface="MonooMJ" pitchFamily="2" charset="0"/>
              </a:rPr>
              <a:t>Acknowledgement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3733800"/>
            <a:ext cx="7467600" cy="22784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22786" tIns="61393" rIns="122786" bIns="61393" rtlCol="0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I</a:t>
            </a:r>
            <a:r>
              <a:rPr lang="en-US" sz="20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</a:t>
            </a:r>
            <a:r>
              <a:rPr lang="en-US" sz="20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would like to express </a:t>
            </a:r>
            <a:r>
              <a:rPr lang="en-US" sz="20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my </a:t>
            </a:r>
            <a:r>
              <a:rPr lang="en-US" sz="2000" b="1" dirty="0" smtClean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cordial </a:t>
            </a:r>
            <a:r>
              <a:rPr lang="en-US" sz="20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gratitude to the  Ministry of Education, Directorate of Secondary &amp; Higher Education, NCTB, A2i and the panel of honorable editors ( Md. Jahangir </a:t>
            </a:r>
            <a:r>
              <a:rPr lang="en-US" sz="20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Hasan</a:t>
            </a:r>
            <a:r>
              <a:rPr lang="en-US" sz="20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Assistant Professor (English) TTC, </a:t>
            </a:r>
            <a:r>
              <a:rPr lang="en-US" sz="20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Rangpur</a:t>
            </a:r>
            <a:r>
              <a:rPr lang="en-US" sz="20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</a:t>
            </a:r>
            <a:r>
              <a:rPr lang="en-US" sz="20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Ranjit</a:t>
            </a:r>
            <a:r>
              <a:rPr lang="en-US" sz="20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</a:t>
            </a:r>
            <a:r>
              <a:rPr lang="en-US" sz="20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Poddar</a:t>
            </a:r>
            <a:r>
              <a:rPr lang="en-US" sz="20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Associate Professor (English) TTC, Dhaka, and </a:t>
            </a:r>
            <a:r>
              <a:rPr lang="en-US" sz="20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Urmila</a:t>
            </a:r>
            <a:r>
              <a:rPr lang="en-US" sz="20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 </a:t>
            </a:r>
            <a:r>
              <a:rPr lang="en-US" sz="2000" b="1" dirty="0" err="1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Khaled</a:t>
            </a:r>
            <a:r>
              <a:rPr lang="en-US" sz="2000" b="1" dirty="0">
                <a:solidFill>
                  <a:srgbClr val="003399"/>
                </a:solidFill>
                <a:latin typeface="Book Antiqua" pitchFamily="18" charset="0"/>
                <a:cs typeface="Nikosh" pitchFamily="2" charset="0"/>
              </a:rPr>
              <a:t>, Assistant Professor (English) TTC, Dhaka, to enrich the contents.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0" y="152400"/>
            <a:ext cx="1236973" cy="122597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143000" y="228600"/>
            <a:ext cx="5391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Notice the sentences… 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9144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He reads book.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Doesn’t he read book?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She is writing.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Isn’t she writing?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3505200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you find any change between first two and last two sentences............? 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114800" y="1219200"/>
            <a:ext cx="1524000" cy="152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810000" y="2133600"/>
            <a:ext cx="1257300" cy="2286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71600" y="4648200"/>
            <a:ext cx="2133600" cy="186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500" dirty="0" smtClean="0"/>
              <a:t>Yes</a:t>
            </a:r>
            <a:endParaRPr lang="en-US" sz="11500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0" y="4648200"/>
            <a:ext cx="2133600" cy="186204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500" dirty="0" smtClean="0"/>
              <a:t>NO</a:t>
            </a:r>
            <a:endParaRPr lang="en-US" sz="11500" dirty="0"/>
          </a:p>
        </p:txBody>
      </p:sp>
      <p:pic>
        <p:nvPicPr>
          <p:cNvPr id="12" name="Picture 11" descr="Since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533400"/>
            <a:ext cx="2057400" cy="121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 descr="home (1).jpg"/>
          <p:cNvPicPr>
            <a:picLocks noChangeAspect="1"/>
          </p:cNvPicPr>
          <p:nvPr/>
        </p:nvPicPr>
        <p:blipFill>
          <a:blip r:embed="rId5"/>
          <a:srcRect l="6344"/>
          <a:stretch>
            <a:fillRect/>
          </a:stretch>
        </p:blipFill>
        <p:spPr>
          <a:xfrm>
            <a:off x="5486400" y="1905000"/>
            <a:ext cx="2286263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500"/>
                            </p:stCondLst>
                            <p:childTnLst>
                              <p:par>
                                <p:cTn id="66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0" y="152400"/>
            <a:ext cx="1383904" cy="137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Oval 3"/>
          <p:cNvSpPr/>
          <p:nvPr/>
        </p:nvSpPr>
        <p:spPr>
          <a:xfrm>
            <a:off x="762000" y="1752600"/>
            <a:ext cx="7010400" cy="1295400"/>
          </a:xfrm>
          <a:prstGeom prst="ellipse">
            <a:avLst/>
          </a:prstGeom>
          <a:noFill/>
          <a:ln w="190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our today’s topic is</a:t>
            </a:r>
            <a:endParaRPr lang="en-US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3810000"/>
            <a:ext cx="8001000" cy="1981200"/>
          </a:xfrm>
          <a:prstGeom prst="roundRect">
            <a:avLst/>
          </a:prstGeom>
          <a:noFill/>
          <a:ln w="1905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Transformation of sentence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Part-2(Assertive to Interrogative)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16" repeatCount="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38200" y="2362200"/>
            <a:ext cx="7467600" cy="3810000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</a:rPr>
              <a:t>   After completing this lesson, </a:t>
            </a:r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</a:rPr>
              <a:t>the students will </a:t>
            </a:r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</a:rPr>
              <a:t>be able to—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</a:rPr>
              <a:t>apply the use of be verb with </a:t>
            </a:r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</a:rPr>
              <a:t>Interrogative</a:t>
            </a:r>
            <a:endParaRPr lang="en-US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Book Antiqua" pitchFamily="18" charset="0"/>
              </a:rPr>
              <a:t>a</a:t>
            </a:r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</a:rPr>
              <a:t>pply the use of auxiliary verbs </a:t>
            </a:r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</a:rPr>
              <a:t>with Interrogative</a:t>
            </a:r>
            <a:endParaRPr lang="en-US" b="1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Book Antiqua" pitchFamily="18" charset="0"/>
              </a:rPr>
              <a:t>a</a:t>
            </a:r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</a:rPr>
              <a:t>pply question word (‘</a:t>
            </a:r>
            <a:r>
              <a:rPr lang="en-US" b="1" dirty="0" err="1" smtClean="0">
                <a:solidFill>
                  <a:schemeClr val="tx1"/>
                </a:solidFill>
                <a:latin typeface="Book Antiqua" pitchFamily="18" charset="0"/>
              </a:rPr>
              <a:t>wh</a:t>
            </a:r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</a:rPr>
              <a:t>’ word) in interrogative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</a:rPr>
              <a:t>change from assertive to interrogative</a:t>
            </a:r>
            <a:endParaRPr lang="en-US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1219200" y="609600"/>
            <a:ext cx="7162800" cy="1143000"/>
          </a:xfrm>
          <a:prstGeom prst="verticalScroll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endParaRPr lang="en-US" sz="3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" y="457200"/>
            <a:ext cx="6705600" cy="1143000"/>
          </a:xfrm>
          <a:prstGeom prst="ellipse">
            <a:avLst/>
          </a:prstGeom>
          <a:noFill/>
          <a:ln w="15240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5" name="Rectangle 4"/>
          <p:cNvSpPr/>
          <p:nvPr/>
        </p:nvSpPr>
        <p:spPr>
          <a:xfrm>
            <a:off x="2514600" y="762000"/>
            <a:ext cx="39164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Lear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nin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 outcomes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0" y="152400"/>
            <a:ext cx="1383904" cy="137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228600"/>
            <a:ext cx="1460788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Rounded Rectangle 2"/>
          <p:cNvSpPr/>
          <p:nvPr/>
        </p:nvSpPr>
        <p:spPr>
          <a:xfrm>
            <a:off x="152400" y="2057400"/>
            <a:ext cx="4114800" cy="38862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Is + not =isn’t</a:t>
            </a:r>
          </a:p>
          <a:p>
            <a:pPr algn="ctr">
              <a:defRPr/>
            </a:pPr>
            <a:r>
              <a:rPr lang="en-US" sz="3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+ not</a:t>
            </a:r>
            <a:r>
              <a:rPr lang="en-US" sz="3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aren’t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Are + not =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aren’t</a:t>
            </a:r>
          </a:p>
          <a:p>
            <a:pPr algn="ctr">
              <a:defRPr/>
            </a:pP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Was + not =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wasn’t</a:t>
            </a:r>
          </a:p>
          <a:p>
            <a:pPr algn="ctr">
              <a:defRPr/>
            </a:pP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Were + not =weren’t </a:t>
            </a:r>
          </a:p>
          <a:p>
            <a:pPr algn="ctr">
              <a:defRPr/>
            </a:pP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Have + not = haven’t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Has + not =hasn’t </a:t>
            </a:r>
          </a:p>
          <a:p>
            <a:pPr algn="ctr">
              <a:defRPr/>
            </a:pP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Had+ not =hadn’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495800" y="1981200"/>
            <a:ext cx="4114800" cy="4118741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Do + not =don’t</a:t>
            </a:r>
          </a:p>
          <a:p>
            <a:pPr algn="ctr">
              <a:defRPr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Does + not =doesn’t</a:t>
            </a:r>
          </a:p>
          <a:p>
            <a:pPr algn="ctr">
              <a:defRPr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Can + not =can’t</a:t>
            </a:r>
          </a:p>
          <a:p>
            <a:pPr algn="ctr">
              <a:defRPr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Could + not =couldn’t</a:t>
            </a:r>
          </a:p>
          <a:p>
            <a:pPr algn="ctr">
              <a:defRPr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Should + not =shouldn’t</a:t>
            </a:r>
          </a:p>
          <a:p>
            <a:pPr algn="ctr">
              <a:defRPr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May + not =mayn’t</a:t>
            </a:r>
          </a:p>
          <a:p>
            <a:pPr algn="ctr">
              <a:defRPr/>
            </a:pP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Must + not =mustn’t</a:t>
            </a:r>
          </a:p>
          <a:p>
            <a:pPr algn="ctr">
              <a:defRPr/>
            </a:pPr>
            <a:r>
              <a:rPr lang="en-US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Shall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+ not </a:t>
            </a:r>
            <a:r>
              <a:rPr lang="en-US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shan’t</a:t>
            </a:r>
          </a:p>
          <a:p>
            <a:pPr algn="ctr">
              <a:defRPr/>
            </a:pPr>
            <a:r>
              <a:rPr lang="en-US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+ not </a:t>
            </a:r>
            <a:r>
              <a:rPr lang="en-US" sz="28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=won’t</a:t>
            </a:r>
            <a:endParaRPr lang="en-US" sz="24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04800"/>
            <a:ext cx="725551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 smtClean="0"/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Let’s see the system of 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contracted form of auxiliary verb + not .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3800" y="152400"/>
            <a:ext cx="1313173" cy="13014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81000" y="228600"/>
            <a:ext cx="6477000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rules of changing assertive to interrogative :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828800"/>
            <a:ext cx="7315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Rule-1: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If the assertive sentence is affirmative, the interrogative will be negative-interrogative.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495800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Assertive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born in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Hoogly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Interrogative: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Wasn’t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 born in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Hoogly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3733800"/>
            <a:ext cx="88921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Auxiliary verb +not + Sub + rest of sentence+?</a:t>
            </a:r>
            <a:endParaRPr lang="en-US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0" y="152400"/>
            <a:ext cx="1232188" cy="12212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304800" y="22860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Rule-2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If the assertive sentence is negative, the interrogative will be affirmative-interrogative.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200400"/>
            <a:ext cx="731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Assertive: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He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not a good person.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Interrogative: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he a good person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438400"/>
            <a:ext cx="86052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Auxiliry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verb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sub + rest of sentence +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0" y="5334000"/>
            <a:ext cx="3732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‘Not’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will be omitted.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4800" y="152400"/>
            <a:ext cx="1079788" cy="10701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57200" y="5334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Rule-3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there is no auxiliary verb in the assertive sentence and the sentence is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 indefinite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the interrogative will be---</a:t>
            </a: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429000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Assertive: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They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to school.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Interrogative: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Don’t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they  go to school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2819400"/>
            <a:ext cx="82471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Don’t/Doesn’t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sub + verb + rest of---- +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876800"/>
            <a:ext cx="82000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Assertive: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He goes to school.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Interrogative: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Doesn’t he go to school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1000</Words>
  <Application>Microsoft Office PowerPoint</Application>
  <PresentationFormat>On-screen Show (4:3)</PresentationFormat>
  <Paragraphs>141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82</cp:revision>
  <dcterms:created xsi:type="dcterms:W3CDTF">2006-08-16T00:00:00Z</dcterms:created>
  <dcterms:modified xsi:type="dcterms:W3CDTF">2021-01-03T06:49:05Z</dcterms:modified>
</cp:coreProperties>
</file>