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5" r:id="rId2"/>
    <p:sldId id="289" r:id="rId3"/>
    <p:sldId id="268" r:id="rId4"/>
    <p:sldId id="256" r:id="rId5"/>
    <p:sldId id="261" r:id="rId6"/>
    <p:sldId id="257" r:id="rId7"/>
    <p:sldId id="290" r:id="rId8"/>
    <p:sldId id="260" r:id="rId9"/>
    <p:sldId id="262" r:id="rId10"/>
    <p:sldId id="259" r:id="rId11"/>
    <p:sldId id="269" r:id="rId12"/>
    <p:sldId id="263" r:id="rId13"/>
    <p:sldId id="271" r:id="rId14"/>
    <p:sldId id="272" r:id="rId15"/>
    <p:sldId id="264" r:id="rId16"/>
    <p:sldId id="270" r:id="rId17"/>
    <p:sldId id="273" r:id="rId18"/>
    <p:sldId id="265" r:id="rId19"/>
    <p:sldId id="287" r:id="rId20"/>
    <p:sldId id="274" r:id="rId21"/>
    <p:sldId id="278" r:id="rId22"/>
    <p:sldId id="275" r:id="rId23"/>
    <p:sldId id="277" r:id="rId24"/>
    <p:sldId id="280" r:id="rId25"/>
    <p:sldId id="281" r:id="rId26"/>
    <p:sldId id="288" r:id="rId27"/>
    <p:sldId id="282" r:id="rId28"/>
    <p:sldId id="276" r:id="rId29"/>
    <p:sldId id="284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07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17" autoAdjust="0"/>
  </p:normalViewPr>
  <p:slideViewPr>
    <p:cSldViewPr>
      <p:cViewPr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F662A-8EE3-41DF-807D-AA6698F6620A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D3FA6-4030-4184-A74E-59FBA4F32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02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Notes for the teachers.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41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rules are mentioned here how to add tag to the statements.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642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show the picture and</a:t>
            </a:r>
            <a:r>
              <a:rPr lang="en-US" baseline="0" dirty="0"/>
              <a:t> sentence to ask tag to the students then he can show the answer to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86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</a:t>
            </a:r>
            <a:r>
              <a:rPr lang="en-US" baseline="0" dirty="0"/>
              <a:t> may ask orally or written to get answers from the learners as 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97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to add tags to the action verb sentences are shown in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477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Exceptional use f</a:t>
            </a:r>
            <a:r>
              <a:rPr lang="en-US" baseline="0" dirty="0"/>
              <a:t> tag</a:t>
            </a:r>
            <a:r>
              <a:rPr lang="en-US" dirty="0"/>
              <a:t> begins from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5235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Exceptional use of tag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391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rules of exceptional use of tag</a:t>
            </a:r>
            <a:r>
              <a:rPr lang="en-US" baseline="0" dirty="0"/>
              <a:t> question are shown here. Teacher may explain it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26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There are some words which seem</a:t>
            </a:r>
            <a:r>
              <a:rPr lang="en-US" baseline="0" dirty="0"/>
              <a:t> to be affirmative but in tag question they are treated negatives. Teacher may explain it clearly.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19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Difference between a few, few, a little,</a:t>
            </a:r>
            <a:r>
              <a:rPr lang="en-US" baseline="0" dirty="0"/>
              <a:t> little and something like this are shown in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110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‘Need’ is used as</a:t>
            </a:r>
            <a:r>
              <a:rPr lang="en-US" baseline="0" dirty="0"/>
              <a:t> action verb but ‘need not’ is used as modal 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803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Identity of teacher and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005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If there is a complex</a:t>
            </a:r>
            <a:r>
              <a:rPr lang="en-US" baseline="0" dirty="0"/>
              <a:t> sentence, students will have to follow the verb of principal clause. Teacher may make it clear to the students with the example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859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adding tag with an imperative sentence,</a:t>
            </a:r>
            <a:r>
              <a:rPr lang="en-US" baseline="0" dirty="0"/>
              <a:t> it indicates simple future . So ‘will you/won’t you’ is suggested 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537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differences between let me, let him, let them and let us are shown here. Teacher may explain it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271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Actually these are not tag related statements</a:t>
            </a:r>
            <a:r>
              <a:rPr lang="en-US" baseline="0" dirty="0"/>
              <a:t> but</a:t>
            </a:r>
            <a:r>
              <a:rPr lang="en-US" dirty="0"/>
              <a:t> recently these are shown according to modern English.</a:t>
            </a:r>
            <a:r>
              <a:rPr lang="en-US" baseline="0" dirty="0"/>
              <a:t> In the recent curriculum we have got conversation style in tag question.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034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Actually these are not tag related statements</a:t>
            </a:r>
            <a:r>
              <a:rPr lang="en-US" baseline="0" dirty="0"/>
              <a:t> but</a:t>
            </a:r>
            <a:r>
              <a:rPr lang="en-US" dirty="0"/>
              <a:t> recently these are shown according to modern English.</a:t>
            </a:r>
            <a:r>
              <a:rPr lang="en-US" baseline="0" dirty="0"/>
              <a:t> In the recent curriculum we have got conversation style in tag question.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933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make some pairs to conduct this session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860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Creative assignment at</a:t>
            </a:r>
            <a:r>
              <a:rPr lang="en-US" baseline="0" dirty="0"/>
              <a:t> home for the next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325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82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To show actual meaning of Tag (Tag means to add something with other thing).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397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to take out tag question from the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37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3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Definition of tag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70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slide</a:t>
            </a:r>
            <a:r>
              <a:rPr lang="en-US" baseline="0" dirty="0"/>
              <a:t> is to teach the operators of tag questions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91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Tag or contraction forms of the operators.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52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First teacher may show the picture and</a:t>
            </a:r>
            <a:r>
              <a:rPr lang="en-US" baseline="0" dirty="0"/>
              <a:t> sentence to ask tag to the students then he can show the answer to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56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7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58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781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90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05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7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1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1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sq" cmpd="tri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239409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16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78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3C32B-6622-40A3-8D92-7A9D17A749C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F90C-0166-41C6-B8CD-1E804520A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1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512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513820"/>
            <a:ext cx="4495800" cy="472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Am not 	=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aren’t 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Is not	= isn’t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Are not	= aren’t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Was not	= wasn’t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Were not	= weren’t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Will not	= won’t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Shall not	= shan’t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Can not	= can’t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Could not	= couldn’t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May not	= mayn’t</a:t>
            </a:r>
          </a:p>
          <a:p>
            <a:pPr>
              <a:tabLst>
                <a:tab pos="17700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Might not	= mightn’t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1513820"/>
            <a:ext cx="4114800" cy="472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Must not	= mustn’t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Has not	= hasn’t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Have not	= haven’t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Had not	= hadn’t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Do not	= don’t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Does not	= doesn’t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Did not	= didn’t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Ought not	= oughtn’t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Dare not	= daren’t</a:t>
            </a:r>
          </a:p>
          <a:p>
            <a:pPr>
              <a:lnSpc>
                <a:spcPts val="3700"/>
              </a:lnSpc>
              <a:tabLst>
                <a:tab pos="1712913" algn="l"/>
              </a:tabLst>
            </a:pP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Need not	= needn’t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609600"/>
            <a:ext cx="8763000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Tag question basic/contraction form of the operators.</a:t>
            </a:r>
          </a:p>
        </p:txBody>
      </p:sp>
    </p:spTree>
    <p:extLst>
      <p:ext uri="{BB962C8B-B14F-4D97-AF65-F5344CB8AC3E}">
        <p14:creationId xmlns="" xmlns:p14="http://schemas.microsoft.com/office/powerpoint/2010/main" val="25972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547" y="5949709"/>
            <a:ext cx="8857397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spc="-100" dirty="0">
                <a:latin typeface="Book Antiqua" pitchFamily="18" charset="0"/>
              </a:rPr>
              <a:t>         Tamim was my best friend,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5968558"/>
            <a:ext cx="2362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pc="-100" dirty="0">
                <a:latin typeface="Book Antiqua" pitchFamily="18" charset="0"/>
              </a:rPr>
              <a:t> </a:t>
            </a:r>
            <a:r>
              <a:rPr lang="en-US" sz="3200" b="1" u="sng" spc="-100" dirty="0">
                <a:solidFill>
                  <a:srgbClr val="FFFF00"/>
                </a:solidFill>
                <a:latin typeface="Book Antiqua" pitchFamily="18" charset="0"/>
              </a:rPr>
              <a:t>wasn’t he?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52374" y="609600"/>
            <a:ext cx="8501743" cy="5210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9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405" y="609600"/>
            <a:ext cx="8367480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How to form a tag question?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0904" y="1676401"/>
            <a:ext cx="7986482" cy="6491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1. Direction for positive statement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5717" y="3225225"/>
            <a:ext cx="8824683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Mamun is a truthful boy,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8331" y="4038600"/>
            <a:ext cx="8367482" cy="73574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2. </a:t>
            </a: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Direction for </a:t>
            </a:r>
            <a:r>
              <a:rPr lang="en-US" sz="2800" b="1" dirty="0">
                <a:latin typeface="Book Antiqua" pitchFamily="18" charset="0"/>
              </a:rPr>
              <a:t>negative statement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4372" y="5725180"/>
            <a:ext cx="8982227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She is not my mother,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3276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  <a:latin typeface="Book Antiqua" pitchFamily="18" charset="0"/>
              </a:rPr>
              <a:t>isn’t he?</a:t>
            </a:r>
            <a:endParaRPr lang="en-US" sz="3200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663625"/>
            <a:ext cx="2895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is she?</a:t>
            </a:r>
            <a:endParaRPr lang="en-US" sz="3200" u="sng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1960" y="2524780"/>
            <a:ext cx="8808440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Statement + , + 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Auxiliary verb +</a:t>
            </a:r>
            <a:r>
              <a:rPr lang="en-US" sz="2800" b="1" spc="-100" dirty="0" err="1" smtClean="0">
                <a:solidFill>
                  <a:schemeClr val="tx1"/>
                </a:solidFill>
                <a:latin typeface="Book Antiqua" pitchFamily="18" charset="0"/>
              </a:rPr>
              <a:t>n’t</a:t>
            </a: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+ subject (pronoun) +?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8330" y="4963180"/>
            <a:ext cx="9008269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spc="-100" dirty="0">
                <a:latin typeface="Book Antiqua" pitchFamily="18" charset="0"/>
              </a:rPr>
              <a:t>Statement </a:t>
            </a:r>
            <a:r>
              <a:rPr lang="en-US" sz="2800" b="1" dirty="0">
                <a:latin typeface="Book Antiqua" pitchFamily="18" charset="0"/>
              </a:rPr>
              <a:t>+ , + </a:t>
            </a:r>
            <a:r>
              <a:rPr lang="en-US" sz="2800" b="1" dirty="0" smtClean="0">
                <a:latin typeface="Book Antiqua" pitchFamily="18" charset="0"/>
              </a:rPr>
              <a:t>Auxiliary verb </a:t>
            </a:r>
            <a:r>
              <a:rPr lang="en-US" sz="2800" b="1" dirty="0">
                <a:latin typeface="Book Antiqua" pitchFamily="18" charset="0"/>
              </a:rPr>
              <a:t>+ subject (pronoun) +?</a:t>
            </a:r>
          </a:p>
        </p:txBody>
      </p:sp>
    </p:spTree>
    <p:extLst>
      <p:ext uri="{BB962C8B-B14F-4D97-AF65-F5344CB8AC3E}">
        <p14:creationId xmlns="" xmlns:p14="http://schemas.microsoft.com/office/powerpoint/2010/main" val="35588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9" grpId="0" animBg="1"/>
      <p:bldP spid="3" grpId="0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62270" y="533400"/>
            <a:ext cx="3514460" cy="563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07742" y="2971800"/>
            <a:ext cx="48006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solidFill>
                  <a:srgbClr val="FFFF00"/>
                </a:solidFill>
                <a:latin typeface="Book Antiqua" pitchFamily="18" charset="0"/>
              </a:rPr>
              <a:t>Rana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is a smart boy,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2658" y="2971800"/>
            <a:ext cx="1440542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u="sng" spc="-100" dirty="0">
                <a:latin typeface="Book Antiqua" pitchFamily="18" charset="0"/>
              </a:rPr>
              <a:t>isn’t he?</a:t>
            </a:r>
            <a:endParaRPr lang="en-US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28665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457200"/>
            <a:ext cx="6934200" cy="685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Add tag to the following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905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1. </a:t>
            </a:r>
            <a:r>
              <a:rPr lang="en-US" sz="2800" b="1" dirty="0" err="1" smtClean="0">
                <a:solidFill>
                  <a:srgbClr val="FFFF00"/>
                </a:solidFill>
                <a:latin typeface="Book Antiqua" pitchFamily="18" charset="0"/>
              </a:rPr>
              <a:t>Ranu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was a  brilliant student, 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905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wasn’t she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590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2. You were not a player,__________?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were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276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3. They are playing football,_____________?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 aren’t they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96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4. We cannot do this now,_________?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3962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can we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72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5. He may come tomorrow,__________?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472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mayn’t he</a:t>
            </a:r>
          </a:p>
        </p:txBody>
      </p:sp>
    </p:spTree>
    <p:extLst>
      <p:ext uri="{BB962C8B-B14F-4D97-AF65-F5344CB8AC3E}">
        <p14:creationId xmlns="" xmlns:p14="http://schemas.microsoft.com/office/powerpoint/2010/main" val="6492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456" y="493694"/>
            <a:ext cx="8501744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Without Operator we have to follow this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3229" y="1905000"/>
            <a:ext cx="83820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My mother cooks very well,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0487" y="2590800"/>
            <a:ext cx="8374743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We play football regularly,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3229" y="3276600"/>
            <a:ext cx="83820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He went to market yesterday,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1543" y="5168206"/>
            <a:ext cx="840377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7663" indent="-347663">
              <a:buAutoNum type="arabicPeriod"/>
            </a:pP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If there is V</a:t>
            </a:r>
            <a:r>
              <a:rPr lang="en-US" sz="2800" b="1" spc="-100" baseline="-25000" dirty="0">
                <a:solidFill>
                  <a:srgbClr val="FFFF00"/>
                </a:solidFill>
                <a:latin typeface="Book Antiqua" pitchFamily="18" charset="0"/>
              </a:rPr>
              <a:t>1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 with ‘s/</a:t>
            </a:r>
            <a:r>
              <a:rPr lang="en-US" sz="2800" b="1" spc="-100" dirty="0" err="1">
                <a:solidFill>
                  <a:srgbClr val="FFFF00"/>
                </a:solidFill>
                <a:latin typeface="Book Antiqua" pitchFamily="18" charset="0"/>
              </a:rPr>
              <a:t>es’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, add tag with 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doesn’t</a:t>
            </a:r>
            <a:r>
              <a:rPr lang="bn-IN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  </a:t>
            </a:r>
            <a:endParaRPr lang="en-US" sz="2800" b="1" spc="-100" dirty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2. If you find V</a:t>
            </a:r>
            <a:r>
              <a:rPr lang="en-US" sz="2800" b="1" spc="-100" baseline="-25000" dirty="0">
                <a:solidFill>
                  <a:srgbClr val="FFFF00"/>
                </a:solidFill>
                <a:latin typeface="Book Antiqua" pitchFamily="18" charset="0"/>
              </a:rPr>
              <a:t>1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 without  ‘s/</a:t>
            </a:r>
            <a:r>
              <a:rPr lang="en-US" sz="2800" b="1" spc="-100" dirty="0" err="1">
                <a:solidFill>
                  <a:srgbClr val="FFFF00"/>
                </a:solidFill>
                <a:latin typeface="Book Antiqua" pitchFamily="18" charset="0"/>
              </a:rPr>
              <a:t>es’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, add tag with ‘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don’t</a:t>
            </a:r>
            <a:r>
              <a:rPr lang="bn-IN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endParaRPr lang="en-US" sz="2800" b="1" spc="-100" dirty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3. If you find V</a:t>
            </a:r>
            <a:r>
              <a:rPr lang="en-US" sz="2800" b="1" spc="-100" baseline="-25000" dirty="0">
                <a:solidFill>
                  <a:srgbClr val="FFFF00"/>
                </a:solidFill>
                <a:latin typeface="Book Antiqua" pitchFamily="18" charset="0"/>
              </a:rPr>
              <a:t>2 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, add tag with ‘</a:t>
            </a:r>
            <a:r>
              <a:rPr lang="en-US" sz="2800" b="1" spc="-100" dirty="0" smtClean="0">
                <a:solidFill>
                  <a:srgbClr val="FFFF00"/>
                </a:solidFill>
                <a:latin typeface="Book Antiqua" pitchFamily="18" charset="0"/>
              </a:rPr>
              <a:t>didn’t </a:t>
            </a:r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as operator.</a:t>
            </a:r>
          </a:p>
        </p:txBody>
      </p:sp>
      <p:sp>
        <p:nvSpPr>
          <p:cNvPr id="4" name="Oval 3"/>
          <p:cNvSpPr/>
          <p:nvPr/>
        </p:nvSpPr>
        <p:spPr>
          <a:xfrm>
            <a:off x="2743200" y="4204396"/>
            <a:ext cx="5943600" cy="824805"/>
          </a:xfrm>
          <a:prstGeom prst="ellipse">
            <a:avLst/>
          </a:prstGeom>
          <a:solidFill>
            <a:schemeClr val="bg1"/>
          </a:solidFill>
          <a:ln w="76200" cmpd="dbl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itchFamily="18" charset="0"/>
              </a:rPr>
              <a:t>Notes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90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doesn’t she?</a:t>
            </a:r>
            <a:endParaRPr lang="en-US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55133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don’t we?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276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didn’t he?</a:t>
            </a:r>
            <a:endParaRPr lang="en-US" sz="2800" u="sng" dirty="0"/>
          </a:p>
        </p:txBody>
      </p:sp>
      <p:sp>
        <p:nvSpPr>
          <p:cNvPr id="11" name="Bent Arrow 7">
            <a:extLst>
              <a:ext uri="{FF2B5EF4-FFF2-40B4-BE49-F238E27FC236}">
                <a16:creationId xmlns="" xmlns:a16="http://schemas.microsoft.com/office/drawing/2014/main" id="{D3F80AE2-D9B1-4C79-BACF-66E80445111F}"/>
              </a:ext>
            </a:extLst>
          </p:cNvPr>
          <p:cNvSpPr/>
          <p:nvPr/>
        </p:nvSpPr>
        <p:spPr>
          <a:xfrm rot="10800000">
            <a:off x="9144000" y="493694"/>
            <a:ext cx="1676400" cy="4674512"/>
          </a:xfrm>
          <a:prstGeom prst="ben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4" grpId="0" animBg="1"/>
      <p:bldP spid="8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13"/>
          <a:stretch/>
        </p:blipFill>
        <p:spPr>
          <a:xfrm>
            <a:off x="2013849" y="381000"/>
            <a:ext cx="8164302" cy="5174342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19515" y="5867400"/>
            <a:ext cx="827315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Every mother loves her child,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0650" y="5867400"/>
            <a:ext cx="271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Book Antiqua" pitchFamily="18" charset="0"/>
              </a:rPr>
              <a:t>don’t they? </a:t>
            </a:r>
          </a:p>
        </p:txBody>
      </p:sp>
    </p:spTree>
    <p:extLst>
      <p:ext uri="{BB962C8B-B14F-4D97-AF65-F5344CB8AC3E}">
        <p14:creationId xmlns="" xmlns:p14="http://schemas.microsoft.com/office/powerpoint/2010/main" val="91144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86951" y="685800"/>
            <a:ext cx="8828649" cy="5766375"/>
            <a:chOff x="162951" y="-96796"/>
            <a:chExt cx="8828649" cy="6545616"/>
          </a:xfrm>
        </p:grpSpPr>
        <p:sp>
          <p:nvSpPr>
            <p:cNvPr id="11" name="Rectangle 10"/>
            <p:cNvSpPr/>
            <p:nvPr/>
          </p:nvSpPr>
          <p:spPr>
            <a:xfrm>
              <a:off x="162951" y="76200"/>
              <a:ext cx="1206504" cy="55002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76200"/>
              <a:ext cx="2743200" cy="54916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19200" y="5785021"/>
              <a:ext cx="5029200" cy="66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Book Antiqua" pitchFamily="18" charset="0"/>
                </a:rPr>
                <a:t>Nobody helps poor,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951" y="-96796"/>
              <a:ext cx="8828649" cy="567561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523008" y="5892226"/>
            <a:ext cx="208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do they?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1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17272" y="730452"/>
            <a:ext cx="7848600" cy="1129897"/>
          </a:xfrm>
          <a:prstGeom prst="ellipse">
            <a:avLst/>
          </a:prstGeom>
          <a:ln w="76200" cmpd="dbl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Exceptions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0"/>
            <a:ext cx="7848600" cy="1815882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If you find ‘s/</a:t>
            </a:r>
            <a:r>
              <a:rPr lang="en-US" sz="2800" b="1" dirty="0" err="1">
                <a:solidFill>
                  <a:srgbClr val="FFFF00"/>
                </a:solidFill>
                <a:latin typeface="Book Antiqua" pitchFamily="18" charset="0"/>
              </a:rPr>
              <a:t>es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after everybody, everyone, nobody, no one,  somebody, some one, one, none,  the above rules will not be effective. In that place you have to add ‘don’t they/do they’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6343" y="4419600"/>
            <a:ext cx="7848600" cy="523220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Everyone respects him,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6343" y="5344180"/>
            <a:ext cx="7848600" cy="523220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Nobody likes a man of bad temper,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4419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Book Antiqua" pitchFamily="18" charset="0"/>
              </a:rPr>
              <a:t>don’t they?</a:t>
            </a:r>
            <a:endParaRPr lang="en-US" sz="2800" u="sng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5344180"/>
            <a:ext cx="181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Book Antiqua" pitchFamily="18" charset="0"/>
              </a:rPr>
              <a:t>do they?</a:t>
            </a:r>
            <a:endParaRPr lang="en-US" sz="28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991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1600200"/>
            <a:ext cx="6781800" cy="2362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Book Antiqua" pitchFamily="18" charset="0"/>
              </a:rPr>
              <a:t>Notice carefully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85800"/>
            <a:ext cx="9372600" cy="95410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spc="-100" dirty="0">
                <a:solidFill>
                  <a:schemeClr val="tx1"/>
                </a:solidFill>
                <a:latin typeface="Book Antiqua" pitchFamily="18" charset="0"/>
              </a:rPr>
              <a:t>(never</a:t>
            </a: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en-US" sz="2800" b="1" i="1" spc="-100" dirty="0">
                <a:solidFill>
                  <a:schemeClr val="tx1"/>
                </a:solidFill>
                <a:latin typeface="Book Antiqua" pitchFamily="18" charset="0"/>
              </a:rPr>
              <a:t>rarely</a:t>
            </a: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en-US" sz="2800" b="1" i="1" spc="-100" dirty="0">
                <a:solidFill>
                  <a:schemeClr val="tx1"/>
                </a:solidFill>
                <a:latin typeface="Book Antiqua" pitchFamily="18" charset="0"/>
              </a:rPr>
              <a:t>seldom</a:t>
            </a: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en-US" sz="2800" b="1" i="1" spc="-100" dirty="0">
                <a:solidFill>
                  <a:schemeClr val="tx1"/>
                </a:solidFill>
                <a:latin typeface="Book Antiqua" pitchFamily="18" charset="0"/>
              </a:rPr>
              <a:t>hardly</a:t>
            </a: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en-US" sz="2800" b="1" i="1" spc="-100" dirty="0">
                <a:solidFill>
                  <a:schemeClr val="tx1"/>
                </a:solidFill>
                <a:latin typeface="Book Antiqua" pitchFamily="18" charset="0"/>
              </a:rPr>
              <a:t>barely</a:t>
            </a: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en-US" sz="2800" b="1" spc="-100" dirty="0">
                <a:solidFill>
                  <a:srgbClr val="FF0000"/>
                </a:solidFill>
                <a:latin typeface="Book Antiqua" pitchFamily="18" charset="0"/>
              </a:rPr>
              <a:t>few, little</a:t>
            </a:r>
            <a:r>
              <a:rPr lang="en-US" sz="2800" b="1" spc="-100" dirty="0">
                <a:solidFill>
                  <a:schemeClr val="tx1"/>
                </a:solidFill>
                <a:latin typeface="Book Antiqua" pitchFamily="18" charset="0"/>
              </a:rPr>
              <a:t> and </a:t>
            </a:r>
            <a:r>
              <a:rPr lang="en-US" sz="2800" b="1" i="1" spc="-100" dirty="0">
                <a:solidFill>
                  <a:schemeClr val="tx1"/>
                </a:solidFill>
                <a:latin typeface="Book Antiqua" pitchFamily="18" charset="0"/>
              </a:rPr>
              <a:t>scarcely are negative word although they seem </a:t>
            </a:r>
            <a:r>
              <a:rPr lang="en-US" sz="2800" b="1" i="1" spc="-100" dirty="0" smtClean="0">
                <a:solidFill>
                  <a:schemeClr val="tx1"/>
                </a:solidFill>
                <a:latin typeface="Book Antiqua" pitchFamily="18" charset="0"/>
              </a:rPr>
              <a:t>positive)</a:t>
            </a:r>
            <a:r>
              <a:rPr lang="en-US" sz="2800" b="1" spc="-1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en-US" sz="28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3928644"/>
              </p:ext>
            </p:extLst>
          </p:nvPr>
        </p:nvGraphicFramePr>
        <p:xfrm>
          <a:off x="2057400" y="1828800"/>
          <a:ext cx="8229600" cy="43979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32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Positive tag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2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He never played cricket,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did he?</a:t>
                      </a:r>
                      <a:endParaRPr lang="en-US" sz="2400" b="1" u="sng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2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She can rarely come these days,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can she?</a:t>
                      </a:r>
                      <a:endParaRPr lang="en-US" sz="2400" b="1" u="sng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You hardly ever came late,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did you?</a:t>
                      </a:r>
                      <a:endParaRPr lang="en-US" sz="2400" b="1" u="sng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I barely know you,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do I?</a:t>
                      </a:r>
                      <a:endParaRPr lang="en-US" sz="2400" b="1" u="sng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You would scarcely expect her to go,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would you?</a:t>
                      </a:r>
                      <a:endParaRPr lang="en-US" sz="2400" b="1" u="sng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10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82880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class.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28600"/>
            <a:ext cx="8132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Bogula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online school &amp; college.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62400" y="609600"/>
            <a:ext cx="41910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More exceptions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895600"/>
            <a:ext cx="5486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Book Antiqua" pitchFamily="18" charset="0"/>
              </a:rPr>
              <a:t>I have  a  few friends,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5486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a few, a little = Affirmative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4343400"/>
            <a:ext cx="5486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few, little = Negative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667780"/>
            <a:ext cx="5486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I have few money,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5039380"/>
            <a:ext cx="8686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There is a little water in the jar,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5039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Book Antiqua" pitchFamily="18" charset="0"/>
              </a:rPr>
              <a:t>isn’t there?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5690627"/>
            <a:ext cx="8686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There is little water in the jar,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569062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Book Antiqua" pitchFamily="18" charset="0"/>
              </a:rPr>
              <a:t>is there?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00" y="2891135"/>
            <a:ext cx="2667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spc="-100" dirty="0">
                <a:solidFill>
                  <a:srgbClr val="FFFF00"/>
                </a:solidFill>
                <a:latin typeface="Book Antiqua" pitchFamily="18" charset="0"/>
              </a:rPr>
              <a:t>don’t I/haven’t I ?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3733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  <a:latin typeface="Book Antiqua" pitchFamily="18" charset="0"/>
              </a:rPr>
              <a:t>do I/ have I?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70820" y="2830854"/>
            <a:ext cx="2402533" cy="674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02740" y="3733800"/>
            <a:ext cx="831461" cy="473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53400" y="3733800"/>
            <a:ext cx="1981200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8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14600" y="776749"/>
            <a:ext cx="1371600" cy="674561"/>
          </a:xfrm>
          <a:prstGeom prst="bentArrow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5971" y="1451309"/>
            <a:ext cx="8488404" cy="523220"/>
          </a:xfrm>
          <a:prstGeom prst="rect">
            <a:avLst/>
          </a:prstGeom>
          <a:noFill/>
          <a:ln w="50800" cap="sq">
            <a:solidFill>
              <a:srgbClr val="00B0F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</a:t>
            </a:r>
            <a:r>
              <a:rPr lang="en-US" sz="2800" b="1" i="1" dirty="0">
                <a:latin typeface="Book Antiqua" pitchFamily="18" charset="0"/>
              </a:rPr>
              <a:t> need </a:t>
            </a:r>
            <a:r>
              <a:rPr lang="en-US" sz="2800" b="1" dirty="0">
                <a:latin typeface="Book Antiqua" pitchFamily="18" charset="0"/>
              </a:rPr>
              <a:t>your help,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451309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don’t I?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4115" y="2119791"/>
            <a:ext cx="8470261" cy="523220"/>
          </a:xfrm>
          <a:prstGeom prst="rect">
            <a:avLst/>
          </a:prstGeom>
          <a:noFill/>
          <a:ln w="50800" cap="sq">
            <a:solidFill>
              <a:srgbClr val="00B0F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She </a:t>
            </a:r>
            <a:r>
              <a:rPr lang="en-US" sz="2800" b="1" i="1" dirty="0">
                <a:latin typeface="Book Antiqua" pitchFamily="18" charset="0"/>
              </a:rPr>
              <a:t>needs</a:t>
            </a:r>
            <a:r>
              <a:rPr lang="en-US" sz="2800" b="1" dirty="0">
                <a:latin typeface="Book Antiqua" pitchFamily="18" charset="0"/>
              </a:rPr>
              <a:t> a pen,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119791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doesn’t she?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4344" y="762000"/>
            <a:ext cx="2877457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Action /do verb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781800" y="849086"/>
            <a:ext cx="609600" cy="30480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762000"/>
            <a:ext cx="2895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don’t/doesn’t +?</a:t>
            </a:r>
          </a:p>
        </p:txBody>
      </p:sp>
      <p:sp>
        <p:nvSpPr>
          <p:cNvPr id="12" name="Oval 11"/>
          <p:cNvSpPr/>
          <p:nvPr/>
        </p:nvSpPr>
        <p:spPr>
          <a:xfrm>
            <a:off x="4147457" y="2743200"/>
            <a:ext cx="2819400" cy="9144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Book Antiqua" pitchFamily="18" charset="0"/>
              </a:rPr>
              <a:t>But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4115" y="3862211"/>
            <a:ext cx="8470261" cy="523220"/>
          </a:xfrm>
          <a:prstGeom prst="rect">
            <a:avLst/>
          </a:prstGeom>
          <a:noFill/>
          <a:ln w="50800" cap="sq">
            <a:solidFill>
              <a:srgbClr val="00B0F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You </a:t>
            </a:r>
            <a:r>
              <a:rPr lang="en-US" sz="2800" b="1" i="1" dirty="0">
                <a:latin typeface="Book Antiqua" pitchFamily="18" charset="0"/>
              </a:rPr>
              <a:t>need not </a:t>
            </a:r>
            <a:r>
              <a:rPr lang="en-US" sz="2800" b="1" dirty="0">
                <a:latin typeface="Book Antiqua" pitchFamily="18" charset="0"/>
              </a:rPr>
              <a:t>worry,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3862211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need you?</a:t>
            </a:r>
          </a:p>
        </p:txBody>
      </p:sp>
      <p:sp>
        <p:nvSpPr>
          <p:cNvPr id="17" name="Bent Arrow 16"/>
          <p:cNvSpPr/>
          <p:nvPr/>
        </p:nvSpPr>
        <p:spPr>
          <a:xfrm flipV="1">
            <a:off x="2521858" y="5076372"/>
            <a:ext cx="983343" cy="673856"/>
          </a:xfrm>
          <a:prstGeom prst="bentArrow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3173" y="5340905"/>
            <a:ext cx="2267857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Modal verb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881914" y="5410200"/>
            <a:ext cx="609600" cy="30480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33243" y="5290810"/>
            <a:ext cx="3831133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spc="-140" dirty="0">
                <a:solidFill>
                  <a:schemeClr val="tx1"/>
                </a:solidFill>
                <a:latin typeface="Book Antiqua" pitchFamily="18" charset="0"/>
              </a:rPr>
              <a:t>need + Sub(pronoun) +?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5971" y="4553152"/>
            <a:ext cx="8488404" cy="523220"/>
          </a:xfrm>
          <a:prstGeom prst="rect">
            <a:avLst/>
          </a:prstGeom>
          <a:noFill/>
          <a:ln w="50800" cap="sq">
            <a:solidFill>
              <a:srgbClr val="00B0F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</a:t>
            </a:r>
            <a:r>
              <a:rPr lang="en-US" sz="2800" b="1" i="1" dirty="0">
                <a:latin typeface="Book Antiqua" pitchFamily="18" charset="0"/>
              </a:rPr>
              <a:t>need not </a:t>
            </a:r>
            <a:r>
              <a:rPr lang="en-US" sz="2800" b="1" dirty="0">
                <a:latin typeface="Book Antiqua" pitchFamily="18" charset="0"/>
              </a:rPr>
              <a:t>go there,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4553152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Book Antiqua" pitchFamily="18" charset="0"/>
              </a:rPr>
              <a:t>need I?</a:t>
            </a:r>
          </a:p>
        </p:txBody>
      </p:sp>
    </p:spTree>
    <p:extLst>
      <p:ext uri="{BB962C8B-B14F-4D97-AF65-F5344CB8AC3E}">
        <p14:creationId xmlns="" xmlns:p14="http://schemas.microsoft.com/office/powerpoint/2010/main" val="32312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610380"/>
            <a:ext cx="8382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Last year I’d visited London,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0458" y="161038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Book Antiqua" pitchFamily="18" charset="0"/>
              </a:rPr>
              <a:t>hadn’t I?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66800" y="2287680"/>
            <a:ext cx="2514600" cy="25129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Follow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2731340"/>
            <a:ext cx="370821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solidFill>
                  <a:srgbClr val="FFFF00"/>
                </a:solidFill>
                <a:latin typeface="Book Antiqua" pitchFamily="18" charset="0"/>
              </a:rPr>
              <a:t>I’d visit = I would+ v</a:t>
            </a:r>
            <a:r>
              <a:rPr lang="en-US" sz="2800" b="1" spc="-100" baseline="-25000" dirty="0">
                <a:solidFill>
                  <a:srgbClr val="FFFF00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1920" y="3487674"/>
            <a:ext cx="370821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I’d visited = I had+ v</a:t>
            </a:r>
            <a:r>
              <a:rPr lang="en-US" sz="2800" b="1" baseline="-25000" dirty="0">
                <a:solidFill>
                  <a:srgbClr val="FF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826B0C-3D20-4809-9B18-2482582533A1}"/>
              </a:ext>
            </a:extLst>
          </p:cNvPr>
          <p:cNvSpPr txBox="1"/>
          <p:nvPr/>
        </p:nvSpPr>
        <p:spPr>
          <a:xfrm>
            <a:off x="1752600" y="924580"/>
            <a:ext cx="8382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I’d visit you, </a:t>
            </a:r>
            <a:r>
              <a:rPr lang="en-US" sz="2800" b="1" u="sng" dirty="0">
                <a:solidFill>
                  <a:srgbClr val="FFFF00"/>
                </a:solidFill>
                <a:latin typeface="Book Antiqua" pitchFamily="18" charset="0"/>
              </a:rPr>
              <a:t>wouldn’t </a:t>
            </a:r>
            <a:r>
              <a:rPr lang="en-US" sz="2800" b="1" u="sng" dirty="0" smtClean="0">
                <a:solidFill>
                  <a:srgbClr val="FFFF00"/>
                </a:solidFill>
                <a:latin typeface="Book Antiqua" pitchFamily="18" charset="0"/>
              </a:rPr>
              <a:t>I?</a:t>
            </a:r>
            <a:endParaRPr lang="en-US" sz="2800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4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762000"/>
            <a:ext cx="68580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Tag question in imperative sentence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54305"/>
            <a:ext cx="6858000" cy="30473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5282626"/>
            <a:ext cx="7239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Take a  picture of </a:t>
            </a:r>
            <a:r>
              <a:rPr lang="en-US" sz="3200" b="1" dirty="0" smtClean="0">
                <a:solidFill>
                  <a:srgbClr val="FFFF00"/>
                </a:solidFill>
                <a:latin typeface="Book Antiqua" pitchFamily="18" charset="0"/>
              </a:rPr>
              <a:t>these birds,</a:t>
            </a:r>
            <a:endParaRPr lang="en-US" sz="32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525780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Book Antiqua" pitchFamily="18" charset="0"/>
              </a:rPr>
              <a:t>will </a:t>
            </a:r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you?</a:t>
            </a:r>
          </a:p>
        </p:txBody>
      </p:sp>
    </p:spTree>
    <p:extLst>
      <p:ext uri="{BB962C8B-B14F-4D97-AF65-F5344CB8AC3E}">
        <p14:creationId xmlns="" xmlns:p14="http://schemas.microsoft.com/office/powerpoint/2010/main" val="34469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143001"/>
            <a:ext cx="7924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Let me write a letter,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1143001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will you?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676401"/>
            <a:ext cx="7924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Let him go,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1" y="1676401"/>
            <a:ext cx="22170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will you?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286001"/>
            <a:ext cx="7924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Let them enjoy the game,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2286001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will you?</a:t>
            </a:r>
          </a:p>
        </p:txBody>
      </p:sp>
      <p:sp>
        <p:nvSpPr>
          <p:cNvPr id="9" name="Oval 8"/>
          <p:cNvSpPr/>
          <p:nvPr/>
        </p:nvSpPr>
        <p:spPr>
          <a:xfrm>
            <a:off x="2438400" y="3023175"/>
            <a:ext cx="6858000" cy="1066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10701"/>
                </a:solidFill>
                <a:latin typeface="Book Antiqua" pitchFamily="18" charset="0"/>
              </a:rPr>
              <a:t>But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4242376"/>
            <a:ext cx="7924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Let us  play football,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242376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shall we?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5130226"/>
            <a:ext cx="7924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Let’s go out for a walk,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9329" y="5130224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shall we?</a:t>
            </a:r>
          </a:p>
        </p:txBody>
      </p:sp>
      <p:sp>
        <p:nvSpPr>
          <p:cNvPr id="14" name="Oval 13"/>
          <p:cNvSpPr/>
          <p:nvPr/>
        </p:nvSpPr>
        <p:spPr>
          <a:xfrm>
            <a:off x="3138714" y="4318576"/>
            <a:ext cx="533400" cy="5085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8400" y="4242376"/>
            <a:ext cx="2159000" cy="584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3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1"/>
            <a:ext cx="69342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Good bye (I bide good bye),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0" y="762001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don’t I?</a:t>
            </a: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354027"/>
            <a:ext cx="69342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Book Antiqua" pitchFamily="18" charset="0"/>
              </a:rPr>
              <a:t>Hasan</a:t>
            </a: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, (He is </a:t>
            </a:r>
            <a:r>
              <a:rPr lang="en-US" sz="3200" b="1" dirty="0" err="1">
                <a:solidFill>
                  <a:srgbClr val="FFFF00"/>
                </a:solidFill>
                <a:latin typeface="Book Antiqua" pitchFamily="18" charset="0"/>
              </a:rPr>
              <a:t>Hasan</a:t>
            </a: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),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1386349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isn’t he?</a:t>
            </a: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199" y="1905001"/>
            <a:ext cx="7497097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Who cares (Nobody cares),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5697" y="1907703"/>
            <a:ext cx="2514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do they?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3733800"/>
            <a:ext cx="7086601" cy="2286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Good morning, good afternoon, good evening, good night, thank you, ( I bide  / wish / say…)  don’t 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492478"/>
            <a:ext cx="43434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Yes, (Yes, it is)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489776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isn’t it?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3050703"/>
            <a:ext cx="43434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No, (No,  it is not)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4489" y="3007256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Book Antiqua" pitchFamily="18" charset="0"/>
              </a:rPr>
              <a:t>is it?  </a:t>
            </a:r>
          </a:p>
        </p:txBody>
      </p:sp>
    </p:spTree>
    <p:extLst>
      <p:ext uri="{BB962C8B-B14F-4D97-AF65-F5344CB8AC3E}">
        <p14:creationId xmlns="" xmlns:p14="http://schemas.microsoft.com/office/powerpoint/2010/main" val="37639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6934200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Tips for easy way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354027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Selet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the sentence negative or affirmative.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929825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2.Find out the operator/auxiliary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492478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3.Use do/does/did if there is no operator.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050703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4.Seach negative word.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E25D70E-B95B-49FB-835F-35A458A9F3C4}"/>
              </a:ext>
            </a:extLst>
          </p:cNvPr>
          <p:cNvSpPr txBox="1"/>
          <p:nvPr/>
        </p:nvSpPr>
        <p:spPr>
          <a:xfrm>
            <a:off x="1295400" y="3657600"/>
            <a:ext cx="9067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5.Use a operator with not or without no and a   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pronoun and put a ? As a ans.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AA8A68-B8F1-40C0-B6C6-BF337CEC5BE7}"/>
              </a:ext>
            </a:extLst>
          </p:cNvPr>
          <p:cNvSpPr txBox="1"/>
          <p:nvPr/>
        </p:nvSpPr>
        <p:spPr>
          <a:xfrm>
            <a:off x="1752600" y="4919198"/>
            <a:ext cx="4876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 is my teacher,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3E41AE0-66B1-4A1B-B30B-8A56F6358E32}"/>
              </a:ext>
            </a:extLst>
          </p:cNvPr>
          <p:cNvSpPr txBox="1"/>
          <p:nvPr/>
        </p:nvSpPr>
        <p:spPr>
          <a:xfrm>
            <a:off x="5033889" y="4875751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isn’t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32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9899069-A3B0-41A3-8DBA-4A6FCF6CEB06}"/>
              </a:ext>
            </a:extLst>
          </p:cNvPr>
          <p:cNvSpPr txBox="1"/>
          <p:nvPr/>
        </p:nvSpPr>
        <p:spPr>
          <a:xfrm>
            <a:off x="6858001" y="4876800"/>
            <a:ext cx="4648199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barely know you,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BD65023-C197-4B95-8B84-920E8DACBBA7}"/>
              </a:ext>
            </a:extLst>
          </p:cNvPr>
          <p:cNvSpPr txBox="1"/>
          <p:nvPr/>
        </p:nvSpPr>
        <p:spPr>
          <a:xfrm>
            <a:off x="10439400" y="4876800"/>
            <a:ext cx="1752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I?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5BFA28-839E-41AB-ADF3-0608BA872F9C}"/>
              </a:ext>
            </a:extLst>
          </p:cNvPr>
          <p:cNvSpPr txBox="1"/>
          <p:nvPr/>
        </p:nvSpPr>
        <p:spPr>
          <a:xfrm>
            <a:off x="8736262" y="5664907"/>
            <a:ext cx="20955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Negetive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556B5A3-75F7-486C-A6DA-B8BFC72D1465}"/>
              </a:ext>
            </a:extLst>
          </p:cNvPr>
          <p:cNvSpPr txBox="1"/>
          <p:nvPr/>
        </p:nvSpPr>
        <p:spPr>
          <a:xfrm>
            <a:off x="3556705" y="5739825"/>
            <a:ext cx="20955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Operator</a:t>
            </a:r>
          </a:p>
        </p:txBody>
      </p:sp>
      <p:sp>
        <p:nvSpPr>
          <p:cNvPr id="22" name="Bent Arrow 16">
            <a:extLst>
              <a:ext uri="{FF2B5EF4-FFF2-40B4-BE49-F238E27FC236}">
                <a16:creationId xmlns="" xmlns:a16="http://schemas.microsoft.com/office/drawing/2014/main" id="{E0E1462E-86F0-4A1E-AD95-519256DC3E36}"/>
              </a:ext>
            </a:extLst>
          </p:cNvPr>
          <p:cNvSpPr/>
          <p:nvPr/>
        </p:nvSpPr>
        <p:spPr>
          <a:xfrm flipV="1">
            <a:off x="2573362" y="5547420"/>
            <a:ext cx="983343" cy="673856"/>
          </a:xfrm>
          <a:prstGeom prst="bentArrow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Bent Arrow 16">
            <a:extLst>
              <a:ext uri="{FF2B5EF4-FFF2-40B4-BE49-F238E27FC236}">
                <a16:creationId xmlns="" xmlns:a16="http://schemas.microsoft.com/office/drawing/2014/main" id="{30705162-6AF0-43ED-97F9-F546C40B438D}"/>
              </a:ext>
            </a:extLst>
          </p:cNvPr>
          <p:cNvSpPr/>
          <p:nvPr/>
        </p:nvSpPr>
        <p:spPr>
          <a:xfrm flipV="1">
            <a:off x="7662866" y="5498207"/>
            <a:ext cx="983343" cy="673856"/>
          </a:xfrm>
          <a:prstGeom prst="bentArrow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1" grpId="0" animBg="1"/>
      <p:bldP spid="13" grpId="0" animBg="1"/>
      <p:bldP spid="14" grpId="0" animBg="1"/>
      <p:bldP spid="15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228600"/>
            <a:ext cx="4038600" cy="1371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</a:rPr>
              <a:t>Pair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124200"/>
            <a:ext cx="69342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He is my friend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, …….? </a:t>
            </a:r>
            <a:r>
              <a:rPr lang="en-US" sz="2800" b="1" dirty="0" err="1">
                <a:solidFill>
                  <a:srgbClr val="FFFF00"/>
                </a:solidFill>
                <a:latin typeface="Book Antiqua" pitchFamily="18" charset="0"/>
              </a:rPr>
              <a:t>Sumon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 tells a story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, …….? 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He wanted to be a good teacher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, ……? 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let us discuss about this matter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, …….? 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N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obody 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called me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, .…..? 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Every rose has a throne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, …….? None </a:t>
            </a:r>
            <a:r>
              <a:rPr lang="en-US" sz="2800" b="1" dirty="0">
                <a:solidFill>
                  <a:srgbClr val="FFFF00"/>
                </a:solidFill>
                <a:latin typeface="Book Antiqua" pitchFamily="18" charset="0"/>
              </a:rPr>
              <a:t>could do </a:t>
            </a:r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this, ……..?</a:t>
            </a:r>
            <a:endParaRPr lang="en-US" sz="2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828800"/>
            <a:ext cx="6934200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Book Antiqua" pitchFamily="18" charset="0"/>
              </a:rPr>
              <a:t>Add tag in every sentence of the following passage.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6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76" b="8033"/>
          <a:stretch/>
        </p:blipFill>
        <p:spPr>
          <a:xfrm>
            <a:off x="4419600" y="1676400"/>
            <a:ext cx="3758306" cy="441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67000" y="381000"/>
            <a:ext cx="6629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Home 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4343400"/>
            <a:ext cx="8153400" cy="20621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Book Antiqua" pitchFamily="18" charset="0"/>
              </a:rPr>
              <a:t>Write a short paragraph about your school in 5/6 sentences in different tenses. Then add tag to each sentence with be, modal, let, action verb and exceptional use of tags.</a:t>
            </a:r>
          </a:p>
        </p:txBody>
      </p:sp>
    </p:spTree>
    <p:extLst>
      <p:ext uri="{BB962C8B-B14F-4D97-AF65-F5344CB8AC3E}">
        <p14:creationId xmlns="" xmlns:p14="http://schemas.microsoft.com/office/powerpoint/2010/main" val="1579915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24400" y="2514600"/>
            <a:ext cx="4419600" cy="2479994"/>
          </a:xfrm>
          <a:prstGeom prst="rect">
            <a:avLst/>
          </a:prstGeom>
          <a:noFill/>
          <a:ln>
            <a:noFill/>
          </a:ln>
          <a:effectLst>
            <a:outerShdw blurRad="292100" dist="139698" dir="2700000" algn="tl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67200" y="1524000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..GOODBYE..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590800"/>
            <a:ext cx="2379974" cy="2209800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352800" y="381000"/>
            <a:ext cx="6147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Bogula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online school &amp; college.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602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524000"/>
            <a:ext cx="2895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</a:p>
          <a:p>
            <a:pPr lvl="0"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Uzzol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Assistant Teacher.</a:t>
            </a:r>
          </a:p>
          <a:p>
            <a:pPr marL="365760"/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Bogula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Rusmot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Ali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Ramsundar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School  &amp; college.</a:t>
            </a:r>
          </a:p>
          <a:p>
            <a:pPr marL="365760"/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Dowarabazar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Mobile : 01775369356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4724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Nine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2</a:t>
            </a:r>
            <a:r>
              <a:rPr lang="en-US" sz="36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1295400"/>
            <a:ext cx="2608573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524000" y="228600"/>
            <a:ext cx="8132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Bogula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online school &amp; college.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493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6324600" cy="2701996"/>
          </a:xfrm>
          <a:prstGeom prst="rect">
            <a:avLst/>
          </a:prstGeom>
          <a:noFill/>
        </p:spPr>
        <p:txBody>
          <a:bodyPr wrap="none" lIns="121796" tIns="60898" rIns="121796" bIns="60898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00" b="1" spc="66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352800"/>
            <a:ext cx="8382000" cy="2708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796" tIns="60898" rIns="121796" bIns="60898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would like to express our cordial gratitude to the  Ministry of Education, Directorate of Secondary &amp; Higher Education, NCTB, A2i and the panel of honorable editors ( Md. Jahangir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Assistant Professor (English) TTC,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Ranjit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Poddar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Associate Professor (English) TTC, Dhaka, and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Urmila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Khaled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Assistant Professor (English) TTC, Dhaka, to enrich the contents.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33" y="304800"/>
            <a:ext cx="3076366" cy="3076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8628" y="883457"/>
            <a:ext cx="2601783" cy="174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58268"/>
            <a:ext cx="3546762" cy="2681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981200" y="919892"/>
            <a:ext cx="1647462" cy="1674966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Book Antiqua" pitchFamily="18" charset="0"/>
              </a:rPr>
              <a:t>Bag</a:t>
            </a:r>
          </a:p>
        </p:txBody>
      </p:sp>
      <p:sp>
        <p:nvSpPr>
          <p:cNvPr id="8" name="Left Arrow 7"/>
          <p:cNvSpPr/>
          <p:nvPr/>
        </p:nvSpPr>
        <p:spPr>
          <a:xfrm>
            <a:off x="8610601" y="1143000"/>
            <a:ext cx="1623331" cy="167640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Book Antiqua" pitchFamily="18" charset="0"/>
              </a:rPr>
              <a:t>Tag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5791200"/>
            <a:ext cx="354676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Book Antiqua" pitchFamily="18" charset="0"/>
              </a:rPr>
              <a:t>A bag with a tag.</a:t>
            </a:r>
          </a:p>
        </p:txBody>
      </p:sp>
    </p:spTree>
    <p:extLst>
      <p:ext uri="{BB962C8B-B14F-4D97-AF65-F5344CB8AC3E}">
        <p14:creationId xmlns="" xmlns:p14="http://schemas.microsoft.com/office/powerpoint/2010/main" val="20036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876800" y="1973628"/>
            <a:ext cx="1905001" cy="101268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20685"/>
            <a:ext cx="3124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Book Antiqua" pitchFamily="18" charset="0"/>
              </a:rPr>
              <a:t>He is a student,</a:t>
            </a:r>
          </a:p>
        </p:txBody>
      </p:sp>
      <p:sp>
        <p:nvSpPr>
          <p:cNvPr id="6" name="Up Arrow Callout 5"/>
          <p:cNvSpPr/>
          <p:nvPr/>
        </p:nvSpPr>
        <p:spPr>
          <a:xfrm>
            <a:off x="4038599" y="3078436"/>
            <a:ext cx="3581401" cy="1425714"/>
          </a:xfrm>
          <a:prstGeom prst="upArrowCallout">
            <a:avLst>
              <a:gd name="adj1" fmla="val 32571"/>
              <a:gd name="adj2" fmla="val 41641"/>
              <a:gd name="adj3" fmla="val 41974"/>
              <a:gd name="adj4" fmla="val 3947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Book Antiqua" pitchFamily="18" charset="0"/>
              </a:rPr>
              <a:t>What is this?</a:t>
            </a:r>
          </a:p>
        </p:txBody>
      </p:sp>
      <p:sp>
        <p:nvSpPr>
          <p:cNvPr id="7" name="Left Arrow 6"/>
          <p:cNvSpPr/>
          <p:nvPr/>
        </p:nvSpPr>
        <p:spPr>
          <a:xfrm>
            <a:off x="6941458" y="1905000"/>
            <a:ext cx="3345543" cy="114300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Book Antiqua" pitchFamily="18" charset="0"/>
              </a:rPr>
              <a:t>Question Tag.</a:t>
            </a:r>
          </a:p>
        </p:txBody>
      </p:sp>
      <p:sp>
        <p:nvSpPr>
          <p:cNvPr id="8" name="Oval 7"/>
          <p:cNvSpPr/>
          <p:nvPr/>
        </p:nvSpPr>
        <p:spPr>
          <a:xfrm>
            <a:off x="4484913" y="2148114"/>
            <a:ext cx="259443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C000"/>
                </a:solidFill>
                <a:latin typeface="Book Antiqua" pitchFamily="18" charset="0"/>
              </a:rPr>
              <a:t>isn’t he?</a:t>
            </a:r>
          </a:p>
        </p:txBody>
      </p:sp>
    </p:spTree>
    <p:extLst>
      <p:ext uri="{BB962C8B-B14F-4D97-AF65-F5344CB8AC3E}">
        <p14:creationId xmlns="" xmlns:p14="http://schemas.microsoft.com/office/powerpoint/2010/main" val="26394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34904" y="762000"/>
            <a:ext cx="7543800" cy="2209800"/>
          </a:xfrm>
          <a:prstGeom prst="downArrowCallout">
            <a:avLst>
              <a:gd name="adj1" fmla="val 21945"/>
              <a:gd name="adj2" fmla="val 122220"/>
              <a:gd name="adj3" fmla="val 17664"/>
              <a:gd name="adj4" fmla="val 5022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Book Antiqua" pitchFamily="18" charset="0"/>
              </a:rPr>
              <a:t>Our Today’s Class is on</a:t>
            </a:r>
          </a:p>
        </p:txBody>
      </p:sp>
      <p:sp>
        <p:nvSpPr>
          <p:cNvPr id="3" name="Oval 2"/>
          <p:cNvSpPr/>
          <p:nvPr/>
        </p:nvSpPr>
        <p:spPr>
          <a:xfrm>
            <a:off x="2133600" y="3200400"/>
            <a:ext cx="7543800" cy="1752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Book Antiqua" pitchFamily="18" charset="0"/>
              </a:rPr>
              <a:t>Tag </a:t>
            </a:r>
            <a:r>
              <a:rPr lang="en-US" sz="6000" b="1" dirty="0" smtClean="0">
                <a:solidFill>
                  <a:srgbClr val="FFC000"/>
                </a:solidFill>
                <a:latin typeface="Book Antiqua" pitchFamily="18" charset="0"/>
              </a:rPr>
              <a:t>question</a:t>
            </a:r>
            <a:endParaRPr lang="en-US" sz="60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05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2057400" y="457200"/>
            <a:ext cx="8153400" cy="1181100"/>
          </a:xfrm>
          <a:prstGeom prst="flowChartManualOperation">
            <a:avLst/>
          </a:prstGeom>
          <a:noFill/>
          <a:ln w="76200" cmpd="dbl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652814"/>
            <a:ext cx="10591800" cy="4747986"/>
          </a:xfrm>
          <a:prstGeom prst="rect">
            <a:avLst/>
          </a:prstGeom>
          <a:noFill/>
          <a:ln w="76200" cmpd="dbl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465138">
              <a:tabLst>
                <a:tab pos="465138" algn="l"/>
              </a:tabLst>
            </a:pPr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	</a:t>
            </a:r>
            <a:r>
              <a:rPr lang="en-US" sz="4400" dirty="0">
                <a:solidFill>
                  <a:srgbClr val="FFC000"/>
                </a:solidFill>
                <a:latin typeface="Book Antiqua" pitchFamily="18" charset="0"/>
              </a:rPr>
              <a:t>After </a:t>
            </a:r>
            <a:r>
              <a:rPr lang="en-US" sz="4400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en-US" sz="4400" dirty="0" smtClean="0">
                <a:solidFill>
                  <a:srgbClr val="FFC000"/>
                </a:solidFill>
                <a:latin typeface="Book Antiqua" pitchFamily="18" charset="0"/>
              </a:rPr>
              <a:t>completing</a:t>
            </a:r>
            <a:r>
              <a:rPr lang="en-US" sz="4400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Book Antiqua" pitchFamily="18" charset="0"/>
              </a:rPr>
              <a:t>this lesson, </a:t>
            </a:r>
            <a:r>
              <a:rPr lang="en-US" sz="4400" dirty="0" smtClean="0">
                <a:solidFill>
                  <a:srgbClr val="FFC000"/>
                </a:solidFill>
                <a:latin typeface="Book Antiqua" pitchFamily="18" charset="0"/>
              </a:rPr>
              <a:t>the students </a:t>
            </a:r>
            <a:r>
              <a:rPr lang="en-US" sz="4400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Book Antiqua" pitchFamily="18" charset="0"/>
              </a:rPr>
              <a:t>will be able to-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latin typeface="Book Antiqua" pitchFamily="18" charset="0"/>
              </a:rPr>
              <a:t>define question tag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latin typeface="Book Antiqua" pitchFamily="18" charset="0"/>
              </a:rPr>
              <a:t>identify tag </a:t>
            </a:r>
            <a:r>
              <a:rPr lang="en-US" sz="4400" dirty="0" smtClean="0">
                <a:solidFill>
                  <a:srgbClr val="FFC000"/>
                </a:solidFill>
                <a:latin typeface="Book Antiqua" pitchFamily="18" charset="0"/>
              </a:rPr>
              <a:t>operators/auxiliary verb</a:t>
            </a:r>
            <a:endParaRPr lang="en-US" sz="4400" dirty="0">
              <a:solidFill>
                <a:srgbClr val="FFC000"/>
              </a:solidFill>
              <a:latin typeface="Book Antiqua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latin typeface="Book Antiqua" pitchFamily="18" charset="0"/>
              </a:rPr>
              <a:t>apply tag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latin typeface="Book Antiqua" pitchFamily="18" charset="0"/>
              </a:rPr>
              <a:t>different use of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477000" y="1651744"/>
            <a:ext cx="1447800" cy="86285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29201" y="2923103"/>
            <a:ext cx="3544887" cy="1371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2533650" cy="4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70" y="557858"/>
            <a:ext cx="1202531" cy="38998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505201" y="1695287"/>
            <a:ext cx="5426869" cy="584775"/>
          </a:xfrm>
          <a:prstGeom prst="rect">
            <a:avLst/>
          </a:prstGeom>
          <a:noFill/>
          <a:ln w="76200" cap="sq" cmpd="dbl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Book Antiqua" pitchFamily="18" charset="0"/>
              </a:rPr>
              <a:t>You are </a:t>
            </a:r>
            <a:r>
              <a:rPr lang="en-US" sz="3200" b="1" dirty="0" err="1" smtClean="0">
                <a:solidFill>
                  <a:srgbClr val="FFC000"/>
                </a:solidFill>
                <a:latin typeface="Book Antiqua" pitchFamily="18" charset="0"/>
              </a:rPr>
              <a:t>Tamim</a:t>
            </a:r>
            <a:r>
              <a:rPr lang="en-US" sz="3200" b="1" dirty="0" smtClean="0">
                <a:solidFill>
                  <a:srgbClr val="FFC000"/>
                </a:solidFill>
                <a:latin typeface="Book Antiqua" pitchFamily="18" charset="0"/>
              </a:rPr>
              <a:t>,  </a:t>
            </a:r>
            <a:r>
              <a:rPr lang="en-US" sz="3200" b="1" u="sng" dirty="0">
                <a:solidFill>
                  <a:srgbClr val="FFC000"/>
                </a:solidFill>
                <a:latin typeface="Book Antiqua" pitchFamily="18" charset="0"/>
              </a:rPr>
              <a:t>aren’t you?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89494"/>
            <a:ext cx="1028700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00" dirty="0">
                <a:latin typeface="Book Antiqua" pitchFamily="18" charset="0"/>
              </a:rPr>
              <a:t>A tag question is a question that is used at the end of a statement to get the support from the listener.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34429" y="3227903"/>
            <a:ext cx="3352800" cy="8676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Book Antiqua" pitchFamily="18" charset="0"/>
              </a:rPr>
              <a:t>Adding something with other</a:t>
            </a:r>
          </a:p>
        </p:txBody>
      </p:sp>
      <p:sp>
        <p:nvSpPr>
          <p:cNvPr id="13" name="Pentagon 12"/>
          <p:cNvSpPr/>
          <p:nvPr/>
        </p:nvSpPr>
        <p:spPr>
          <a:xfrm>
            <a:off x="3639216" y="3183659"/>
            <a:ext cx="1360488" cy="867696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Book Antiqua" pitchFamily="18" charset="0"/>
              </a:rPr>
              <a:t>Tag</a:t>
            </a:r>
          </a:p>
        </p:txBody>
      </p:sp>
    </p:spTree>
    <p:extLst>
      <p:ext uri="{BB962C8B-B14F-4D97-AF65-F5344CB8AC3E}">
        <p14:creationId xmlns="" xmlns:p14="http://schemas.microsoft.com/office/powerpoint/2010/main" val="24759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  <p:bldP spid="6" grpId="0"/>
      <p:bldP spid="7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09" t="31012" r="4368"/>
          <a:stretch/>
        </p:blipFill>
        <p:spPr>
          <a:xfrm flipH="1">
            <a:off x="1676400" y="762000"/>
            <a:ext cx="3276600" cy="2694128"/>
          </a:xfrm>
          <a:prstGeom prst="rect">
            <a:avLst/>
          </a:prstGeom>
          <a:noFill/>
          <a:ln w="76200" cap="sq" cmpd="dbl">
            <a:noFill/>
            <a:miter lim="800000"/>
          </a:ln>
        </p:spPr>
      </p:pic>
      <p:sp>
        <p:nvSpPr>
          <p:cNvPr id="3" name="Left Arrow 2"/>
          <p:cNvSpPr/>
          <p:nvPr/>
        </p:nvSpPr>
        <p:spPr>
          <a:xfrm>
            <a:off x="4953001" y="1093928"/>
            <a:ext cx="5355770" cy="1524000"/>
          </a:xfrm>
          <a:prstGeom prst="lef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A computer operator.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9630" y="4253805"/>
            <a:ext cx="5508171" cy="13849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ook Antiqua" pitchFamily="18" charset="0"/>
              </a:rPr>
              <a:t>shall, should, will , would, can, could, may, might, must, ought, dare, need.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9629" y="5751493"/>
            <a:ext cx="547914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Do, does &amp; did (Used in action verbs)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1000" y="3379928"/>
            <a:ext cx="4343400" cy="273642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Tag question </a:t>
            </a: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operators/Auxiliary verbs.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6887" y="2905780"/>
            <a:ext cx="5479142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Am, is, are, was, were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7839D0-98D6-48C1-ACE0-F06928578A06}"/>
              </a:ext>
            </a:extLst>
          </p:cNvPr>
          <p:cNvSpPr txBox="1"/>
          <p:nvPr/>
        </p:nvSpPr>
        <p:spPr>
          <a:xfrm>
            <a:off x="4884058" y="3591580"/>
            <a:ext cx="5479142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have, has, had,</a:t>
            </a:r>
          </a:p>
        </p:txBody>
      </p:sp>
    </p:spTree>
    <p:extLst>
      <p:ext uri="{BB962C8B-B14F-4D97-AF65-F5344CB8AC3E}">
        <p14:creationId xmlns="" xmlns:p14="http://schemas.microsoft.com/office/powerpoint/2010/main" val="26477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1541</Words>
  <Application>Microsoft Office PowerPoint</Application>
  <PresentationFormat>Custom</PresentationFormat>
  <Paragraphs>250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224</cp:revision>
  <dcterms:created xsi:type="dcterms:W3CDTF">2015-02-14T08:59:01Z</dcterms:created>
  <dcterms:modified xsi:type="dcterms:W3CDTF">2021-01-02T07:09:39Z</dcterms:modified>
</cp:coreProperties>
</file>