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7" r:id="rId13"/>
    <p:sldId id="278" r:id="rId14"/>
    <p:sldId id="277" r:id="rId15"/>
    <p:sldId id="279" r:id="rId16"/>
    <p:sldId id="276" r:id="rId17"/>
    <p:sldId id="272" r:id="rId18"/>
    <p:sldId id="274" r:id="rId19"/>
    <p:sldId id="26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EE42"/>
    <a:srgbClr val="F739F7"/>
    <a:srgbClr val="E921A6"/>
    <a:srgbClr val="3FD3F1"/>
    <a:srgbClr val="EF41DA"/>
    <a:srgbClr val="5CDE52"/>
    <a:srgbClr val="553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5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8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4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9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0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7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1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4C3CE-4142-4D96-ACD7-D76EFD1F0F50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0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69036" y="639207"/>
            <a:ext cx="9376012" cy="569627"/>
          </a:xfrm>
          <a:prstGeom prst="roundRect">
            <a:avLst/>
          </a:prstGeom>
          <a:solidFill>
            <a:srgbClr val="FB35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036" y="1355411"/>
            <a:ext cx="9376012" cy="508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6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29703" y="176670"/>
            <a:ext cx="10072254" cy="47105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5938" y="1238867"/>
            <a:ext cx="2375478" cy="646331"/>
          </a:xfrm>
          <a:prstGeom prst="rect">
            <a:avLst/>
          </a:prstGeom>
          <a:solidFill>
            <a:srgbClr val="C0CF3A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6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শান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5938" y="2838704"/>
            <a:ext cx="2375478" cy="646331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6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মগডাল 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5939" y="4307096"/>
            <a:ext cx="2375478" cy="584775"/>
          </a:xfrm>
          <a:prstGeom prst="rect">
            <a:avLst/>
          </a:prstGeom>
          <a:solidFill>
            <a:srgbClr val="5CDE52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প্রভাত ফেরি 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9388" y="1331201"/>
            <a:ext cx="4433912" cy="584775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পাথর </a:t>
            </a:r>
            <a:r>
              <a:rPr lang="bn-IN" sz="2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2801" y="2749251"/>
            <a:ext cx="4653081" cy="584775"/>
          </a:xfrm>
          <a:prstGeom prst="rect">
            <a:avLst/>
          </a:prstGeom>
          <a:solidFill>
            <a:srgbClr val="029676">
              <a:lumMod val="20000"/>
              <a:lumOff val="80000"/>
            </a:srgb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b="1" kern="0" noProof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গাছের সবচেয়ে উঁচু </a:t>
            </a:r>
            <a:r>
              <a:rPr lang="en-US" sz="3200" b="1" kern="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ঢাল</a:t>
            </a:r>
            <a:r>
              <a:rPr lang="en-US" sz="32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kern="0" noProof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67573" y="5614458"/>
            <a:ext cx="4571195" cy="523220"/>
          </a:xfrm>
          <a:prstGeom prst="rect">
            <a:avLst/>
          </a:prstGeom>
          <a:solidFill>
            <a:srgbClr val="0989B1">
              <a:lumMod val="60000"/>
              <a:lumOff val="40000"/>
            </a:srgb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শহিদের স্মৃতি রক্ষার জন্য নির্মিত মিনার।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2134" y="5656906"/>
            <a:ext cx="2209282" cy="646331"/>
          </a:xfrm>
          <a:prstGeom prst="rect">
            <a:avLst/>
          </a:prstGeom>
          <a:solidFill>
            <a:srgbClr val="FF99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শহিদ মিনার 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72760" y="3769003"/>
            <a:ext cx="4753165" cy="1384995"/>
          </a:xfrm>
          <a:prstGeom prst="rect">
            <a:avLst/>
          </a:prstGeom>
          <a:solidFill>
            <a:srgbClr val="E3DED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একটি বিষেশ অনুষ্ঠান। ২১শে ফেব্রুয়ারি ভাষা শহিদের স্মরণে  কালি পায়ে ,মুখে গান গেয়ে শহিদ মিনারে ফুল দেওয়া।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063" y="732864"/>
            <a:ext cx="2762250" cy="12998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813" y="3699431"/>
            <a:ext cx="2876550" cy="13067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277" y="2213798"/>
            <a:ext cx="2847975" cy="12712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813" y="5175208"/>
            <a:ext cx="2847975" cy="136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9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17461" y="1135136"/>
            <a:ext cx="9144000" cy="601842"/>
          </a:xfrm>
          <a:prstGeom prst="roundRect">
            <a:avLst/>
          </a:prstGeom>
          <a:solidFill>
            <a:srgbClr val="49D503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7126" y="2511188"/>
            <a:ext cx="7164671" cy="121465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টীকা লেখ--- প্রভাত ফেরি, শহিদ মিনার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11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40089" y="352106"/>
            <a:ext cx="9912096" cy="54084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বিশ্লষণ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830" y="1838375"/>
            <a:ext cx="6196652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লখার রাতের বিছানা ফুটপাতের কঠিন শান। এই শান দিনের বেলায় </a:t>
            </a:r>
          </a:p>
          <a:p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রোদে পুড়ে গরম হয়। রাতে হিম লেগে বরফের মতো ঠাণ্ডা হয়। ঠাণ্ডা শানে শুয়ে লখার বুকে কাশি বসে। গায়ে জ্বর ওঠে। 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102" y="4087690"/>
            <a:ext cx="4693710" cy="2640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728" y="1158721"/>
            <a:ext cx="4588457" cy="2928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93" y="4300368"/>
            <a:ext cx="5037144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99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130854" y="347793"/>
            <a:ext cx="9912096" cy="54084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</a:t>
            </a: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বিশ্লষণ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5394" y="5475743"/>
            <a:ext cx="6367663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লখার দিন কাটে গুলি খেলে, ‌ছেড়া কাগজ কুড়িয়ে, বন্ধুদের সঙ্গে মারামারি করে</a:t>
            </a:r>
            <a:endParaRPr lang="en-US" sz="2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919" y="1037229"/>
            <a:ext cx="3346125" cy="36576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1" y="1037229"/>
            <a:ext cx="3505655" cy="36576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57" y="1037229"/>
            <a:ext cx="3530528" cy="365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0250" y="2236814"/>
            <a:ext cx="5795749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আর খাবারের দোকানের এঁটোপাতা চেটে। রাতে মায়ের পাশে লখা খিদের কষ্ট ভুলে যায়। </a:t>
            </a:r>
            <a:endParaRPr lang="en-US" sz="2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47831"/>
            <a:ext cx="4772514" cy="32869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444" y="3652413"/>
            <a:ext cx="4869470" cy="30759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71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04851" y="4350431"/>
            <a:ext cx="10775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খানিকটা এগিয়ে উঁচু রেললাইন যেন দুটো মরা সাপ। পাশাপাশি শুয়ে আছে চুপচাপ। লখা ইটের টুকরো দিয়ে ইস্পাতে লাইনে ঠুক-ঠুক ঠুকে তার উপর কান পাতল।যেন গানের সুরলহরি বয়ে যাচ্ছে কানের ভিতর দিয়ে। 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750" y="271633"/>
            <a:ext cx="5731658" cy="3884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1264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0686" y="5286348"/>
            <a:ext cx="8900181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ভাইয়ে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রাঙানো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ফেব্রুয়ারী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ভুলিতে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ভোরবেলা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দলবেধে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পাড়ায়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পাড়ায়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গেয়ে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জাগিয়ে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তোলার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64" y="209571"/>
            <a:ext cx="8763703" cy="495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54727" y="1122219"/>
            <a:ext cx="9421091" cy="554182"/>
          </a:xfrm>
          <a:prstGeom prst="roundRect">
            <a:avLst/>
          </a:prstGeom>
          <a:solidFill>
            <a:srgbClr val="7030A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47164" y="2934268"/>
            <a:ext cx="8447964" cy="114641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লখা বোবা হওয়া সত্ত্বেও ভাষা শহিদদের প্রতি সম্মান জানাতে চায় কেন?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76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29730" y="1000298"/>
            <a:ext cx="10040112" cy="60682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346525" y="2400095"/>
            <a:ext cx="7056782" cy="2286000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লেখকের জন্ম সাল কত</a:t>
            </a:r>
            <a:r>
              <a:rPr lang="bn-IN" sz="2800" kern="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kumimoji="0" lang="bn-IN" sz="2800" b="0" i="0" u="none" strike="noStrike" kern="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baseline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২।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লখা রাতে কোথায় ঘুমায়?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          ৩।</a:t>
            </a:r>
            <a:r>
              <a:rPr lang="bn-IN" sz="2800" kern="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লখার বুক কাঁপে কী দেখলে</a:t>
            </a:r>
            <a:r>
              <a:rPr kumimoji="0" lang="bn-IN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baseline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৪।মায়ের পাশে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শুয়ে লখা কীসের কষ্ট ভুলে যায়?    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17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76818" y="834438"/>
            <a:ext cx="8243249" cy="61414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61065" y="5036023"/>
            <a:ext cx="7874758" cy="90075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লখার জীবন চরিত্র সম্পর্কে ৫টি বাক্য লেখ।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064" y="1542776"/>
            <a:ext cx="7915700" cy="32710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5433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084178" y="362130"/>
            <a:ext cx="10168128" cy="568548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61" y="2616181"/>
            <a:ext cx="2636322" cy="21889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3195671" y="2663942"/>
            <a:ext cx="4173747" cy="198424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শেখ মোহাম্মদ আজিজুল হুক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(বাংলা) 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মির্জাপুর উচ্চ বিদ্যালয়, শ্রীমঙ্গল,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মৌলভীবাজার।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19236" y="985268"/>
            <a:ext cx="103773" cy="5450778"/>
          </a:xfrm>
          <a:prstGeom prst="roundRect">
            <a:avLst/>
          </a:prstGeom>
          <a:solidFill>
            <a:srgbClr val="3FD3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20228" y="1335306"/>
            <a:ext cx="2474601" cy="545912"/>
          </a:xfrm>
          <a:prstGeom prst="roundRect">
            <a:avLst/>
          </a:prstGeom>
          <a:solidFill>
            <a:srgbClr val="E921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8292592" y="1335306"/>
            <a:ext cx="2470246" cy="464024"/>
          </a:xfrm>
          <a:prstGeom prst="flowChartAlternateProcess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3009" y="2663942"/>
            <a:ext cx="2633870" cy="188871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গদ্য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612" y="2616181"/>
            <a:ext cx="1488659" cy="2032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500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24586" y="764274"/>
            <a:ext cx="8024884" cy="80521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417" y="1918222"/>
            <a:ext cx="7902053" cy="43870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124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378424" y="837924"/>
            <a:ext cx="9567079" cy="608739"/>
          </a:xfrm>
          <a:prstGeom prst="flowChartAlternateProcess">
            <a:avLst/>
          </a:prstGeom>
          <a:solidFill>
            <a:srgbClr val="42EE42"/>
          </a:solidFill>
          <a:ln w="12700" cap="sq" cmpd="sng" algn="ctr">
            <a:gradFill>
              <a:gsLst>
                <a:gs pos="10000">
                  <a:srgbClr val="549E39">
                    <a:lumMod val="5000"/>
                    <a:lumOff val="95000"/>
                  </a:srgbClr>
                </a:gs>
                <a:gs pos="74000">
                  <a:srgbClr val="549E39">
                    <a:lumMod val="45000"/>
                    <a:lumOff val="55000"/>
                  </a:srgbClr>
                </a:gs>
                <a:gs pos="83000">
                  <a:srgbClr val="549E39">
                    <a:lumMod val="45000"/>
                    <a:lumOff val="55000"/>
                  </a:srgbClr>
                </a:gs>
                <a:gs pos="100000">
                  <a:srgbClr val="549E39">
                    <a:lumMod val="30000"/>
                    <a:lumOff val="7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03035" y="1809239"/>
            <a:ext cx="8317855" cy="3110665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     </a:t>
            </a:r>
            <a:r>
              <a:rPr kumimoji="0" lang="bn-IN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এই পাঠ শেষে শিক্ষার্থীরা-----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dirty="0" smtClean="0">
                <a:latin typeface="NikoshBAN" pitchFamily="2" charset="0"/>
                <a:cs typeface="NikoshBAN" pitchFamily="2" charset="0"/>
              </a:rPr>
              <a:t>          ১।</a:t>
            </a:r>
            <a:r>
              <a:rPr lang="en-US" sz="2800" kern="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28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kern="0" dirty="0" smtClean="0">
                <a:latin typeface="NikoshBAN" pitchFamily="2" charset="0"/>
                <a:cs typeface="NikoshBAN" pitchFamily="2" charset="0"/>
              </a:rPr>
              <a:t>পরিচিতি বলতে পারবে;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dirty="0" smtClean="0">
                <a:latin typeface="NikoshBAN" pitchFamily="2" charset="0"/>
                <a:cs typeface="NikoshBAN" pitchFamily="2" charset="0"/>
              </a:rPr>
              <a:t>         ২।প্রভাত ফেরি ও শহিদ মিনার শব্দের টীকা লেখতে পারবে;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dirty="0" smtClean="0">
                <a:latin typeface="NikoshBAN" pitchFamily="2" charset="0"/>
                <a:cs typeface="NikoshBAN" pitchFamily="2" charset="0"/>
              </a:rPr>
              <a:t>        ৩। লখা বোবা হওয়া সত্ত্বেও ভাষা শহিদদের প্রতি সম্মান জানাতে চায় কেন তা ব্যাখ্যা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53228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4302" y="5741232"/>
            <a:ext cx="9773587" cy="569626"/>
          </a:xfrm>
          <a:prstGeom prst="roundRect">
            <a:avLst/>
          </a:prstGeom>
          <a:gradFill>
            <a:gsLst>
              <a:gs pos="10000">
                <a:srgbClr val="549E39">
                  <a:lumMod val="5000"/>
                  <a:lumOff val="95000"/>
                </a:srgbClr>
              </a:gs>
              <a:gs pos="74000">
                <a:srgbClr val="549E39">
                  <a:lumMod val="45000"/>
                  <a:lumOff val="55000"/>
                </a:srgbClr>
              </a:gs>
              <a:gs pos="83000">
                <a:srgbClr val="549E39">
                  <a:lumMod val="45000"/>
                  <a:lumOff val="55000"/>
                </a:srgbClr>
              </a:gs>
              <a:gs pos="100000">
                <a:srgbClr val="549E39">
                  <a:lumMod val="30000"/>
                  <a:lumOff val="70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দেখে কী বুঝি?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42" y="411530"/>
            <a:ext cx="5544753" cy="4733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757" y="411530"/>
            <a:ext cx="5140192" cy="4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992573" y="764275"/>
            <a:ext cx="8652681" cy="641444"/>
          </a:xfrm>
          <a:prstGeom prst="flowChartAlternateProcess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92573" y="1838079"/>
            <a:ext cx="8506376" cy="164592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লখার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endParaRPr lang="en-US" sz="3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আবুবকর</a:t>
            </a:r>
            <a:r>
              <a:rPr lang="en-US" sz="28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সিদ্দিক</a:t>
            </a:r>
            <a:r>
              <a:rPr lang="en-US" sz="28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168" y="3570524"/>
            <a:ext cx="3047873" cy="29667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498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30783" y="282673"/>
            <a:ext cx="8534401" cy="58189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600" b="1" i="1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</a:t>
            </a:r>
            <a:r>
              <a:rPr kumimoji="0" lang="bn-IN" sz="36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kumimoji="0" lang="en-US" sz="36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03823" y="2183642"/>
            <a:ext cx="8161361" cy="287967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বিশিষ্ঠ সাহিত্যিক আবুবকর সিদ্দিক ১৯৩৬ খ্রিস্টাব্দের বাগেরহাট জেলায় জন্মগ্রহণ করেন।তার রচিত উল্লেখযোগ্য গ্রন্থ হলো; জলরাক্ষস, খরাদাহ, একাত্তরের হৃদয়ভস্ম, বারুদ পোড়া প্রহর ইত্যাদি।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076966" y="1136330"/>
            <a:ext cx="2088108" cy="884728"/>
          </a:xfrm>
          <a:prstGeom prst="ellipse">
            <a:avLst/>
          </a:prstGeom>
          <a:solidFill>
            <a:srgbClr val="F73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নিরব পাঠ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96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777921" y="720437"/>
            <a:ext cx="10945505" cy="581891"/>
          </a:xfrm>
          <a:prstGeom prst="flowChartAlternateProcess">
            <a:avLst/>
          </a:prstGeom>
          <a:solidFill>
            <a:schemeClr val="bg1"/>
          </a:solidFill>
          <a:ln w="12700" cap="flat" cmpd="sng" algn="ctr">
            <a:solidFill>
              <a:srgbClr val="C0CF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 w="9525">
                  <a:solidFill>
                    <a:srgbClr val="08801F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kumimoji="0" lang="en-US" sz="3200" b="0" i="0" u="none" strike="noStrike" kern="0" cap="none" spc="0" normalizeH="0" baseline="0" noProof="0" dirty="0">
              <a:ln w="9525">
                <a:solidFill>
                  <a:srgbClr val="08801F"/>
                </a:solidFill>
                <a:prstDash val="solid"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61979" y="1763275"/>
            <a:ext cx="4577690" cy="5754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কোন জেলায় জন্মগ্রহণ করেন?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61979" y="2722066"/>
            <a:ext cx="4685734" cy="60613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কত সালে জন্মগ্রহণ করেন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61979" y="3789147"/>
            <a:ext cx="4945042" cy="5802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লেখকের উল্লেখযোগ্য ২টি গ্রন্থের নাম লেখ।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4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7918" y="655092"/>
            <a:ext cx="4585647" cy="41489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 cap="flat" cmpd="sng" algn="ctr">
            <a:solidFill>
              <a:srgbClr val="C0CF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kumimoji="0" lang="en-US" sz="3600" b="0" i="0" u="none" strike="noStrike" kern="0" cap="none" spc="0" normalizeH="0" noProof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kumimoji="0" lang="en-US" sz="3600" b="0" i="0" u="none" strike="noStrike" kern="0" cap="none" spc="0" normalizeH="0" noProof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772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59265" y="487548"/>
            <a:ext cx="9850581" cy="526473"/>
          </a:xfrm>
          <a:prstGeom prst="roundRect">
            <a:avLst/>
          </a:prstGeom>
          <a:solidFill>
            <a:srgbClr val="0989B1">
              <a:lumMod val="75000"/>
            </a:srgbClr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IMG_20140821_0011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9994" y="1309048"/>
            <a:ext cx="7861122" cy="4996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284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</TotalTime>
  <Words>402</Words>
  <Application>Microsoft Office PowerPoint</Application>
  <PresentationFormat>Widescreen</PresentationFormat>
  <Paragraphs>59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Azizul Haque</dc:creator>
  <cp:lastModifiedBy>Azizul Haque</cp:lastModifiedBy>
  <cp:revision>108</cp:revision>
  <dcterms:created xsi:type="dcterms:W3CDTF">2020-12-16T13:29:08Z</dcterms:created>
  <dcterms:modified xsi:type="dcterms:W3CDTF">2021-01-03T15:41:56Z</dcterms:modified>
</cp:coreProperties>
</file>