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65" d="100"/>
          <a:sy n="65" d="100"/>
        </p:scale>
        <p:origin x="56" y="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03687-8DE2-4B9B-8BD9-992BE12E3B1F}"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E4A72-604B-40B3-B0D6-EFEDD2D9EE33}" type="slidenum">
              <a:rPr lang="en-US" smtClean="0"/>
              <a:t>‹#›</a:t>
            </a:fld>
            <a:endParaRPr lang="en-US"/>
          </a:p>
        </p:txBody>
      </p:sp>
    </p:spTree>
    <p:extLst>
      <p:ext uri="{BB962C8B-B14F-4D97-AF65-F5344CB8AC3E}">
        <p14:creationId xmlns:p14="http://schemas.microsoft.com/office/powerpoint/2010/main" val="325103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400" dirty="0"/>
              <a:t>This is welcome slide. Teacher may change it according to his will.</a:t>
            </a:r>
          </a:p>
        </p:txBody>
      </p:sp>
      <p:sp>
        <p:nvSpPr>
          <p:cNvPr id="4" name="Slide Number Placeholder 3"/>
          <p:cNvSpPr>
            <a:spLocks noGrp="1"/>
          </p:cNvSpPr>
          <p:nvPr>
            <p:ph type="sldNum" sz="quarter" idx="10"/>
          </p:nvPr>
        </p:nvSpPr>
        <p:spPr/>
        <p:txBody>
          <a:bodyPr/>
          <a:lstStyle/>
          <a:p>
            <a:fld id="{72DC45FA-7B09-48D2-9A07-C006378E6E9C}" type="slidenum">
              <a:rPr lang="en-US" smtClean="0"/>
              <a:t>1</a:t>
            </a:fld>
            <a:endParaRPr lang="en-US"/>
          </a:p>
        </p:txBody>
      </p:sp>
    </p:spTree>
    <p:extLst>
      <p:ext uri="{BB962C8B-B14F-4D97-AF65-F5344CB8AC3E}">
        <p14:creationId xmlns:p14="http://schemas.microsoft.com/office/powerpoint/2010/main" val="350249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Problems</a:t>
            </a:r>
            <a:r>
              <a:rPr lang="en-US" baseline="0" dirty="0"/>
              <a:t> began to arise.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13</a:t>
            </a:fld>
            <a:endParaRPr lang="en-US"/>
          </a:p>
        </p:txBody>
      </p:sp>
    </p:spTree>
    <p:extLst>
      <p:ext uri="{BB962C8B-B14F-4D97-AF65-F5344CB8AC3E}">
        <p14:creationId xmlns:p14="http://schemas.microsoft.com/office/powerpoint/2010/main" val="410568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First step</a:t>
            </a:r>
            <a:r>
              <a:rPr lang="en-US" baseline="0" dirty="0"/>
              <a:t> of need.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14</a:t>
            </a:fld>
            <a:endParaRPr lang="en-US"/>
          </a:p>
        </p:txBody>
      </p:sp>
    </p:spTree>
    <p:extLst>
      <p:ext uri="{BB962C8B-B14F-4D97-AF65-F5344CB8AC3E}">
        <p14:creationId xmlns:p14="http://schemas.microsoft.com/office/powerpoint/2010/main" val="377955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2</a:t>
            </a:r>
            <a:r>
              <a:rPr lang="en-US" baseline="30000" dirty="0"/>
              <a:t>nd</a:t>
            </a:r>
            <a:r>
              <a:rPr lang="en-US" dirty="0"/>
              <a:t> step of the man.</a:t>
            </a:r>
          </a:p>
        </p:txBody>
      </p:sp>
      <p:sp>
        <p:nvSpPr>
          <p:cNvPr id="4" name="Slide Number Placeholder 3"/>
          <p:cNvSpPr>
            <a:spLocks noGrp="1"/>
          </p:cNvSpPr>
          <p:nvPr>
            <p:ph type="sldNum" sz="quarter" idx="10"/>
          </p:nvPr>
        </p:nvSpPr>
        <p:spPr/>
        <p:txBody>
          <a:bodyPr/>
          <a:lstStyle/>
          <a:p>
            <a:fld id="{72DC45FA-7B09-48D2-9A07-C006378E6E9C}" type="slidenum">
              <a:rPr lang="en-US" smtClean="0"/>
              <a:t>15</a:t>
            </a:fld>
            <a:endParaRPr lang="en-US"/>
          </a:p>
        </p:txBody>
      </p:sp>
    </p:spTree>
    <p:extLst>
      <p:ext uri="{BB962C8B-B14F-4D97-AF65-F5344CB8AC3E}">
        <p14:creationId xmlns:p14="http://schemas.microsoft.com/office/powerpoint/2010/main" val="251317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3rd step of the man.</a:t>
            </a:r>
          </a:p>
        </p:txBody>
      </p:sp>
      <p:sp>
        <p:nvSpPr>
          <p:cNvPr id="4" name="Slide Number Placeholder 3"/>
          <p:cNvSpPr>
            <a:spLocks noGrp="1"/>
          </p:cNvSpPr>
          <p:nvPr>
            <p:ph type="sldNum" sz="quarter" idx="10"/>
          </p:nvPr>
        </p:nvSpPr>
        <p:spPr/>
        <p:txBody>
          <a:bodyPr/>
          <a:lstStyle/>
          <a:p>
            <a:fld id="{72DC45FA-7B09-48D2-9A07-C006378E6E9C}" type="slidenum">
              <a:rPr lang="en-US" smtClean="0"/>
              <a:t>16</a:t>
            </a:fld>
            <a:endParaRPr lang="en-US"/>
          </a:p>
        </p:txBody>
      </p:sp>
    </p:spTree>
    <p:extLst>
      <p:ext uri="{BB962C8B-B14F-4D97-AF65-F5344CB8AC3E}">
        <p14:creationId xmlns:p14="http://schemas.microsoft.com/office/powerpoint/2010/main" val="417632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Continuation </a:t>
            </a:r>
            <a:r>
              <a:rPr lang="en-US" baseline="0" dirty="0"/>
              <a:t> of human want.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17</a:t>
            </a:fld>
            <a:endParaRPr lang="en-US"/>
          </a:p>
        </p:txBody>
      </p:sp>
    </p:spTree>
    <p:extLst>
      <p:ext uri="{BB962C8B-B14F-4D97-AF65-F5344CB8AC3E}">
        <p14:creationId xmlns:p14="http://schemas.microsoft.com/office/powerpoint/2010/main" val="971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the nature of human character.</a:t>
            </a:r>
          </a:p>
        </p:txBody>
      </p:sp>
      <p:sp>
        <p:nvSpPr>
          <p:cNvPr id="4" name="Slide Number Placeholder 3"/>
          <p:cNvSpPr>
            <a:spLocks noGrp="1"/>
          </p:cNvSpPr>
          <p:nvPr>
            <p:ph type="sldNum" sz="quarter" idx="10"/>
          </p:nvPr>
        </p:nvSpPr>
        <p:spPr/>
        <p:txBody>
          <a:bodyPr/>
          <a:lstStyle/>
          <a:p>
            <a:fld id="{72DC45FA-7B09-48D2-9A07-C006378E6E9C}" type="slidenum">
              <a:rPr lang="en-US" smtClean="0"/>
              <a:t>18</a:t>
            </a:fld>
            <a:endParaRPr lang="en-US"/>
          </a:p>
        </p:txBody>
      </p:sp>
    </p:spTree>
    <p:extLst>
      <p:ext uri="{BB962C8B-B14F-4D97-AF65-F5344CB8AC3E}">
        <p14:creationId xmlns:p14="http://schemas.microsoft.com/office/powerpoint/2010/main" val="77443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At last the man returned to the reality. This picture is not  the actual family of the man. This is a symbolic family picture only.</a:t>
            </a:r>
          </a:p>
        </p:txBody>
      </p:sp>
      <p:sp>
        <p:nvSpPr>
          <p:cNvPr id="4" name="Slide Number Placeholder 3"/>
          <p:cNvSpPr>
            <a:spLocks noGrp="1"/>
          </p:cNvSpPr>
          <p:nvPr>
            <p:ph type="sldNum" sz="quarter" idx="10"/>
          </p:nvPr>
        </p:nvSpPr>
        <p:spPr/>
        <p:txBody>
          <a:bodyPr/>
          <a:lstStyle/>
          <a:p>
            <a:fld id="{72DC45FA-7B09-48D2-9A07-C006378E6E9C}" type="slidenum">
              <a:rPr lang="en-US" smtClean="0"/>
              <a:t>19</a:t>
            </a:fld>
            <a:endParaRPr lang="en-US"/>
          </a:p>
        </p:txBody>
      </p:sp>
    </p:spTree>
    <p:extLst>
      <p:ext uri="{BB962C8B-B14F-4D97-AF65-F5344CB8AC3E}">
        <p14:creationId xmlns:p14="http://schemas.microsoft.com/office/powerpoint/2010/main" val="376374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words are triggered. </a:t>
            </a:r>
            <a:r>
              <a:rPr lang="en-US" baseline="0" dirty="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20</a:t>
            </a:fld>
            <a:endParaRPr lang="en-US"/>
          </a:p>
        </p:txBody>
      </p:sp>
    </p:spTree>
    <p:extLst>
      <p:ext uri="{BB962C8B-B14F-4D97-AF65-F5344CB8AC3E}">
        <p14:creationId xmlns:p14="http://schemas.microsoft.com/office/powerpoint/2010/main" val="113357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text words are triggered. </a:t>
            </a:r>
            <a:r>
              <a:rPr lang="en-US" baseline="0" dirty="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21</a:t>
            </a:fld>
            <a:endParaRPr lang="en-US"/>
          </a:p>
        </p:txBody>
      </p:sp>
    </p:spTree>
    <p:extLst>
      <p:ext uri="{BB962C8B-B14F-4D97-AF65-F5344CB8AC3E}">
        <p14:creationId xmlns:p14="http://schemas.microsoft.com/office/powerpoint/2010/main" val="204231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text words are triggered. </a:t>
            </a:r>
            <a:r>
              <a:rPr lang="en-US" baseline="0" dirty="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22</a:t>
            </a:fld>
            <a:endParaRPr lang="en-US"/>
          </a:p>
        </p:txBody>
      </p:sp>
    </p:spTree>
    <p:extLst>
      <p:ext uri="{BB962C8B-B14F-4D97-AF65-F5344CB8AC3E}">
        <p14:creationId xmlns:p14="http://schemas.microsoft.com/office/powerpoint/2010/main" val="107196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Introduction of teacher &amp; class.</a:t>
            </a:r>
          </a:p>
        </p:txBody>
      </p:sp>
      <p:sp>
        <p:nvSpPr>
          <p:cNvPr id="4" name="Slide Number Placeholder 3"/>
          <p:cNvSpPr>
            <a:spLocks noGrp="1"/>
          </p:cNvSpPr>
          <p:nvPr>
            <p:ph type="sldNum" sz="quarter" idx="10"/>
          </p:nvPr>
        </p:nvSpPr>
        <p:spPr/>
        <p:txBody>
          <a:bodyPr/>
          <a:lstStyle/>
          <a:p>
            <a:fld id="{72DC45FA-7B09-48D2-9A07-C006378E6E9C}" type="slidenum">
              <a:rPr lang="en-US" smtClean="0"/>
              <a:t>2</a:t>
            </a:fld>
            <a:endParaRPr lang="en-US"/>
          </a:p>
        </p:txBody>
      </p:sp>
    </p:spTree>
    <p:extLst>
      <p:ext uri="{BB962C8B-B14F-4D97-AF65-F5344CB8AC3E}">
        <p14:creationId xmlns:p14="http://schemas.microsoft.com/office/powerpoint/2010/main" val="240675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text words are triggered. </a:t>
            </a:r>
            <a:r>
              <a:rPr lang="en-US" baseline="0" dirty="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23</a:t>
            </a:fld>
            <a:endParaRPr lang="en-US"/>
          </a:p>
        </p:txBody>
      </p:sp>
    </p:spTree>
    <p:extLst>
      <p:ext uri="{BB962C8B-B14F-4D97-AF65-F5344CB8AC3E}">
        <p14:creationId xmlns:p14="http://schemas.microsoft.com/office/powerpoint/2010/main" val="382241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Teacher may use it at any purpose he likes. It may be helpful to the students those have  not  brought books with them.</a:t>
            </a:r>
          </a:p>
        </p:txBody>
      </p:sp>
      <p:sp>
        <p:nvSpPr>
          <p:cNvPr id="4" name="Slide Number Placeholder 3"/>
          <p:cNvSpPr>
            <a:spLocks noGrp="1"/>
          </p:cNvSpPr>
          <p:nvPr>
            <p:ph type="sldNum" sz="quarter" idx="10"/>
          </p:nvPr>
        </p:nvSpPr>
        <p:spPr/>
        <p:txBody>
          <a:bodyPr/>
          <a:lstStyle/>
          <a:p>
            <a:fld id="{72DC45FA-7B09-48D2-9A07-C006378E6E9C}" type="slidenum">
              <a:rPr lang="en-US" smtClean="0"/>
              <a:t>24</a:t>
            </a:fld>
            <a:endParaRPr lang="en-US"/>
          </a:p>
        </p:txBody>
      </p:sp>
    </p:spTree>
    <p:extLst>
      <p:ext uri="{BB962C8B-B14F-4D97-AF65-F5344CB8AC3E}">
        <p14:creationId xmlns:p14="http://schemas.microsoft.com/office/powerpoint/2010/main" val="155809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Teacher may go according to the text.</a:t>
            </a:r>
          </a:p>
        </p:txBody>
      </p:sp>
      <p:sp>
        <p:nvSpPr>
          <p:cNvPr id="4" name="Slide Number Placeholder 3"/>
          <p:cNvSpPr>
            <a:spLocks noGrp="1"/>
          </p:cNvSpPr>
          <p:nvPr>
            <p:ph type="sldNum" sz="quarter" idx="10"/>
          </p:nvPr>
        </p:nvSpPr>
        <p:spPr/>
        <p:txBody>
          <a:bodyPr/>
          <a:lstStyle/>
          <a:p>
            <a:fld id="{72DC45FA-7B09-48D2-9A07-C006378E6E9C}" type="slidenum">
              <a:rPr lang="en-US" smtClean="0"/>
              <a:t>25</a:t>
            </a:fld>
            <a:endParaRPr lang="en-US"/>
          </a:p>
        </p:txBody>
      </p:sp>
    </p:spTree>
    <p:extLst>
      <p:ext uri="{BB962C8B-B14F-4D97-AF65-F5344CB8AC3E}">
        <p14:creationId xmlns:p14="http://schemas.microsoft.com/office/powerpoint/2010/main" val="113774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a creative work that the students will perform at home to show the</a:t>
            </a:r>
            <a:r>
              <a:rPr lang="en-US" baseline="0" dirty="0"/>
              <a:t> teacher </a:t>
            </a:r>
            <a:r>
              <a:rPr lang="en-US" dirty="0"/>
              <a:t> in the nest class.</a:t>
            </a:r>
          </a:p>
        </p:txBody>
      </p:sp>
      <p:sp>
        <p:nvSpPr>
          <p:cNvPr id="4" name="Slide Number Placeholder 3"/>
          <p:cNvSpPr>
            <a:spLocks noGrp="1"/>
          </p:cNvSpPr>
          <p:nvPr>
            <p:ph type="sldNum" sz="quarter" idx="10"/>
          </p:nvPr>
        </p:nvSpPr>
        <p:spPr/>
        <p:txBody>
          <a:bodyPr/>
          <a:lstStyle/>
          <a:p>
            <a:fld id="{72DC45FA-7B09-48D2-9A07-C006378E6E9C}" type="slidenum">
              <a:rPr lang="en-US" smtClean="0"/>
              <a:t>26</a:t>
            </a:fld>
            <a:endParaRPr lang="en-US"/>
          </a:p>
        </p:txBody>
      </p:sp>
    </p:spTree>
    <p:extLst>
      <p:ext uri="{BB962C8B-B14F-4D97-AF65-F5344CB8AC3E}">
        <p14:creationId xmlns:p14="http://schemas.microsoft.com/office/powerpoint/2010/main" val="450706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Ending slide.</a:t>
            </a:r>
          </a:p>
        </p:txBody>
      </p:sp>
      <p:sp>
        <p:nvSpPr>
          <p:cNvPr id="4" name="Slide Number Placeholder 3"/>
          <p:cNvSpPr>
            <a:spLocks noGrp="1"/>
          </p:cNvSpPr>
          <p:nvPr>
            <p:ph type="sldNum" sz="quarter" idx="10"/>
          </p:nvPr>
        </p:nvSpPr>
        <p:spPr/>
        <p:txBody>
          <a:bodyPr/>
          <a:lstStyle/>
          <a:p>
            <a:fld id="{72DC45FA-7B09-48D2-9A07-C006378E6E9C}" type="slidenum">
              <a:rPr lang="en-US" smtClean="0"/>
              <a:t>27</a:t>
            </a:fld>
            <a:endParaRPr lang="en-US"/>
          </a:p>
        </p:txBody>
      </p:sp>
    </p:spTree>
    <p:extLst>
      <p:ext uri="{BB962C8B-B14F-4D97-AF65-F5344CB8AC3E}">
        <p14:creationId xmlns:p14="http://schemas.microsoft.com/office/powerpoint/2010/main" val="22101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dirty="0"/>
              <a:t>Difference between doing something together &amp; alone</a:t>
            </a:r>
          </a:p>
        </p:txBody>
      </p:sp>
      <p:sp>
        <p:nvSpPr>
          <p:cNvPr id="4" name="Slide Number Placeholder 3"/>
          <p:cNvSpPr>
            <a:spLocks noGrp="1"/>
          </p:cNvSpPr>
          <p:nvPr>
            <p:ph type="sldNum" sz="quarter" idx="10"/>
          </p:nvPr>
        </p:nvSpPr>
        <p:spPr/>
        <p:txBody>
          <a:bodyPr/>
          <a:lstStyle/>
          <a:p>
            <a:fld id="{72DC45FA-7B09-48D2-9A07-C006378E6E9C}" type="slidenum">
              <a:rPr lang="en-US" smtClean="0"/>
              <a:t>3</a:t>
            </a:fld>
            <a:endParaRPr lang="en-US"/>
          </a:p>
        </p:txBody>
      </p:sp>
    </p:spTree>
    <p:extLst>
      <p:ext uri="{BB962C8B-B14F-4D97-AF65-F5344CB8AC3E}">
        <p14:creationId xmlns:p14="http://schemas.microsoft.com/office/powerpoint/2010/main" val="152539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dirty="0"/>
              <a:t>Difference between living together and living alone.</a:t>
            </a:r>
          </a:p>
        </p:txBody>
      </p:sp>
      <p:sp>
        <p:nvSpPr>
          <p:cNvPr id="4" name="Slide Number Placeholder 3"/>
          <p:cNvSpPr>
            <a:spLocks noGrp="1"/>
          </p:cNvSpPr>
          <p:nvPr>
            <p:ph type="sldNum" sz="quarter" idx="10"/>
          </p:nvPr>
        </p:nvSpPr>
        <p:spPr/>
        <p:txBody>
          <a:bodyPr/>
          <a:lstStyle/>
          <a:p>
            <a:fld id="{72DC45FA-7B09-48D2-9A07-C006378E6E9C}" type="slidenum">
              <a:rPr lang="en-US" smtClean="0"/>
              <a:t>4</a:t>
            </a:fld>
            <a:endParaRPr lang="en-US"/>
          </a:p>
        </p:txBody>
      </p:sp>
    </p:spTree>
    <p:extLst>
      <p:ext uri="{BB962C8B-B14F-4D97-AF65-F5344CB8AC3E}">
        <p14:creationId xmlns:p14="http://schemas.microsoft.com/office/powerpoint/2010/main" val="187001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All the four skills will be focused</a:t>
            </a:r>
            <a:r>
              <a:rPr lang="en-US" baseline="0" dirty="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7</a:t>
            </a:fld>
            <a:endParaRPr lang="en-US"/>
          </a:p>
        </p:txBody>
      </p:sp>
    </p:spTree>
    <p:extLst>
      <p:ext uri="{BB962C8B-B14F-4D97-AF65-F5344CB8AC3E}">
        <p14:creationId xmlns:p14="http://schemas.microsoft.com/office/powerpoint/2010/main" val="295615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picture is the symbol</a:t>
            </a:r>
            <a:r>
              <a:rPr lang="en-US" baseline="0" dirty="0"/>
              <a:t> of the village where the man lived.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9</a:t>
            </a:fld>
            <a:endParaRPr lang="en-US"/>
          </a:p>
        </p:txBody>
      </p:sp>
    </p:spTree>
    <p:extLst>
      <p:ext uri="{BB962C8B-B14F-4D97-AF65-F5344CB8AC3E}">
        <p14:creationId xmlns:p14="http://schemas.microsoft.com/office/powerpoint/2010/main" val="176014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The village people are habituated</a:t>
            </a:r>
            <a:r>
              <a:rPr lang="en-US" baseline="0" dirty="0"/>
              <a:t> to negative activities.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10</a:t>
            </a:fld>
            <a:endParaRPr lang="en-US"/>
          </a:p>
        </p:txBody>
      </p:sp>
    </p:spTree>
    <p:extLst>
      <p:ext uri="{BB962C8B-B14F-4D97-AF65-F5344CB8AC3E}">
        <p14:creationId xmlns:p14="http://schemas.microsoft.com/office/powerpoint/2010/main" val="240564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Wrong deed of the man.</a:t>
            </a:r>
          </a:p>
        </p:txBody>
      </p:sp>
      <p:sp>
        <p:nvSpPr>
          <p:cNvPr id="4" name="Slide Number Placeholder 3"/>
          <p:cNvSpPr>
            <a:spLocks noGrp="1"/>
          </p:cNvSpPr>
          <p:nvPr>
            <p:ph type="sldNum" sz="quarter" idx="10"/>
          </p:nvPr>
        </p:nvSpPr>
        <p:spPr/>
        <p:txBody>
          <a:bodyPr/>
          <a:lstStyle/>
          <a:p>
            <a:fld id="{72DC45FA-7B09-48D2-9A07-C006378E6E9C}" type="slidenum">
              <a:rPr lang="en-US" smtClean="0"/>
              <a:t>11</a:t>
            </a:fld>
            <a:endParaRPr lang="en-US"/>
          </a:p>
        </p:txBody>
      </p:sp>
    </p:spTree>
    <p:extLst>
      <p:ext uri="{BB962C8B-B14F-4D97-AF65-F5344CB8AC3E}">
        <p14:creationId xmlns:p14="http://schemas.microsoft.com/office/powerpoint/2010/main" val="26175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Activities</a:t>
            </a:r>
            <a:r>
              <a:rPr lang="en-US" baseline="0" dirty="0"/>
              <a:t> on </a:t>
            </a:r>
            <a:r>
              <a:rPr lang="en-US" dirty="0"/>
              <a:t>wrong decision.</a:t>
            </a:r>
          </a:p>
        </p:txBody>
      </p:sp>
      <p:sp>
        <p:nvSpPr>
          <p:cNvPr id="4" name="Slide Number Placeholder 3"/>
          <p:cNvSpPr>
            <a:spLocks noGrp="1"/>
          </p:cNvSpPr>
          <p:nvPr>
            <p:ph type="sldNum" sz="quarter" idx="10"/>
          </p:nvPr>
        </p:nvSpPr>
        <p:spPr/>
        <p:txBody>
          <a:bodyPr/>
          <a:lstStyle/>
          <a:p>
            <a:fld id="{72DC45FA-7B09-48D2-9A07-C006378E6E9C}" type="slidenum">
              <a:rPr lang="en-US" smtClean="0"/>
              <a:t>12</a:t>
            </a:fld>
            <a:endParaRPr lang="en-US"/>
          </a:p>
        </p:txBody>
      </p:sp>
    </p:spTree>
    <p:extLst>
      <p:ext uri="{BB962C8B-B14F-4D97-AF65-F5344CB8AC3E}">
        <p14:creationId xmlns:p14="http://schemas.microsoft.com/office/powerpoint/2010/main" val="196675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AFBBA2-3418-4D87-A500-8FD5B7BD3AF7}"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120049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FBBA2-3418-4D87-A500-8FD5B7BD3AF7}"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37481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FBBA2-3418-4D87-A500-8FD5B7BD3AF7}"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30696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FBBA2-3418-4D87-A500-8FD5B7BD3AF7}"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248242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AFBBA2-3418-4D87-A500-8FD5B7BD3AF7}"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19655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AFBBA2-3418-4D87-A500-8FD5B7BD3AF7}"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31488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AFBBA2-3418-4D87-A500-8FD5B7BD3AF7}"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287733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FBBA2-3418-4D87-A500-8FD5B7BD3AF7}"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338388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FBBA2-3418-4D87-A500-8FD5B7BD3AF7}"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245537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AFBBA2-3418-4D87-A500-8FD5B7BD3AF7}"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59669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AFBBA2-3418-4D87-A500-8FD5B7BD3AF7}"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D77E-9054-4396-BCC7-D73DA8F33DD6}" type="slidenum">
              <a:rPr lang="en-US" smtClean="0"/>
              <a:t>‹#›</a:t>
            </a:fld>
            <a:endParaRPr lang="en-US"/>
          </a:p>
        </p:txBody>
      </p:sp>
    </p:spTree>
    <p:extLst>
      <p:ext uri="{BB962C8B-B14F-4D97-AF65-F5344CB8AC3E}">
        <p14:creationId xmlns:p14="http://schemas.microsoft.com/office/powerpoint/2010/main" val="299353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BBA2-3418-4D87-A500-8FD5B7BD3AF7}" type="datetimeFigureOut">
              <a:rPr lang="en-US" smtClean="0"/>
              <a:t>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ED77E-9054-4396-BCC7-D73DA8F33DD6}" type="slidenum">
              <a:rPr lang="en-US" smtClean="0"/>
              <a:t>‹#›</a:t>
            </a:fld>
            <a:endParaRPr lang="en-US"/>
          </a:p>
        </p:txBody>
      </p:sp>
    </p:spTree>
    <p:extLst>
      <p:ext uri="{BB962C8B-B14F-4D97-AF65-F5344CB8AC3E}">
        <p14:creationId xmlns:p14="http://schemas.microsoft.com/office/powerpoint/2010/main" val="166861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12.jpg"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13.jpg"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9.xml" /><Relationship Id="rId1" Type="http://schemas.openxmlformats.org/officeDocument/2006/relationships/slideLayout" Target="../slideLayouts/slideLayout7.xml" /><Relationship Id="rId5" Type="http://schemas.microsoft.com/office/2007/relationships/hdphoto" Target="../media/hdphoto3.wdp" /><Relationship Id="rId4" Type="http://schemas.openxmlformats.org/officeDocument/2006/relationships/image" Target="../media/image14.png"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image" Target="../media/image15.wmf" /><Relationship Id="rId5" Type="http://schemas.openxmlformats.org/officeDocument/2006/relationships/oleObject" Target="../embeddings/oleObject1.bin" /><Relationship Id="rId4" Type="http://schemas.openxmlformats.org/officeDocument/2006/relationships/image" Target="../media/image2.jpeg"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16.png" /></Relationships>
</file>

<file path=ppt/slides/_rels/slide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2.xml" /><Relationship Id="rId1" Type="http://schemas.openxmlformats.org/officeDocument/2006/relationships/slideLayout" Target="../slideLayouts/slideLayout7.xml" /><Relationship Id="rId4" Type="http://schemas.openxmlformats.org/officeDocument/2006/relationships/image" Target="../media/image17.jpg" /></Relationships>
</file>

<file path=ppt/slides/_rels/slide1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18.png" /></Relationships>
</file>

<file path=ppt/slides/_rels/slide1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4.xml" /><Relationship Id="rId1" Type="http://schemas.openxmlformats.org/officeDocument/2006/relationships/slideLayout" Target="../slideLayouts/slideLayout7.xml" /><Relationship Id="rId4" Type="http://schemas.openxmlformats.org/officeDocument/2006/relationships/image" Target="../media/image19.gif" /></Relationships>
</file>

<file path=ppt/slides/_rels/slide1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5.xml" /><Relationship Id="rId1" Type="http://schemas.openxmlformats.org/officeDocument/2006/relationships/slideLayout" Target="../slideLayouts/slideLayout7.xml" /><Relationship Id="rId5" Type="http://schemas.microsoft.com/office/2007/relationships/hdphoto" Target="../media/hdphoto4.wdp" /><Relationship Id="rId4" Type="http://schemas.openxmlformats.org/officeDocument/2006/relationships/image" Target="../media/image20.jpeg" /></Relationships>
</file>

<file path=ppt/slides/_rels/slide1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6.xml" /><Relationship Id="rId1" Type="http://schemas.openxmlformats.org/officeDocument/2006/relationships/slideLayout" Target="../slideLayouts/slideLayout7.xml" /><Relationship Id="rId4" Type="http://schemas.openxmlformats.org/officeDocument/2006/relationships/image" Target="../media/image21.jpeg"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7.xml" /><Relationship Id="rId1" Type="http://schemas.openxmlformats.org/officeDocument/2006/relationships/slideLayout" Target="../slideLayouts/slideLayout7.xml" /><Relationship Id="rId4" Type="http://schemas.openxmlformats.org/officeDocument/2006/relationships/image" Target="../media/image22.jpg" /></Relationships>
</file>

<file path=ppt/slides/_rels/slide2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8.xml" /><Relationship Id="rId1" Type="http://schemas.openxmlformats.org/officeDocument/2006/relationships/slideLayout" Target="../slideLayouts/slideLayout7.xml" /><Relationship Id="rId4" Type="http://schemas.openxmlformats.org/officeDocument/2006/relationships/image" Target="../media/image23.jpg" /></Relationships>
</file>

<file path=ppt/slides/_rels/slide2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9.xml" /><Relationship Id="rId1" Type="http://schemas.openxmlformats.org/officeDocument/2006/relationships/slideLayout" Target="../slideLayouts/slideLayout7.xml" /><Relationship Id="rId4" Type="http://schemas.openxmlformats.org/officeDocument/2006/relationships/image" Target="../media/image24.jpg" /></Relationships>
</file>

<file path=ppt/slides/_rels/slide2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0.xml" /><Relationship Id="rId1" Type="http://schemas.openxmlformats.org/officeDocument/2006/relationships/slideLayout" Target="../slideLayouts/slideLayout7.xml" /><Relationship Id="rId4" Type="http://schemas.openxmlformats.org/officeDocument/2006/relationships/image" Target="../media/image25.jpg" /></Relationships>
</file>

<file path=ppt/slides/_rels/slide2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4.xml" /><Relationship Id="rId1" Type="http://schemas.openxmlformats.org/officeDocument/2006/relationships/slideLayout" Target="../slideLayouts/slideLayout7.xml" /><Relationship Id="rId4" Type="http://schemas.openxmlformats.org/officeDocument/2006/relationships/image" Target="../media/image26.jpg"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7.xml" /><Relationship Id="rId5" Type="http://schemas.openxmlformats.org/officeDocument/2006/relationships/image" Target="../media/image5.jpg" /><Relationship Id="rId4" Type="http://schemas.openxmlformats.org/officeDocument/2006/relationships/image" Target="../media/image4.jpg"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7.xml" /><Relationship Id="rId5" Type="http://schemas.openxmlformats.org/officeDocument/2006/relationships/image" Target="../media/image7.jpg" /><Relationship Id="rId4" Type="http://schemas.openxmlformats.org/officeDocument/2006/relationships/image" Target="../media/image6.jpg"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jpeg" /><Relationship Id="rId1" Type="http://schemas.openxmlformats.org/officeDocument/2006/relationships/slideLayout" Target="../slideLayouts/slideLayout7.xml" /><Relationship Id="rId6" Type="http://schemas.microsoft.com/office/2007/relationships/hdphoto" Target="../media/hdphoto2.wdp" /><Relationship Id="rId5" Type="http://schemas.openxmlformats.org/officeDocument/2006/relationships/image" Target="../media/image10.png" /><Relationship Id="rId4" Type="http://schemas.microsoft.com/office/2007/relationships/hdphoto" Target="../media/hdphoto1.wdp" /></Relationships>
</file>

<file path=ppt/slides/_rels/slide9.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89" y="65690"/>
            <a:ext cx="6726621" cy="6726621"/>
          </a:xfrm>
          <a:prstGeom prst="rect">
            <a:avLst/>
          </a:prstGeom>
        </p:spPr>
      </p:pic>
      <p:sp>
        <p:nvSpPr>
          <p:cNvPr id="3" name="TextBox 2"/>
          <p:cNvSpPr txBox="1"/>
          <p:nvPr/>
        </p:nvSpPr>
        <p:spPr>
          <a:xfrm>
            <a:off x="72571" y="3952183"/>
            <a:ext cx="12119429" cy="31390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Wave2">
              <a:avLst/>
            </a:prstTxWarp>
            <a:spAutoFit/>
          </a:bodyPr>
          <a:lstStyle/>
          <a:p>
            <a:r>
              <a:rPr lang="en-US" sz="551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Book Antiqua" pitchFamily="18" charset="0"/>
              </a:rPr>
              <a:t>Welcome to English World</a:t>
            </a:r>
          </a:p>
        </p:txBody>
      </p:sp>
    </p:spTree>
    <p:extLst>
      <p:ext uri="{BB962C8B-B14F-4D97-AF65-F5344CB8AC3E}">
        <p14:creationId xmlns:p14="http://schemas.microsoft.com/office/powerpoint/2010/main" val="3726035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6426" b="-158"/>
          <a:stretch/>
        </p:blipFill>
        <p:spPr>
          <a:xfrm>
            <a:off x="721" y="65690"/>
            <a:ext cx="12191279" cy="6726621"/>
          </a:xfrm>
          <a:prstGeom prst="rect">
            <a:avLst/>
          </a:prstGeom>
          <a:ln>
            <a:solidFill>
              <a:schemeClr val="tx1"/>
            </a:solidFill>
          </a:ln>
        </p:spPr>
      </p:pic>
      <p:sp>
        <p:nvSpPr>
          <p:cNvPr id="3" name="Rectangle 2"/>
          <p:cNvSpPr/>
          <p:nvPr/>
        </p:nvSpPr>
        <p:spPr>
          <a:xfrm>
            <a:off x="0" y="5811345"/>
            <a:ext cx="12192000" cy="980966"/>
          </a:xfrm>
          <a:prstGeom prst="rect">
            <a:avLst/>
          </a:prstGeom>
          <a:solidFill>
            <a:schemeClr val="accent3">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42" b="1" dirty="0">
                <a:latin typeface="Book Antiqua" pitchFamily="18" charset="0"/>
              </a:rPr>
              <a:t>and sufferings. Quarrels, ill-</a:t>
            </a:r>
            <a:r>
              <a:rPr lang="en-US" sz="2942" b="1" dirty="0" err="1">
                <a:latin typeface="Book Antiqua" pitchFamily="18" charset="0"/>
              </a:rPr>
              <a:t>feelingBut</a:t>
            </a:r>
            <a:r>
              <a:rPr lang="en-US" sz="2942" b="1" dirty="0">
                <a:latin typeface="Book Antiqua" pitchFamily="18" charset="0"/>
              </a:rPr>
              <a:t> it was full of problems s, jealously, enmity - all were part of everyday life there.</a:t>
            </a:r>
          </a:p>
        </p:txBody>
      </p:sp>
    </p:spTree>
    <p:extLst>
      <p:ext uri="{BB962C8B-B14F-4D97-AF65-F5344CB8AC3E}">
        <p14:creationId xmlns:p14="http://schemas.microsoft.com/office/powerpoint/2010/main" val="36473140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540001" y="1859455"/>
            <a:ext cx="6532657" cy="209272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78" b="1" dirty="0">
                <a:latin typeface="Book Antiqua" pitchFamily="18" charset="0"/>
              </a:rPr>
              <a:t>So he decided to go to a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84" r="1885" b="6848"/>
          <a:stretch/>
        </p:blipFill>
        <p:spPr>
          <a:xfrm>
            <a:off x="-98323" y="65690"/>
            <a:ext cx="12290323" cy="6726621"/>
          </a:xfrm>
          <a:prstGeom prst="rect">
            <a:avLst/>
          </a:prstGeom>
        </p:spPr>
      </p:pic>
      <p:sp>
        <p:nvSpPr>
          <p:cNvPr id="6" name="TextBox 5"/>
          <p:cNvSpPr txBox="1"/>
          <p:nvPr/>
        </p:nvSpPr>
        <p:spPr>
          <a:xfrm>
            <a:off x="4841126" y="5962872"/>
            <a:ext cx="2946400" cy="714939"/>
          </a:xfrm>
          <a:prstGeom prst="rect">
            <a:avLst/>
          </a:prstGeom>
          <a:noFill/>
        </p:spPr>
        <p:txBody>
          <a:bodyPr wrap="square" rtlCol="0">
            <a:spAutoFit/>
          </a:bodyPr>
          <a:lstStyle/>
          <a:p>
            <a:pPr algn="ctr"/>
            <a:r>
              <a:rPr lang="en-US" sz="4046" b="1" dirty="0">
                <a:latin typeface="Book Antiqua" pitchFamily="18" charset="0"/>
              </a:rPr>
              <a:t>jungle</a:t>
            </a:r>
          </a:p>
        </p:txBody>
      </p:sp>
    </p:spTree>
    <p:extLst>
      <p:ext uri="{BB962C8B-B14F-4D97-AF65-F5344CB8AC3E}">
        <p14:creationId xmlns:p14="http://schemas.microsoft.com/office/powerpoint/2010/main" val="1727836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2000" contrast="39000"/>
                    </a14:imgEffect>
                  </a14:imgLayer>
                </a14:imgProps>
              </a:ext>
              <a:ext uri="{28A0092B-C50C-407E-A947-70E740481C1C}">
                <a14:useLocalDpi xmlns:a14="http://schemas.microsoft.com/office/drawing/2010/main" val="0"/>
              </a:ext>
            </a:extLst>
          </a:blip>
          <a:srcRect b="190"/>
          <a:stretch/>
        </p:blipFill>
        <p:spPr>
          <a:xfrm>
            <a:off x="0" y="65689"/>
            <a:ext cx="12192000" cy="6726622"/>
          </a:xfrm>
          <a:prstGeom prst="rect">
            <a:avLst/>
          </a:prstGeom>
        </p:spPr>
      </p:pic>
      <p:sp>
        <p:nvSpPr>
          <p:cNvPr id="5" name="Rectangle 4"/>
          <p:cNvSpPr/>
          <p:nvPr/>
        </p:nvSpPr>
        <p:spPr>
          <a:xfrm>
            <a:off x="0" y="5881414"/>
            <a:ext cx="12192000" cy="910897"/>
          </a:xfrm>
          <a:prstGeom prst="rect">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75" b="1" spc="-129" dirty="0">
                <a:solidFill>
                  <a:schemeClr val="tx1"/>
                </a:solidFill>
                <a:latin typeface="Book Antiqua" pitchFamily="18" charset="0"/>
              </a:rPr>
              <a:t>So he left his house and went to a jungle to live by himself. There he made a nice little hut with wood, bamboo and reeds. "Ah, how happy I am here!" said the man to himself.</a:t>
            </a:r>
          </a:p>
        </p:txBody>
      </p:sp>
    </p:spTree>
    <p:extLst>
      <p:ext uri="{BB962C8B-B14F-4D97-AF65-F5344CB8AC3E}">
        <p14:creationId xmlns:p14="http://schemas.microsoft.com/office/powerpoint/2010/main" val="236194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nvGraphicFramePr>
        <p:xfrm>
          <a:off x="5604934" y="3092669"/>
          <a:ext cx="982133" cy="672662"/>
        </p:xfrm>
        <a:graphic>
          <a:graphicData uri="http://schemas.openxmlformats.org/presentationml/2006/ole">
            <mc:AlternateContent xmlns:mc="http://schemas.openxmlformats.org/markup-compatibility/2006">
              <mc:Choice xmlns:v="urn:schemas-microsoft-com:vml" Requires="v">
                <p:oleObj spid="_x0000_s1025" name="Packager Shell Object" showAsIcon="1" r:id="rId5" imgW="736920" imgH="685800" progId="Package">
                  <p:embed/>
                </p:oleObj>
              </mc:Choice>
              <mc:Fallback>
                <p:oleObj name="Packager Shell Object" showAsIcon="1" r:id="rId5" imgW="736920" imgH="685800" progId="Package">
                  <p:embed/>
                  <p:pic>
                    <p:nvPicPr>
                      <p:cNvPr id="3" name="Object 2">
                        <a:hlinkClick r:id="" action="ppaction://ole?verb=0"/>
                      </p:cNvPr>
                      <p:cNvPicPr/>
                      <p:nvPr/>
                    </p:nvPicPr>
                    <p:blipFill>
                      <a:blip r:embed="rId6"/>
                      <a:stretch>
                        <a:fillRect/>
                      </a:stretch>
                    </p:blipFill>
                    <p:spPr>
                      <a:xfrm>
                        <a:off x="5604934" y="3092669"/>
                        <a:ext cx="982133" cy="672662"/>
                      </a:xfrm>
                      <a:prstGeom prst="rect">
                        <a:avLst/>
                      </a:prstGeom>
                    </p:spPr>
                  </p:pic>
                </p:oleObj>
              </mc:Fallback>
            </mc:AlternateContent>
          </a:graphicData>
        </a:graphic>
      </p:graphicFrame>
      <p:sp>
        <p:nvSpPr>
          <p:cNvPr id="2" name="Oval 1"/>
          <p:cNvSpPr/>
          <p:nvPr/>
        </p:nvSpPr>
        <p:spPr>
          <a:xfrm>
            <a:off x="2743200" y="1112053"/>
            <a:ext cx="6197600" cy="4185453"/>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3678" b="1" dirty="0">
                <a:solidFill>
                  <a:schemeClr val="bg1"/>
                </a:solidFill>
                <a:latin typeface="Book Antiqua" pitchFamily="18" charset="0"/>
              </a:rPr>
              <a:t>But one day-</a:t>
            </a:r>
          </a:p>
        </p:txBody>
      </p:sp>
      <p:sp>
        <p:nvSpPr>
          <p:cNvPr id="4" name="TextBox 3"/>
          <p:cNvSpPr txBox="1"/>
          <p:nvPr/>
        </p:nvSpPr>
        <p:spPr>
          <a:xfrm>
            <a:off x="609600" y="5297506"/>
            <a:ext cx="10769600" cy="997837"/>
          </a:xfrm>
          <a:prstGeom prst="rect">
            <a:avLst/>
          </a:prstGeom>
          <a:noFill/>
        </p:spPr>
        <p:txBody>
          <a:bodyPr wrap="square" rtlCol="0">
            <a:spAutoFit/>
          </a:bodyPr>
          <a:lstStyle/>
          <a:p>
            <a:pPr algn="just"/>
            <a:r>
              <a:rPr lang="en-US" sz="2942" b="1" dirty="0">
                <a:latin typeface="Book Antiqua" pitchFamily="18" charset="0"/>
              </a:rPr>
              <a:t>he found some mice in his hut. The little creatures soon made holes in his blanket. </a:t>
            </a:r>
          </a:p>
        </p:txBody>
      </p:sp>
    </p:spTree>
    <p:extLst>
      <p:ext uri="{BB962C8B-B14F-4D97-AF65-F5344CB8AC3E}">
        <p14:creationId xmlns:p14="http://schemas.microsoft.com/office/powerpoint/2010/main" val="180437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ounded Rectangular Callout 1"/>
          <p:cNvSpPr/>
          <p:nvPr/>
        </p:nvSpPr>
        <p:spPr>
          <a:xfrm>
            <a:off x="420414" y="446398"/>
            <a:ext cx="4484414" cy="1861499"/>
          </a:xfrm>
          <a:prstGeom prst="wedgeRoundRectCallout">
            <a:avLst>
              <a:gd name="adj1" fmla="val 52915"/>
              <a:gd name="adj2" fmla="val 96094"/>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310" b="1" dirty="0">
                <a:latin typeface="Book Antiqua" pitchFamily="18" charset="0"/>
              </a:rPr>
              <a:t>So he brought a-</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84414" y="2272861"/>
            <a:ext cx="7497377" cy="4657194"/>
          </a:xfrm>
          <a:prstGeom prst="rect">
            <a:avLst/>
          </a:prstGeom>
        </p:spPr>
      </p:pic>
    </p:spTree>
    <p:extLst>
      <p:ext uri="{BB962C8B-B14F-4D97-AF65-F5344CB8AC3E}">
        <p14:creationId xmlns:p14="http://schemas.microsoft.com/office/powerpoint/2010/main" val="13957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780" y="3048170"/>
            <a:ext cx="2933702" cy="3363310"/>
          </a:xfrm>
          <a:prstGeom prst="rect">
            <a:avLst/>
          </a:prstGeom>
          <a:blipFill>
            <a:blip r:embed="rId3"/>
            <a:tile tx="0" ty="0" sx="100000" sy="100000" flip="none" algn="tl"/>
          </a:blipFill>
        </p:spPr>
      </p:pic>
      <p:sp>
        <p:nvSpPr>
          <p:cNvPr id="4" name="TextBox 3"/>
          <p:cNvSpPr txBox="1"/>
          <p:nvPr/>
        </p:nvSpPr>
        <p:spPr>
          <a:xfrm>
            <a:off x="5374290" y="4631503"/>
            <a:ext cx="1422400" cy="714939"/>
          </a:xfrm>
          <a:prstGeom prst="rect">
            <a:avLst/>
          </a:prstGeom>
          <a:noFill/>
        </p:spPr>
        <p:txBody>
          <a:bodyPr wrap="square" rtlCol="0">
            <a:spAutoFit/>
          </a:bodyPr>
          <a:lstStyle/>
          <a:p>
            <a:r>
              <a:rPr lang="en-US" sz="4046" b="1" dirty="0">
                <a:latin typeface="Book Antiqua" pitchFamily="18" charset="0"/>
              </a:rPr>
              <a:t>milk</a:t>
            </a:r>
          </a:p>
        </p:txBody>
      </p:sp>
      <p:sp>
        <p:nvSpPr>
          <p:cNvPr id="6" name="TextBox 5"/>
          <p:cNvSpPr txBox="1"/>
          <p:nvPr/>
        </p:nvSpPr>
        <p:spPr>
          <a:xfrm>
            <a:off x="4237703" y="1150374"/>
            <a:ext cx="4144083" cy="584775"/>
          </a:xfrm>
          <a:prstGeom prst="rect">
            <a:avLst/>
          </a:prstGeom>
          <a:blipFill>
            <a:blip r:embed="rId3"/>
            <a:tile tx="0" ty="0" sx="100000" sy="100000" flip="none" algn="tl"/>
          </a:blipFill>
        </p:spPr>
        <p:txBody>
          <a:bodyPr wrap="none" rtlCol="0">
            <a:spAutoFit/>
          </a:bodyPr>
          <a:lstStyle/>
          <a:p>
            <a:r>
              <a:rPr lang="en-US" sz="3200" dirty="0"/>
              <a:t>The cat needed to drink</a:t>
            </a:r>
            <a:endParaRPr lang="en-US" dirty="0"/>
          </a:p>
        </p:txBody>
      </p:sp>
    </p:spTree>
    <p:extLst>
      <p:ext uri="{BB962C8B-B14F-4D97-AF65-F5344CB8AC3E}">
        <p14:creationId xmlns:p14="http://schemas.microsoft.com/office/powerpoint/2010/main" val="1154938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2069" y="1116725"/>
            <a:ext cx="8338207" cy="5960714"/>
          </a:xfrm>
          <a:prstGeom prst="rect">
            <a:avLst/>
          </a:prstGeom>
        </p:spPr>
      </p:pic>
      <p:sp>
        <p:nvSpPr>
          <p:cNvPr id="5" name="TextBox 4"/>
          <p:cNvSpPr txBox="1"/>
          <p:nvPr/>
        </p:nvSpPr>
        <p:spPr>
          <a:xfrm>
            <a:off x="5815724" y="5601138"/>
            <a:ext cx="1681655" cy="601703"/>
          </a:xfrm>
          <a:prstGeom prst="rect">
            <a:avLst/>
          </a:prstGeom>
          <a:noFill/>
        </p:spPr>
        <p:txBody>
          <a:bodyPr wrap="square" rtlCol="0">
            <a:spAutoFit/>
          </a:bodyPr>
          <a:lstStyle/>
          <a:p>
            <a:pPr algn="ctr"/>
            <a:r>
              <a:rPr lang="en-US" sz="3310" b="1" dirty="0">
                <a:solidFill>
                  <a:schemeClr val="bg1">
                    <a:lumMod val="95000"/>
                  </a:schemeClr>
                </a:solidFill>
                <a:latin typeface="Book Antiqua" pitchFamily="18" charset="0"/>
              </a:rPr>
              <a:t>cow.</a:t>
            </a:r>
          </a:p>
        </p:txBody>
      </p:sp>
      <p:sp>
        <p:nvSpPr>
          <p:cNvPr id="6" name="TextBox 5"/>
          <p:cNvSpPr txBox="1"/>
          <p:nvPr/>
        </p:nvSpPr>
        <p:spPr>
          <a:xfrm>
            <a:off x="3573517" y="275897"/>
            <a:ext cx="6096000" cy="1229273"/>
          </a:xfrm>
          <a:prstGeom prst="wedgeRoundRectCallout">
            <a:avLst>
              <a:gd name="adj1" fmla="val 789"/>
              <a:gd name="adj2" fmla="val 116436"/>
              <a:gd name="adj3" fmla="val 16667"/>
            </a:avLst>
          </a:prstGeom>
          <a:solidFill>
            <a:schemeClr val="accent1">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310" b="1" dirty="0">
                <a:latin typeface="Book Antiqua" pitchFamily="18" charset="0"/>
              </a:rPr>
              <a:t>In order to supply milk </a:t>
            </a:r>
          </a:p>
          <a:p>
            <a:pPr algn="ctr"/>
            <a:r>
              <a:rPr lang="en-US" sz="3310" b="1" dirty="0">
                <a:latin typeface="Book Antiqua" pitchFamily="18" charset="0"/>
              </a:rPr>
              <a:t>he had to bring a-</a:t>
            </a:r>
          </a:p>
        </p:txBody>
      </p:sp>
    </p:spTree>
    <p:extLst>
      <p:ext uri="{BB962C8B-B14F-4D97-AF65-F5344CB8AC3E}">
        <p14:creationId xmlns:p14="http://schemas.microsoft.com/office/powerpoint/2010/main" val="336824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Oval Callout 1"/>
          <p:cNvSpPr/>
          <p:nvPr/>
        </p:nvSpPr>
        <p:spPr>
          <a:xfrm>
            <a:off x="1961931" y="205828"/>
            <a:ext cx="8408276" cy="1331310"/>
          </a:xfrm>
          <a:prstGeom prst="wedgeEllipseCallout">
            <a:avLst>
              <a:gd name="adj1" fmla="val -3884"/>
              <a:gd name="adj2" fmla="val 98964"/>
            </a:avLst>
          </a:prstGeom>
          <a:solidFill>
            <a:srgbClr val="002060"/>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sz="2942" b="1" dirty="0">
                <a:latin typeface="Book Antiqua" pitchFamily="18" charset="0"/>
              </a:rPr>
              <a:t>To take care of the cow he </a:t>
            </a:r>
          </a:p>
          <a:p>
            <a:pPr algn="ctr"/>
            <a:r>
              <a:rPr lang="en-US" sz="2942" b="1" dirty="0">
                <a:latin typeface="Book Antiqua" pitchFamily="18" charset="0"/>
              </a:rPr>
              <a:t>had to bring a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346" y="2223814"/>
            <a:ext cx="7179480" cy="3643586"/>
          </a:xfrm>
          <a:prstGeom prst="rect">
            <a:avLst/>
          </a:prstGeom>
        </p:spPr>
      </p:pic>
    </p:spTree>
    <p:extLst>
      <p:ext uri="{BB962C8B-B14F-4D97-AF65-F5344CB8AC3E}">
        <p14:creationId xmlns:p14="http://schemas.microsoft.com/office/powerpoint/2010/main" val="28080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35429" y="439391"/>
            <a:ext cx="11393714" cy="488595"/>
          </a:xfrm>
          <a:prstGeom prst="rect">
            <a:avLst/>
          </a:prstGeom>
          <a:noFill/>
        </p:spPr>
        <p:txBody>
          <a:bodyPr wrap="square" rtlCol="0">
            <a:spAutoFit/>
          </a:bodyPr>
          <a:lstStyle/>
          <a:p>
            <a:pPr algn="ctr"/>
            <a:r>
              <a:rPr lang="en-US" sz="2575" b="1" dirty="0">
                <a:latin typeface="Book Antiqua" pitchFamily="18" charset="0"/>
              </a:rPr>
              <a:t>The cowboy needed food. So he had to bring a--</a:t>
            </a:r>
          </a:p>
        </p:txBody>
      </p:sp>
      <p:grpSp>
        <p:nvGrpSpPr>
          <p:cNvPr id="3" name="Group 2"/>
          <p:cNvGrpSpPr/>
          <p:nvPr/>
        </p:nvGrpSpPr>
        <p:grpSpPr>
          <a:xfrm>
            <a:off x="2830286" y="1408875"/>
            <a:ext cx="6604000" cy="5197313"/>
            <a:chOff x="2686050" y="2768600"/>
            <a:chExt cx="4000500" cy="3583867"/>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24000" contrast="31000"/>
                      </a14:imgEffect>
                    </a14:imgLayer>
                  </a14:imgProps>
                </a:ext>
                <a:ext uri="{28A0092B-C50C-407E-A947-70E740481C1C}">
                  <a14:useLocalDpi xmlns:a14="http://schemas.microsoft.com/office/drawing/2010/main" val="0"/>
                </a:ext>
              </a:extLst>
            </a:blip>
            <a:stretch>
              <a:fillRect/>
            </a:stretch>
          </p:blipFill>
          <p:spPr>
            <a:xfrm>
              <a:off x="2686050" y="2768600"/>
              <a:ext cx="4000500" cy="3098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286250" y="5937556"/>
              <a:ext cx="1257300" cy="414911"/>
            </a:xfrm>
            <a:prstGeom prst="rect">
              <a:avLst/>
            </a:prstGeom>
            <a:noFill/>
          </p:spPr>
          <p:txBody>
            <a:bodyPr wrap="square" rtlCol="0">
              <a:spAutoFit/>
            </a:bodyPr>
            <a:lstStyle/>
            <a:p>
              <a:r>
                <a:rPr lang="en-US" sz="3310" b="1" dirty="0">
                  <a:latin typeface="Book Antiqua" pitchFamily="18" charset="0"/>
                </a:rPr>
                <a:t>Wife.</a:t>
              </a:r>
            </a:p>
          </p:txBody>
        </p:sp>
      </p:grpSp>
    </p:spTree>
    <p:extLst>
      <p:ext uri="{BB962C8B-B14F-4D97-AF65-F5344CB8AC3E}">
        <p14:creationId xmlns:p14="http://schemas.microsoft.com/office/powerpoint/2010/main" val="29492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35429" y="5784662"/>
            <a:ext cx="11045371" cy="601703"/>
          </a:xfrm>
          <a:prstGeom prst="rect">
            <a:avLst/>
          </a:prstGeom>
          <a:noFill/>
          <a:ln>
            <a:solidFill>
              <a:schemeClr val="tx1"/>
            </a:solidFill>
          </a:ln>
        </p:spPr>
        <p:txBody>
          <a:bodyPr wrap="square" rtlCol="0">
            <a:spAutoFit/>
          </a:bodyPr>
          <a:lstStyle/>
          <a:p>
            <a:pPr algn="ctr"/>
            <a:r>
              <a:rPr lang="en-US" sz="3310" b="1" dirty="0">
                <a:latin typeface="Book Antiqua" pitchFamily="18" charset="0"/>
              </a:rPr>
              <a:t>At last he found himself in a family.</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5833" b="9589"/>
          <a:stretch/>
        </p:blipFill>
        <p:spPr>
          <a:xfrm>
            <a:off x="435429" y="439390"/>
            <a:ext cx="11045371" cy="5016520"/>
          </a:xfrm>
          <a:prstGeom prst="rect">
            <a:avLst/>
          </a:prstGeom>
        </p:spPr>
      </p:pic>
    </p:spTree>
    <p:extLst>
      <p:ext uri="{BB962C8B-B14F-4D97-AF65-F5344CB8AC3E}">
        <p14:creationId xmlns:p14="http://schemas.microsoft.com/office/powerpoint/2010/main" val="414287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6132286" y="2871673"/>
            <a:ext cx="1" cy="3466078"/>
          </a:xfrm>
          <a:prstGeom prst="line">
            <a:avLst/>
          </a:prstGeom>
          <a:ln w="1016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94286" y="4123454"/>
            <a:ext cx="4572000" cy="997837"/>
          </a:xfrm>
          <a:prstGeom prst="rect">
            <a:avLst/>
          </a:prstGeom>
          <a:noFill/>
        </p:spPr>
        <p:txBody>
          <a:bodyPr wrap="square" rtlCol="0">
            <a:spAutoFit/>
          </a:bodyPr>
          <a:lstStyle/>
          <a:p>
            <a:r>
              <a:rPr lang="en-US" sz="2942" b="1" dirty="0">
                <a:solidFill>
                  <a:srgbClr val="C00000"/>
                </a:solidFill>
                <a:latin typeface="Book Antiqua" pitchFamily="18" charset="0"/>
              </a:rPr>
              <a:t>English For Today</a:t>
            </a:r>
          </a:p>
          <a:p>
            <a:r>
              <a:rPr lang="en-US" sz="2942" b="1" dirty="0">
                <a:solidFill>
                  <a:srgbClr val="C00000"/>
                </a:solidFill>
                <a:latin typeface="Book Antiqua" pitchFamily="18" charset="0"/>
              </a:rPr>
              <a:t>Class-IX-X</a:t>
            </a:r>
          </a:p>
        </p:txBody>
      </p:sp>
      <p:sp>
        <p:nvSpPr>
          <p:cNvPr id="5" name="Flowchart: Terminator 4"/>
          <p:cNvSpPr/>
          <p:nvPr/>
        </p:nvSpPr>
        <p:spPr>
          <a:xfrm>
            <a:off x="2949677" y="1032387"/>
            <a:ext cx="7413523" cy="163215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cs typeface="Andalus"/>
              </a:rPr>
              <a:t>Introduction</a:t>
            </a:r>
          </a:p>
        </p:txBody>
      </p:sp>
      <p:sp>
        <p:nvSpPr>
          <p:cNvPr id="8" name="TextBox 7">
            <a:extLst>
              <a:ext uri="{FF2B5EF4-FFF2-40B4-BE49-F238E27FC236}">
                <a16:creationId xmlns:a16="http://schemas.microsoft.com/office/drawing/2014/main" id="{BF889CCE-3489-4C4D-80F7-83A53546D832}"/>
              </a:ext>
            </a:extLst>
          </p:cNvPr>
          <p:cNvSpPr txBox="1"/>
          <p:nvPr/>
        </p:nvSpPr>
        <p:spPr>
          <a:xfrm>
            <a:off x="3063935" y="3330000"/>
            <a:ext cx="7210800" cy="1200329"/>
          </a:xfrm>
          <a:prstGeom prst="rect">
            <a:avLst/>
          </a:prstGeom>
          <a:noFill/>
        </p:spPr>
        <p:txBody>
          <a:bodyPr wrap="square" rtlCol="0">
            <a:spAutoFit/>
          </a:bodyPr>
          <a:lstStyle/>
          <a:p>
            <a:r>
              <a:rPr lang="en-GB" b="1">
                <a:solidFill>
                  <a:schemeClr val="tx2"/>
                </a:solidFill>
              </a:rPr>
              <a:t>SHIPRA RANI DAY </a:t>
            </a:r>
          </a:p>
          <a:p>
            <a:r>
              <a:rPr lang="en-GB" b="1">
                <a:solidFill>
                  <a:schemeClr val="tx2"/>
                </a:solidFill>
              </a:rPr>
              <a:t>Assistant teacher</a:t>
            </a:r>
          </a:p>
          <a:p>
            <a:r>
              <a:rPr lang="en-GB" b="1">
                <a:solidFill>
                  <a:schemeClr val="tx2"/>
                </a:solidFill>
              </a:rPr>
              <a:t>Jafar Nagar A.C high School </a:t>
            </a:r>
          </a:p>
          <a:p>
            <a:endParaRPr lang="en-US" b="1">
              <a:solidFill>
                <a:schemeClr val="tx2"/>
              </a:solidFill>
            </a:endParaRPr>
          </a:p>
        </p:txBody>
      </p:sp>
      <p:pic>
        <p:nvPicPr>
          <p:cNvPr id="9" name="Picture 9">
            <a:extLst>
              <a:ext uri="{FF2B5EF4-FFF2-40B4-BE49-F238E27FC236}">
                <a16:creationId xmlns:a16="http://schemas.microsoft.com/office/drawing/2014/main" id="{7B4FA27C-F07D-2348-9CF7-9A9E6D4FE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76" y="2664542"/>
            <a:ext cx="2593768" cy="3222242"/>
          </a:xfrm>
          <a:prstGeom prst="rect">
            <a:avLst/>
          </a:prstGeom>
        </p:spPr>
      </p:pic>
      <p:sp>
        <p:nvSpPr>
          <p:cNvPr id="11" name="TextBox 10">
            <a:extLst>
              <a:ext uri="{FF2B5EF4-FFF2-40B4-BE49-F238E27FC236}">
                <a16:creationId xmlns:a16="http://schemas.microsoft.com/office/drawing/2014/main" id="{4866FB07-C194-3D41-92C8-9BE0BE13C609}"/>
              </a:ext>
            </a:extLst>
          </p:cNvPr>
          <p:cNvSpPr txBox="1"/>
          <p:nvPr/>
        </p:nvSpPr>
        <p:spPr>
          <a:xfrm rot="201820">
            <a:off x="3110484" y="8802251"/>
            <a:ext cx="9604690" cy="1200329"/>
          </a:xfrm>
          <a:prstGeom prst="rect">
            <a:avLst/>
          </a:prstGeom>
          <a:noFill/>
        </p:spPr>
        <p:txBody>
          <a:bodyPr wrap="square" rtlCol="0">
            <a:spAutoFit/>
          </a:bodyPr>
          <a:lstStyle/>
          <a:p>
            <a:r>
              <a:rPr lang="en-GB" b="1">
                <a:solidFill>
                  <a:schemeClr val="tx2"/>
                </a:solidFill>
              </a:rPr>
              <a:t>SHIPRA RANI DAY </a:t>
            </a:r>
          </a:p>
          <a:p>
            <a:r>
              <a:rPr lang="en-GB" b="1">
                <a:solidFill>
                  <a:schemeClr val="tx2"/>
                </a:solidFill>
              </a:rPr>
              <a:t>Assistant teacher</a:t>
            </a:r>
          </a:p>
          <a:p>
            <a:r>
              <a:rPr lang="en-GB" b="1">
                <a:solidFill>
                  <a:schemeClr val="tx2"/>
                </a:solidFill>
              </a:rPr>
              <a:t>Jafar Nagar A.C high School </a:t>
            </a:r>
          </a:p>
          <a:p>
            <a:endParaRPr lang="en-US" b="1">
              <a:solidFill>
                <a:schemeClr val="tx2"/>
              </a:solidFill>
            </a:endParaRPr>
          </a:p>
        </p:txBody>
      </p:sp>
    </p:spTree>
    <p:extLst>
      <p:ext uri="{BB962C8B-B14F-4D97-AF65-F5344CB8AC3E}">
        <p14:creationId xmlns:p14="http://schemas.microsoft.com/office/powerpoint/2010/main" val="3676658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Down Arrow 1"/>
          <p:cNvSpPr/>
          <p:nvPr/>
        </p:nvSpPr>
        <p:spPr>
          <a:xfrm>
            <a:off x="508000" y="1224163"/>
            <a:ext cx="3846286" cy="1121103"/>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942" b="1" dirty="0">
                <a:latin typeface="Book Antiqua" pitchFamily="18" charset="0"/>
              </a:rPr>
              <a:t>Ill-feelings</a:t>
            </a:r>
          </a:p>
        </p:txBody>
      </p:sp>
      <p:sp>
        <p:nvSpPr>
          <p:cNvPr id="3" name="Rectangle 2"/>
          <p:cNvSpPr/>
          <p:nvPr/>
        </p:nvSpPr>
        <p:spPr>
          <a:xfrm>
            <a:off x="508000" y="2457377"/>
            <a:ext cx="3846286" cy="306434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75" b="1" dirty="0">
                <a:latin typeface="Book Antiqua" pitchFamily="18" charset="0"/>
              </a:rPr>
              <a:t>Bad mentality/ </a:t>
            </a:r>
          </a:p>
          <a:p>
            <a:pPr algn="ctr"/>
            <a:r>
              <a:rPr lang="en-US" sz="2575" b="1" dirty="0">
                <a:latin typeface="Book Antiqua" pitchFamily="18" charset="0"/>
              </a:rPr>
              <a:t>bad thinking/</a:t>
            </a:r>
          </a:p>
          <a:p>
            <a:pPr algn="ctr"/>
            <a:r>
              <a:rPr lang="en-US" sz="2575" b="1" dirty="0">
                <a:latin typeface="Book Antiqua" pitchFamily="18" charset="0"/>
              </a:rPr>
              <a:t>misconduct</a:t>
            </a:r>
          </a:p>
        </p:txBody>
      </p:sp>
      <p:sp>
        <p:nvSpPr>
          <p:cNvPr id="4" name="TextBox 3"/>
          <p:cNvSpPr txBox="1"/>
          <p:nvPr/>
        </p:nvSpPr>
        <p:spPr>
          <a:xfrm>
            <a:off x="508000" y="514131"/>
            <a:ext cx="11248571"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Let us know some key/new words to understand the topic clearly.</a:t>
            </a:r>
          </a:p>
        </p:txBody>
      </p:sp>
      <p:sp>
        <p:nvSpPr>
          <p:cNvPr id="5" name="TextBox 4"/>
          <p:cNvSpPr txBox="1"/>
          <p:nvPr/>
        </p:nvSpPr>
        <p:spPr>
          <a:xfrm>
            <a:off x="508000" y="5895428"/>
            <a:ext cx="11248571"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Ill feelings should not be the quality of human beings.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3" y="1224165"/>
            <a:ext cx="7039429" cy="4297564"/>
          </a:xfrm>
          <a:prstGeom prst="rect">
            <a:avLst/>
          </a:prstGeom>
          <a:ln>
            <a:solidFill>
              <a:schemeClr val="tx1"/>
            </a:solidFill>
          </a:ln>
        </p:spPr>
      </p:pic>
    </p:spTree>
    <p:extLst>
      <p:ext uri="{BB962C8B-B14F-4D97-AF65-F5344CB8AC3E}">
        <p14:creationId xmlns:p14="http://schemas.microsoft.com/office/powerpoint/2010/main" val="5771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Down Arrow 1"/>
          <p:cNvSpPr/>
          <p:nvPr/>
        </p:nvSpPr>
        <p:spPr>
          <a:xfrm>
            <a:off x="508000" y="663612"/>
            <a:ext cx="3846286" cy="1681655"/>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942" b="1" dirty="0">
                <a:latin typeface="Book Antiqua" pitchFamily="18" charset="0"/>
              </a:rPr>
              <a:t>Jealousy</a:t>
            </a:r>
          </a:p>
        </p:txBody>
      </p:sp>
      <p:sp>
        <p:nvSpPr>
          <p:cNvPr id="3" name="Rectangle 2"/>
          <p:cNvSpPr/>
          <p:nvPr/>
        </p:nvSpPr>
        <p:spPr>
          <a:xfrm>
            <a:off x="508000" y="2457377"/>
            <a:ext cx="3846286" cy="306434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75" b="1" dirty="0">
                <a:latin typeface="Book Antiqua" pitchFamily="18" charset="0"/>
              </a:rPr>
              <a:t>Protectiveness,</a:t>
            </a:r>
          </a:p>
          <a:p>
            <a:pPr algn="ctr"/>
            <a:r>
              <a:rPr lang="en-US" sz="2575" b="1" dirty="0">
                <a:latin typeface="Book Antiqua" pitchFamily="18" charset="0"/>
              </a:rPr>
              <a:t>distrust</a:t>
            </a:r>
          </a:p>
        </p:txBody>
      </p:sp>
      <p:sp>
        <p:nvSpPr>
          <p:cNvPr id="4" name="TextBox 3"/>
          <p:cNvSpPr txBox="1"/>
          <p:nvPr/>
        </p:nvSpPr>
        <p:spPr>
          <a:xfrm>
            <a:off x="508000" y="5895428"/>
            <a:ext cx="11248571"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The boy feels jealousy to the other boy.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29" y="663615"/>
            <a:ext cx="7257143" cy="4858114"/>
          </a:xfrm>
          <a:prstGeom prst="rect">
            <a:avLst/>
          </a:prstGeom>
          <a:ln>
            <a:solidFill>
              <a:schemeClr val="tx1"/>
            </a:solidFill>
          </a:ln>
        </p:spPr>
      </p:pic>
    </p:spTree>
    <p:extLst>
      <p:ext uri="{BB962C8B-B14F-4D97-AF65-F5344CB8AC3E}">
        <p14:creationId xmlns:p14="http://schemas.microsoft.com/office/powerpoint/2010/main" val="21275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Down Arrow 1"/>
          <p:cNvSpPr/>
          <p:nvPr/>
        </p:nvSpPr>
        <p:spPr>
          <a:xfrm>
            <a:off x="508000" y="663612"/>
            <a:ext cx="3846286" cy="1681655"/>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942" b="1" dirty="0">
                <a:latin typeface="Book Antiqua" pitchFamily="18" charset="0"/>
              </a:rPr>
              <a:t>Mice</a:t>
            </a:r>
          </a:p>
        </p:txBody>
      </p:sp>
      <p:sp>
        <p:nvSpPr>
          <p:cNvPr id="3" name="Rectangle 2"/>
          <p:cNvSpPr/>
          <p:nvPr/>
        </p:nvSpPr>
        <p:spPr>
          <a:xfrm>
            <a:off x="508000" y="2457377"/>
            <a:ext cx="3846286" cy="306434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75" b="1" dirty="0">
                <a:latin typeface="Book Antiqua" pitchFamily="18" charset="0"/>
              </a:rPr>
              <a:t>A group of mouse</a:t>
            </a:r>
          </a:p>
          <a:p>
            <a:pPr algn="ctr"/>
            <a:r>
              <a:rPr lang="en-US" sz="2575" b="1" dirty="0">
                <a:latin typeface="Book Antiqua" pitchFamily="18" charset="0"/>
              </a:rPr>
              <a:t>Plural number of mouse</a:t>
            </a:r>
          </a:p>
        </p:txBody>
      </p:sp>
      <p:sp>
        <p:nvSpPr>
          <p:cNvPr id="4" name="TextBox 3"/>
          <p:cNvSpPr txBox="1"/>
          <p:nvPr/>
        </p:nvSpPr>
        <p:spPr>
          <a:xfrm>
            <a:off x="508000" y="5895428"/>
            <a:ext cx="11248571"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The mice cut the blanket of </a:t>
            </a:r>
            <a:r>
              <a:rPr lang="en-US" sz="2575" b="1" dirty="0" err="1">
                <a:latin typeface="Book Antiqua" pitchFamily="18" charset="0"/>
              </a:rPr>
              <a:t>Ruplal</a:t>
            </a:r>
            <a:r>
              <a:rPr lang="en-US" sz="2575" b="1" dirty="0">
                <a:latin typeface="Book Antiqua" pitchFamily="18"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29" y="700982"/>
            <a:ext cx="7257143" cy="4820745"/>
          </a:xfrm>
          <a:prstGeom prst="rect">
            <a:avLst/>
          </a:prstGeom>
          <a:ln>
            <a:solidFill>
              <a:schemeClr val="tx1"/>
            </a:solidFill>
          </a:ln>
        </p:spPr>
      </p:pic>
    </p:spTree>
    <p:extLst>
      <p:ext uri="{BB962C8B-B14F-4D97-AF65-F5344CB8AC3E}">
        <p14:creationId xmlns:p14="http://schemas.microsoft.com/office/powerpoint/2010/main" val="401467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Down Arrow 1"/>
          <p:cNvSpPr/>
          <p:nvPr/>
        </p:nvSpPr>
        <p:spPr>
          <a:xfrm>
            <a:off x="508000" y="663612"/>
            <a:ext cx="3846286" cy="1681655"/>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942" b="1" dirty="0">
                <a:latin typeface="Book Antiqua" pitchFamily="18" charset="0"/>
              </a:rPr>
              <a:t>Blanket</a:t>
            </a:r>
          </a:p>
        </p:txBody>
      </p:sp>
      <p:sp>
        <p:nvSpPr>
          <p:cNvPr id="3" name="Rectangle 2"/>
          <p:cNvSpPr/>
          <p:nvPr/>
        </p:nvSpPr>
        <p:spPr>
          <a:xfrm>
            <a:off x="508000" y="2457377"/>
            <a:ext cx="3846286" cy="306434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75" b="1" dirty="0">
                <a:latin typeface="Book Antiqua" pitchFamily="18" charset="0"/>
              </a:rPr>
              <a:t>Thick cloth  </a:t>
            </a:r>
          </a:p>
          <a:p>
            <a:pPr algn="ctr"/>
            <a:r>
              <a:rPr lang="en-US" sz="2575" b="1" dirty="0">
                <a:latin typeface="Book Antiqua" pitchFamily="18" charset="0"/>
              </a:rPr>
              <a:t>to protect cold,</a:t>
            </a:r>
          </a:p>
          <a:p>
            <a:pPr algn="ctr"/>
            <a:r>
              <a:rPr lang="en-US" sz="2575" b="1" dirty="0">
                <a:latin typeface="Book Antiqua" pitchFamily="18" charset="0"/>
              </a:rPr>
              <a:t>in Bengali  ‘</a:t>
            </a:r>
            <a:r>
              <a:rPr lang="en-US" sz="2575" b="1" dirty="0" err="1">
                <a:latin typeface="Book Antiqua" pitchFamily="18" charset="0"/>
              </a:rPr>
              <a:t>kombol</a:t>
            </a:r>
            <a:r>
              <a:rPr lang="en-US" sz="2575" b="1" dirty="0">
                <a:latin typeface="Book Antiqua" pitchFamily="18" charset="0"/>
              </a:rPr>
              <a:t>’</a:t>
            </a:r>
          </a:p>
        </p:txBody>
      </p:sp>
      <p:sp>
        <p:nvSpPr>
          <p:cNvPr id="4" name="TextBox 3"/>
          <p:cNvSpPr txBox="1"/>
          <p:nvPr/>
        </p:nvSpPr>
        <p:spPr>
          <a:xfrm>
            <a:off x="508000" y="5895428"/>
            <a:ext cx="11248571"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We use blanket during winter to protect cold.</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1667" b="12222"/>
          <a:stretch/>
        </p:blipFill>
        <p:spPr>
          <a:xfrm>
            <a:off x="4717143" y="663611"/>
            <a:ext cx="7039429" cy="4858115"/>
          </a:xfrm>
          <a:prstGeom prst="rect">
            <a:avLst/>
          </a:prstGeom>
          <a:ln>
            <a:solidFill>
              <a:schemeClr val="tx1"/>
            </a:solidFill>
          </a:ln>
        </p:spPr>
      </p:pic>
    </p:spTree>
    <p:extLst>
      <p:ext uri="{BB962C8B-B14F-4D97-AF65-F5344CB8AC3E}">
        <p14:creationId xmlns:p14="http://schemas.microsoft.com/office/powerpoint/2010/main" val="428080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20414" y="486104"/>
            <a:ext cx="11281103" cy="6036268"/>
          </a:xfrm>
          <a:prstGeom prst="rect">
            <a:avLst/>
          </a:prstGeom>
          <a:noFill/>
        </p:spPr>
        <p:txBody>
          <a:bodyPr wrap="square" rtlCol="0">
            <a:spAutoFit/>
          </a:bodyPr>
          <a:lstStyle/>
          <a:p>
            <a:pPr algn="just"/>
            <a:r>
              <a:rPr lang="en-US" sz="2575" b="1" dirty="0">
                <a:latin typeface="Book Antiqua" pitchFamily="18" charset="0"/>
              </a:rPr>
              <a:t>B Read the story and answer the questions that follow.</a:t>
            </a:r>
          </a:p>
          <a:p>
            <a:pPr algn="just"/>
            <a:r>
              <a:rPr lang="en-US" sz="2575" b="1" dirty="0">
                <a:latin typeface="Book Antiqua" pitchFamily="18" charset="0"/>
              </a:rPr>
              <a:t>Long ago, a young man found life in the family in his village full of problems and sufferings. Quarrels, ill-feelings, jealously, enmity - all were part of everyday life there. So he left his house and went to a jungle to live by himself. There he made a nice little hut with wood, bamboo and reeds. “Ah, how happy I am here!” said the man to himself. But one day he found some mice in his hut. The little creatures soon made holes in his blanket. So he brought a cat to kill the mice. The cat needed milk. So he brought a cow. The cow needed grass and hay. So he brought a cowboy. The cowboy needed food. So he took a wife to cook meals. Then children were born to them, and the man found himself again in a family. So nobody can live alone, unless they are either angels or devils. People need food, shelter, companions and cooperation. They need to help each other. And if they live in a family or community, their need can be fulfilled. Hence living in society can make people good and happy citizens.</a:t>
            </a:r>
          </a:p>
        </p:txBody>
      </p:sp>
    </p:spTree>
    <p:extLst>
      <p:ext uri="{BB962C8B-B14F-4D97-AF65-F5344CB8AC3E}">
        <p14:creationId xmlns:p14="http://schemas.microsoft.com/office/powerpoint/2010/main" val="21152412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50345" y="1297973"/>
            <a:ext cx="11561379" cy="4451219"/>
          </a:xfrm>
          <a:prstGeom prst="rect">
            <a:avLst/>
          </a:prstGeom>
          <a:noFill/>
        </p:spPr>
        <p:txBody>
          <a:bodyPr wrap="square" rtlCol="0">
            <a:spAutoFit/>
          </a:bodyPr>
          <a:lstStyle/>
          <a:p>
            <a:pPr>
              <a:tabLst>
                <a:tab pos="532793" algn="l"/>
              </a:tabLst>
            </a:pPr>
            <a:r>
              <a:rPr lang="en-US" sz="2575" b="1" dirty="0">
                <a:latin typeface="Book Antiqua" pitchFamily="18" charset="0"/>
              </a:rPr>
              <a:t>C 	(Books shut) What five things did the young man do in the jungle? Now</a:t>
            </a:r>
          </a:p>
          <a:p>
            <a:pPr>
              <a:tabLst>
                <a:tab pos="532793" algn="l"/>
              </a:tabLst>
            </a:pPr>
            <a:r>
              <a:rPr lang="en-US" sz="2575" b="1" dirty="0">
                <a:latin typeface="Book Antiqua" pitchFamily="18" charset="0"/>
              </a:rPr>
              <a:t>	divide into groups of five. Tell the story to the groups sequentially.</a:t>
            </a:r>
          </a:p>
          <a:p>
            <a:pPr>
              <a:tabLst>
                <a:tab pos="532793" algn="l"/>
              </a:tabLst>
            </a:pPr>
            <a:endParaRPr lang="en-US" sz="2575" b="1" dirty="0">
              <a:latin typeface="Book Antiqua" pitchFamily="18" charset="0"/>
            </a:endParaRPr>
          </a:p>
          <a:p>
            <a:pPr>
              <a:tabLst>
                <a:tab pos="532793" algn="l"/>
              </a:tabLst>
            </a:pPr>
            <a:r>
              <a:rPr lang="en-US" sz="2575" b="1" dirty="0">
                <a:latin typeface="Book Antiqua" pitchFamily="18" charset="0"/>
              </a:rPr>
              <a:t>D 	Answer these questions. First discuss in pairs, then write the answers</a:t>
            </a:r>
          </a:p>
          <a:p>
            <a:pPr>
              <a:tabLst>
                <a:tab pos="532793" algn="l"/>
              </a:tabLst>
            </a:pPr>
            <a:r>
              <a:rPr lang="en-US" sz="2575" b="1" dirty="0">
                <a:latin typeface="Book Antiqua" pitchFamily="18" charset="0"/>
              </a:rPr>
              <a:t>	individually.</a:t>
            </a:r>
          </a:p>
          <a:p>
            <a:pPr marL="532793">
              <a:tabLst>
                <a:tab pos="532793" algn="l"/>
              </a:tabLst>
            </a:pPr>
            <a:r>
              <a:rPr lang="en-US" sz="2575" b="1" dirty="0">
                <a:latin typeface="Book Antiqua" pitchFamily="18" charset="0"/>
              </a:rPr>
              <a:t>1 Why did the young man leave his house?</a:t>
            </a:r>
          </a:p>
          <a:p>
            <a:pPr marL="532793">
              <a:tabLst>
                <a:tab pos="532793" algn="l"/>
              </a:tabLst>
            </a:pPr>
            <a:r>
              <a:rPr lang="en-US" sz="2575" b="1" dirty="0">
                <a:latin typeface="Book Antiqua" pitchFamily="18" charset="0"/>
              </a:rPr>
              <a:t>2 Where did he make a hut? What did he make the hut with?</a:t>
            </a:r>
          </a:p>
          <a:p>
            <a:pPr marL="532793">
              <a:tabLst>
                <a:tab pos="532793" algn="l"/>
              </a:tabLst>
            </a:pPr>
            <a:r>
              <a:rPr lang="en-US" sz="2575" b="1" dirty="0">
                <a:latin typeface="Book Antiqua" pitchFamily="18" charset="0"/>
              </a:rPr>
              <a:t>3 Was the man happy in his hut?</a:t>
            </a:r>
          </a:p>
          <a:p>
            <a:pPr marL="532793">
              <a:tabLst>
                <a:tab pos="532793" algn="l"/>
              </a:tabLst>
            </a:pPr>
            <a:r>
              <a:rPr lang="en-US" sz="2575" b="1" dirty="0">
                <a:latin typeface="Book Antiqua" pitchFamily="18" charset="0"/>
              </a:rPr>
              <a:t>4 How did he find himself again in a family?</a:t>
            </a:r>
          </a:p>
          <a:p>
            <a:pPr marL="532793">
              <a:tabLst>
                <a:tab pos="532793" algn="l"/>
              </a:tabLst>
            </a:pPr>
            <a:r>
              <a:rPr lang="en-US" sz="2575" b="1" dirty="0">
                <a:latin typeface="Book Antiqua" pitchFamily="18" charset="0"/>
              </a:rPr>
              <a:t>5 Where and how can a person be happy?</a:t>
            </a:r>
          </a:p>
          <a:p>
            <a:pPr marL="532793">
              <a:tabLst>
                <a:tab pos="532793" algn="l"/>
              </a:tabLst>
            </a:pPr>
            <a:r>
              <a:rPr lang="en-US" sz="2575" b="1" dirty="0">
                <a:latin typeface="Book Antiqua" pitchFamily="18" charset="0"/>
              </a:rPr>
              <a:t>6 What is the moral of the story?</a:t>
            </a:r>
          </a:p>
        </p:txBody>
      </p:sp>
    </p:spTree>
    <p:extLst>
      <p:ext uri="{BB962C8B-B14F-4D97-AF65-F5344CB8AC3E}">
        <p14:creationId xmlns:p14="http://schemas.microsoft.com/office/powerpoint/2010/main" val="184598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rapezoid 1"/>
          <p:cNvSpPr/>
          <p:nvPr/>
        </p:nvSpPr>
        <p:spPr>
          <a:xfrm>
            <a:off x="711200" y="663614"/>
            <a:ext cx="10769600" cy="896884"/>
          </a:xfrm>
          <a:prstGeom prst="trapezoid">
            <a:avLst>
              <a:gd name="adj" fmla="val 16231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78" b="1" dirty="0">
                <a:latin typeface="Book Antiqua" pitchFamily="18" charset="0"/>
              </a:rPr>
              <a:t>Home Work</a:t>
            </a:r>
          </a:p>
        </p:txBody>
      </p:sp>
      <p:sp>
        <p:nvSpPr>
          <p:cNvPr id="3" name="Bevel 2"/>
          <p:cNvSpPr/>
          <p:nvPr/>
        </p:nvSpPr>
        <p:spPr>
          <a:xfrm>
            <a:off x="711200" y="1560498"/>
            <a:ext cx="10769600" cy="4687440"/>
          </a:xfrm>
          <a:prstGeom prst="bevel">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678" b="1" dirty="0">
                <a:latin typeface="Book Antiqua" pitchFamily="18" charset="0"/>
              </a:rPr>
              <a:t>Write a paragraph on </a:t>
            </a:r>
          </a:p>
          <a:p>
            <a:pPr algn="ctr"/>
            <a:r>
              <a:rPr lang="en-US" sz="3310" b="1" dirty="0">
                <a:latin typeface="Book Antiqua" pitchFamily="18" charset="0"/>
              </a:rPr>
              <a:t>“ The problems and comforts</a:t>
            </a:r>
          </a:p>
          <a:p>
            <a:pPr algn="ctr"/>
            <a:r>
              <a:rPr lang="en-US" sz="3310" b="1" dirty="0">
                <a:latin typeface="Book Antiqua" pitchFamily="18" charset="0"/>
              </a:rPr>
              <a:t> of living in a society,”</a:t>
            </a:r>
          </a:p>
        </p:txBody>
      </p:sp>
    </p:spTree>
    <p:extLst>
      <p:ext uri="{BB962C8B-B14F-4D97-AF65-F5344CB8AC3E}">
        <p14:creationId xmlns:p14="http://schemas.microsoft.com/office/powerpoint/2010/main" val="16753307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Frame 5"/>
          <p:cNvSpPr/>
          <p:nvPr/>
        </p:nvSpPr>
        <p:spPr>
          <a:xfrm>
            <a:off x="1331311" y="486103"/>
            <a:ext cx="8233103" cy="49748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083" tIns="42041" rIns="84083" bIns="42041" numCol="1" spcCol="0" rtlCol="0" fromWordArt="0" anchor="ctr" anchorCtr="0" forceAA="0" compatLnSpc="1">
            <a:prstTxWarp prst="textNoShape">
              <a:avLst/>
            </a:prstTxWarp>
            <a:noAutofit/>
          </a:bodyPr>
          <a:lstStyle/>
          <a:p>
            <a:pPr algn="ctr"/>
            <a:endParaRPr lang="en-US" sz="1655">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897" y="906517"/>
            <a:ext cx="7041931" cy="2965319"/>
          </a:xfrm>
          <a:prstGeom prst="rect">
            <a:avLst/>
          </a:prstGeom>
        </p:spPr>
      </p:pic>
    </p:spTree>
    <p:extLst>
      <p:ext uri="{BB962C8B-B14F-4D97-AF65-F5344CB8AC3E}">
        <p14:creationId xmlns:p14="http://schemas.microsoft.com/office/powerpoint/2010/main" val="3943077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9910"/>
            <a:ext cx="6096000" cy="3213830"/>
          </a:xfrm>
          <a:prstGeom prst="rect">
            <a:avLst/>
          </a:prstGeom>
          <a:ln>
            <a:solidFill>
              <a:schemeClr val="tx1"/>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349" r="13731" b="23055"/>
          <a:stretch/>
        </p:blipFill>
        <p:spPr>
          <a:xfrm>
            <a:off x="6400801" y="2905820"/>
            <a:ext cx="5583162" cy="3623063"/>
          </a:xfrm>
          <a:prstGeom prst="rect">
            <a:avLst/>
          </a:prstGeom>
          <a:ln>
            <a:solidFill>
              <a:schemeClr val="tx1"/>
            </a:solidFill>
          </a:ln>
        </p:spPr>
      </p:pic>
      <p:sp>
        <p:nvSpPr>
          <p:cNvPr id="7" name="Left Arrow 6"/>
          <p:cNvSpPr/>
          <p:nvPr/>
        </p:nvSpPr>
        <p:spPr>
          <a:xfrm>
            <a:off x="6604000" y="514131"/>
            <a:ext cx="5384800" cy="2074041"/>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75" b="1" dirty="0">
                <a:latin typeface="Book Antiqua" pitchFamily="18" charset="0"/>
              </a:rPr>
              <a:t>Eating together looks happy.</a:t>
            </a:r>
          </a:p>
        </p:txBody>
      </p:sp>
      <p:sp>
        <p:nvSpPr>
          <p:cNvPr id="8" name="Right Arrow 7"/>
          <p:cNvSpPr/>
          <p:nvPr/>
        </p:nvSpPr>
        <p:spPr>
          <a:xfrm>
            <a:off x="304800" y="3653221"/>
            <a:ext cx="5936343" cy="2316947"/>
          </a:xfrm>
          <a:prstGeom prst="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942" b="1" dirty="0">
                <a:latin typeface="Book Antiqua" pitchFamily="18" charset="0"/>
              </a:rPr>
              <a:t>Eating alone looks gloomy.</a:t>
            </a:r>
          </a:p>
        </p:txBody>
      </p:sp>
    </p:spTree>
    <p:extLst>
      <p:ext uri="{BB962C8B-B14F-4D97-AF65-F5344CB8AC3E}">
        <p14:creationId xmlns:p14="http://schemas.microsoft.com/office/powerpoint/2010/main" val="3527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3278" r="25377"/>
          <a:stretch/>
        </p:blipFill>
        <p:spPr>
          <a:xfrm>
            <a:off x="6241144" y="627795"/>
            <a:ext cx="5415494" cy="4824158"/>
          </a:xfrm>
          <a:prstGeom prst="rect">
            <a:avLst/>
          </a:prstGeom>
          <a:ln>
            <a:solidFill>
              <a:schemeClr val="tx1"/>
            </a:solidFill>
          </a:ln>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2857" r="3352"/>
          <a:stretch/>
        </p:blipFill>
        <p:spPr>
          <a:xfrm>
            <a:off x="615130" y="627795"/>
            <a:ext cx="5553443" cy="4824158"/>
          </a:xfrm>
          <a:prstGeom prst="rect">
            <a:avLst/>
          </a:prstGeom>
          <a:ln>
            <a:solidFill>
              <a:schemeClr val="tx1"/>
            </a:solidFill>
          </a:ln>
        </p:spPr>
      </p:pic>
      <p:sp>
        <p:nvSpPr>
          <p:cNvPr id="13" name="TextBox 12"/>
          <p:cNvSpPr txBox="1"/>
          <p:nvPr/>
        </p:nvSpPr>
        <p:spPr>
          <a:xfrm>
            <a:off x="615130" y="5681193"/>
            <a:ext cx="5553443"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Living alone</a:t>
            </a:r>
          </a:p>
        </p:txBody>
      </p:sp>
      <p:sp>
        <p:nvSpPr>
          <p:cNvPr id="14" name="TextBox 13"/>
          <p:cNvSpPr txBox="1"/>
          <p:nvPr/>
        </p:nvSpPr>
        <p:spPr>
          <a:xfrm>
            <a:off x="6241144" y="5681193"/>
            <a:ext cx="5422123" cy="488595"/>
          </a:xfrm>
          <a:prstGeom prst="rect">
            <a:avLst/>
          </a:prstGeom>
          <a:noFill/>
          <a:ln>
            <a:solidFill>
              <a:schemeClr val="tx1"/>
            </a:solidFill>
          </a:ln>
        </p:spPr>
        <p:txBody>
          <a:bodyPr wrap="square" rtlCol="0">
            <a:spAutoFit/>
          </a:bodyPr>
          <a:lstStyle/>
          <a:p>
            <a:pPr algn="ctr"/>
            <a:r>
              <a:rPr lang="en-US" sz="2575" b="1" dirty="0">
                <a:latin typeface="Book Antiqua" pitchFamily="18" charset="0"/>
              </a:rPr>
              <a:t>Living with family</a:t>
            </a:r>
          </a:p>
        </p:txBody>
      </p:sp>
    </p:spTree>
    <p:extLst>
      <p:ext uri="{BB962C8B-B14F-4D97-AF65-F5344CB8AC3E}">
        <p14:creationId xmlns:p14="http://schemas.microsoft.com/office/powerpoint/2010/main" val="2094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798287" y="1560494"/>
            <a:ext cx="9745306" cy="3811752"/>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310" b="1" dirty="0">
                <a:latin typeface="Book Antiqua" pitchFamily="18" charset="0"/>
              </a:rPr>
              <a:t>Which one do you </a:t>
            </a:r>
          </a:p>
          <a:p>
            <a:pPr algn="ctr"/>
            <a:r>
              <a:rPr lang="en-US" sz="3310" b="1" dirty="0">
                <a:latin typeface="Book Antiqua" pitchFamily="18" charset="0"/>
              </a:rPr>
              <a:t>unlike between the two?</a:t>
            </a:r>
          </a:p>
        </p:txBody>
      </p:sp>
    </p:spTree>
    <p:extLst>
      <p:ext uri="{BB962C8B-B14F-4D97-AF65-F5344CB8AC3E}">
        <p14:creationId xmlns:p14="http://schemas.microsoft.com/office/powerpoint/2010/main" val="1844263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val 2"/>
          <p:cNvSpPr/>
          <p:nvPr/>
        </p:nvSpPr>
        <p:spPr>
          <a:xfrm>
            <a:off x="1814286" y="1090699"/>
            <a:ext cx="8563430" cy="1719025"/>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46" b="1" dirty="0">
                <a:latin typeface="Book Antiqua" pitchFamily="18" charset="0"/>
              </a:rPr>
              <a:t>Our today’s lesson is-</a:t>
            </a:r>
          </a:p>
        </p:txBody>
      </p:sp>
      <p:sp>
        <p:nvSpPr>
          <p:cNvPr id="4" name="Rounded Rectangle 3"/>
          <p:cNvSpPr/>
          <p:nvPr/>
        </p:nvSpPr>
        <p:spPr>
          <a:xfrm>
            <a:off x="1741715" y="2905818"/>
            <a:ext cx="8659725" cy="2989609"/>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46" b="1" dirty="0">
                <a:latin typeface="Book Antiqua" pitchFamily="18" charset="0"/>
              </a:rPr>
              <a:t>Can you live alone?</a:t>
            </a:r>
          </a:p>
          <a:p>
            <a:pPr algn="ctr"/>
            <a:r>
              <a:rPr lang="en-US" sz="4046" b="1" dirty="0">
                <a:latin typeface="Book Antiqua" pitchFamily="18" charset="0"/>
              </a:rPr>
              <a:t>Unit-1, Lesson-1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16" y="405475"/>
            <a:ext cx="8659725" cy="6013136"/>
          </a:xfrm>
          <a:prstGeom prst="rect">
            <a:avLst/>
          </a:prstGeom>
          <a:ln>
            <a:solidFill>
              <a:schemeClr val="tx1"/>
            </a:solidFill>
          </a:ln>
        </p:spPr>
      </p:pic>
      <p:sp>
        <p:nvSpPr>
          <p:cNvPr id="5" name="TextBox 4"/>
          <p:cNvSpPr txBox="1"/>
          <p:nvPr/>
        </p:nvSpPr>
        <p:spPr>
          <a:xfrm>
            <a:off x="5515429" y="1462774"/>
            <a:ext cx="4136571" cy="658322"/>
          </a:xfrm>
          <a:prstGeom prst="rect">
            <a:avLst/>
          </a:prstGeom>
          <a:noFill/>
        </p:spPr>
        <p:txBody>
          <a:bodyPr wrap="square" rtlCol="0">
            <a:spAutoFit/>
          </a:bodyPr>
          <a:lstStyle/>
          <a:p>
            <a:pPr algn="ctr"/>
            <a:r>
              <a:rPr lang="en-US" sz="3678" b="1" dirty="0">
                <a:latin typeface="Book Antiqua" pitchFamily="18" charset="0"/>
              </a:rPr>
              <a:t>Living alone.</a:t>
            </a:r>
          </a:p>
        </p:txBody>
      </p:sp>
    </p:spTree>
    <p:extLst>
      <p:ext uri="{BB962C8B-B14F-4D97-AF65-F5344CB8AC3E}">
        <p14:creationId xmlns:p14="http://schemas.microsoft.com/office/powerpoint/2010/main" val="3671417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2000"/>
                                        <p:tgtEl>
                                          <p:spTgt spid="2"/>
                                        </p:tgtEl>
                                        <p:attrNameLst>
                                          <p:attrName>ppt_w</p:attrName>
                                        </p:attrNameLst>
                                      </p:cBhvr>
                                      <p:tavLst>
                                        <p:tav tm="0">
                                          <p:val>
                                            <p:strVal val="ppt_w"/>
                                          </p:val>
                                        </p:tav>
                                        <p:tav tm="100000">
                                          <p:val>
                                            <p:fltVal val="0"/>
                                          </p:val>
                                        </p:tav>
                                      </p:tavLst>
                                    </p:anim>
                                    <p:anim calcmode="lin" valueType="num">
                                      <p:cBhvr>
                                        <p:cTn id="17" dur="2000"/>
                                        <p:tgtEl>
                                          <p:spTgt spid="2"/>
                                        </p:tgtEl>
                                        <p:attrNameLst>
                                          <p:attrName>ppt_h</p:attrName>
                                        </p:attrNameLst>
                                      </p:cBhvr>
                                      <p:tavLst>
                                        <p:tav tm="0">
                                          <p:val>
                                            <p:strVal val="ppt_h"/>
                                          </p:val>
                                        </p:tav>
                                        <p:tav tm="100000">
                                          <p:val>
                                            <p:fltVal val="0"/>
                                          </p:val>
                                        </p:tav>
                                      </p:tavLst>
                                    </p:anim>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p:nvGrpSpPr>
        <p:grpSpPr>
          <a:xfrm>
            <a:off x="457200" y="399397"/>
            <a:ext cx="11277600" cy="2292034"/>
            <a:chOff x="990600" y="609600"/>
            <a:chExt cx="8382000" cy="2696308"/>
          </a:xfrm>
        </p:grpSpPr>
        <p:sp>
          <p:nvSpPr>
            <p:cNvPr id="5" name="Down Ribbon 4"/>
            <p:cNvSpPr/>
            <p:nvPr/>
          </p:nvSpPr>
          <p:spPr>
            <a:xfrm>
              <a:off x="990600" y="609600"/>
              <a:ext cx="8382000" cy="2696308"/>
            </a:xfrm>
            <a:prstGeom prst="ribbon">
              <a:avLst>
                <a:gd name="adj1" fmla="val 20800"/>
                <a:gd name="adj2" fmla="val 68718"/>
              </a:avLst>
            </a:prstGeom>
            <a:noFill/>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1655">
                <a:latin typeface="Book Antiqua" pitchFamily="18" charset="0"/>
              </a:endParaRPr>
            </a:p>
          </p:txBody>
        </p:sp>
        <p:sp useBgFill="1">
          <p:nvSpPr>
            <p:cNvPr id="3" name="Oval 2"/>
            <p:cNvSpPr/>
            <p:nvPr/>
          </p:nvSpPr>
          <p:spPr>
            <a:xfrm>
              <a:off x="3104978" y="1400908"/>
              <a:ext cx="4455297" cy="1641231"/>
            </a:xfrm>
            <a:prstGeom prst="ellipse">
              <a:avLst/>
            </a:prstGeom>
            <a:ln w="127000" cmpd="dbl">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3">
              <a:schemeClr val="lt1"/>
            </a:lnRef>
            <a:fillRef idx="1">
              <a:schemeClr val="dk1"/>
            </a:fillRef>
            <a:effectRef idx="1">
              <a:schemeClr val="dk1"/>
            </a:effectRef>
            <a:fontRef idx="minor">
              <a:schemeClr val="lt1"/>
            </a:fontRef>
          </p:style>
          <p:txBody>
            <a:bodyPr rtlCol="0" anchor="ctr"/>
            <a:lstStyle/>
            <a:p>
              <a:pPr algn="ctr"/>
              <a:r>
                <a:rPr lang="en-US" sz="2942" b="1" dirty="0">
                  <a:solidFill>
                    <a:schemeClr val="tx1"/>
                  </a:solidFill>
                  <a:latin typeface="Book Antiqua" pitchFamily="18" charset="0"/>
                </a:rPr>
                <a:t>Learning outcomes</a:t>
              </a:r>
            </a:p>
          </p:txBody>
        </p:sp>
      </p:grpSp>
      <p:sp>
        <p:nvSpPr>
          <p:cNvPr id="4" name="Rounded Rectangle 3"/>
          <p:cNvSpPr/>
          <p:nvPr/>
        </p:nvSpPr>
        <p:spPr>
          <a:xfrm>
            <a:off x="508000" y="2905818"/>
            <a:ext cx="11277600" cy="3512791"/>
          </a:xfrm>
          <a:prstGeom prst="roundRect">
            <a:avLst/>
          </a:prstGeom>
          <a:noFill/>
        </p:spPr>
        <p:style>
          <a:lnRef idx="3">
            <a:schemeClr val="lt1"/>
          </a:lnRef>
          <a:fillRef idx="1">
            <a:schemeClr val="dk1"/>
          </a:fillRef>
          <a:effectRef idx="1">
            <a:schemeClr val="dk1"/>
          </a:effectRef>
          <a:fontRef idx="minor">
            <a:schemeClr val="lt1"/>
          </a:fontRef>
        </p:style>
        <p:txBody>
          <a:bodyPr rtlCol="0" anchor="ctr"/>
          <a:lstStyle/>
          <a:p>
            <a:pPr algn="just"/>
            <a:endParaRPr lang="en-US" sz="2575" b="1" spc="-110" dirty="0">
              <a:solidFill>
                <a:schemeClr val="bg1"/>
              </a:solidFill>
              <a:latin typeface="Book Antiqua" pitchFamily="18" charset="0"/>
            </a:endParaRPr>
          </a:p>
          <a:p>
            <a:pPr algn="just"/>
            <a:endParaRPr lang="en-US" sz="2575" b="1" spc="-110" dirty="0">
              <a:solidFill>
                <a:schemeClr val="bg1"/>
              </a:solidFill>
              <a:latin typeface="Book Antiqua" pitchFamily="18" charset="0"/>
            </a:endParaRPr>
          </a:p>
          <a:p>
            <a:pPr algn="just"/>
            <a:endParaRPr lang="en-US" sz="2575" b="1" spc="-110" dirty="0">
              <a:solidFill>
                <a:schemeClr val="bg1"/>
              </a:solidFill>
              <a:latin typeface="Book Antiqua" pitchFamily="18" charset="0"/>
            </a:endParaRPr>
          </a:p>
          <a:p>
            <a:pPr algn="just"/>
            <a:endParaRPr lang="en-US" sz="2575" b="1" spc="-110" dirty="0">
              <a:solidFill>
                <a:schemeClr val="bg1"/>
              </a:solidFill>
              <a:latin typeface="Book Antiqua" pitchFamily="18" charset="0"/>
            </a:endParaRPr>
          </a:p>
          <a:p>
            <a:pPr algn="just"/>
            <a:r>
              <a:rPr lang="en-US" sz="2575" b="1" spc="-110" dirty="0">
                <a:solidFill>
                  <a:schemeClr val="tx1"/>
                </a:solidFill>
                <a:latin typeface="Book Antiqua" pitchFamily="18" charset="0"/>
              </a:rPr>
              <a:t>After we have studied this lesson, we will be able to-</a:t>
            </a:r>
          </a:p>
          <a:p>
            <a:pPr marL="525494" indent="-525494" algn="just">
              <a:buFont typeface="Wingdings" pitchFamily="2" charset="2"/>
              <a:buChar char="Ø"/>
            </a:pPr>
            <a:r>
              <a:rPr lang="en-US" sz="2575" b="1" dirty="0">
                <a:solidFill>
                  <a:schemeClr val="tx1"/>
                </a:solidFill>
                <a:latin typeface="Book Antiqua" pitchFamily="18" charset="0"/>
              </a:rPr>
              <a:t>ask and answer questions</a:t>
            </a:r>
          </a:p>
          <a:p>
            <a:pPr marL="525494" indent="-525494" algn="just">
              <a:buFont typeface="Wingdings" pitchFamily="2" charset="2"/>
              <a:buChar char="Ø"/>
            </a:pPr>
            <a:r>
              <a:rPr lang="en-US" sz="2575" b="1" dirty="0">
                <a:solidFill>
                  <a:schemeClr val="tx1"/>
                </a:solidFill>
                <a:latin typeface="Book Antiqua" pitchFamily="18" charset="0"/>
              </a:rPr>
              <a:t>read and understand the text through silent reading</a:t>
            </a:r>
            <a:endParaRPr lang="en-US" sz="2575" b="1" dirty="0">
              <a:solidFill>
                <a:schemeClr val="tx1"/>
              </a:solidFill>
              <a:latin typeface="Book Antiqua" pitchFamily="18" charset="0"/>
              <a:ea typeface="Times New Roman"/>
              <a:cs typeface="Times New Roman"/>
            </a:endParaRPr>
          </a:p>
          <a:p>
            <a:pPr marL="525494" indent="-525494" algn="just">
              <a:buFont typeface="Wingdings" pitchFamily="2" charset="2"/>
              <a:buChar char="Ø"/>
            </a:pPr>
            <a:r>
              <a:rPr lang="en-US" sz="2575" b="1" dirty="0">
                <a:solidFill>
                  <a:schemeClr val="tx1"/>
                </a:solidFill>
                <a:latin typeface="Book Antiqua" pitchFamily="18" charset="0"/>
              </a:rPr>
              <a:t>write incidents</a:t>
            </a:r>
          </a:p>
          <a:p>
            <a:pPr marL="525494" indent="-525494" algn="just">
              <a:buFont typeface="Wingdings" pitchFamily="2" charset="2"/>
              <a:buChar char="Ø"/>
            </a:pPr>
            <a:r>
              <a:rPr lang="en-US" sz="2575" b="1" dirty="0">
                <a:solidFill>
                  <a:schemeClr val="tx1"/>
                </a:solidFill>
                <a:latin typeface="Book Antiqua" pitchFamily="18" charset="0"/>
              </a:rPr>
              <a:t>participate in discussions</a:t>
            </a:r>
          </a:p>
          <a:p>
            <a:pPr algn="just"/>
            <a:endParaRPr lang="en-US" sz="2575" b="1" dirty="0">
              <a:solidFill>
                <a:schemeClr val="bg1"/>
              </a:solidFill>
              <a:latin typeface="Book Antiqua" pitchFamily="18" charset="0"/>
              <a:ea typeface="Times New Roman"/>
              <a:cs typeface="Times New Roman"/>
            </a:endParaRPr>
          </a:p>
          <a:p>
            <a:pPr algn="just"/>
            <a:endParaRPr lang="en-US" sz="2575" b="1" dirty="0">
              <a:solidFill>
                <a:schemeClr val="bg1"/>
              </a:solidFill>
              <a:latin typeface="Book Antiqua" pitchFamily="18" charset="0"/>
              <a:ea typeface="Times New Roman"/>
              <a:cs typeface="Times New Roman"/>
            </a:endParaRPr>
          </a:p>
          <a:p>
            <a:pPr algn="just"/>
            <a:endParaRPr lang="en-US" sz="2575" b="1" dirty="0">
              <a:solidFill>
                <a:schemeClr val="bg1"/>
              </a:solidFill>
              <a:latin typeface="Book Antiqua" pitchFamily="18" charset="0"/>
              <a:ea typeface="Times New Roman"/>
              <a:cs typeface="Times New Roman"/>
            </a:endParaRPr>
          </a:p>
          <a:p>
            <a:pPr algn="just"/>
            <a:endParaRPr lang="en-US" sz="2575" b="1" dirty="0">
              <a:latin typeface="Book Antiqua" pitchFamily="18" charset="0"/>
            </a:endParaRPr>
          </a:p>
        </p:txBody>
      </p:sp>
    </p:spTree>
    <p:extLst>
      <p:ext uri="{BB962C8B-B14F-4D97-AF65-F5344CB8AC3E}">
        <p14:creationId xmlns:p14="http://schemas.microsoft.com/office/powerpoint/2010/main" val="3640358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40138" y="593147"/>
            <a:ext cx="11911724" cy="1677382"/>
          </a:xfrm>
          <a:prstGeom prst="rect">
            <a:avLst/>
          </a:prstGeom>
        </p:spPr>
        <p:txBody>
          <a:bodyPr wrap="square">
            <a:spAutoFit/>
          </a:bodyPr>
          <a:lstStyle/>
          <a:p>
            <a:pPr>
              <a:tabLst>
                <a:tab pos="532793" algn="l"/>
              </a:tabLst>
            </a:pPr>
            <a:r>
              <a:rPr lang="en-US" sz="2575" b="1" dirty="0">
                <a:latin typeface="Book Antiqua" pitchFamily="18" charset="0"/>
              </a:rPr>
              <a:t>A 	Look at the pictures and discuss in pairs the following questions.</a:t>
            </a:r>
          </a:p>
          <a:p>
            <a:pPr>
              <a:tabLst>
                <a:tab pos="532793" algn="l"/>
              </a:tabLst>
            </a:pPr>
            <a:r>
              <a:rPr lang="en-US" sz="2575" dirty="0">
                <a:latin typeface="Book Antiqua" pitchFamily="18" charset="0"/>
              </a:rPr>
              <a:t>	</a:t>
            </a:r>
            <a:r>
              <a:rPr lang="en-US" sz="2575" b="1" dirty="0">
                <a:latin typeface="Book Antiqua" pitchFamily="18" charset="0"/>
              </a:rPr>
              <a:t>1 Can you live alone in a house?</a:t>
            </a:r>
          </a:p>
          <a:p>
            <a:pPr>
              <a:tabLst>
                <a:tab pos="532793" algn="l"/>
              </a:tabLst>
            </a:pPr>
            <a:r>
              <a:rPr lang="en-US" sz="2575" b="1" dirty="0">
                <a:latin typeface="Book Antiqua" pitchFamily="18" charset="0"/>
              </a:rPr>
              <a:t>	2 Make a list of the problems you think you will have if you live alone in a</a:t>
            </a:r>
          </a:p>
          <a:p>
            <a:pPr marL="785322">
              <a:tabLst>
                <a:tab pos="532793" algn="l"/>
              </a:tabLst>
            </a:pPr>
            <a:r>
              <a:rPr lang="en-US" sz="2575" b="1" dirty="0">
                <a:latin typeface="Book Antiqua" pitchFamily="18" charset="0"/>
              </a:rPr>
              <a:t>house, e.g. having accidents, cooking, etc.</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contrast="59000"/>
                    </a14:imgEffect>
                  </a14:imgLayer>
                </a14:imgProps>
              </a:ext>
              <a:ext uri="{28A0092B-C50C-407E-A947-70E740481C1C}">
                <a14:useLocalDpi xmlns:a14="http://schemas.microsoft.com/office/drawing/2010/main" val="0"/>
              </a:ext>
            </a:extLst>
          </a:blip>
          <a:srcRect/>
          <a:stretch>
            <a:fillRect/>
          </a:stretch>
        </p:blipFill>
        <p:spPr bwMode="auto">
          <a:xfrm>
            <a:off x="770759" y="2555078"/>
            <a:ext cx="5044965" cy="37467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3000" contrast="57000"/>
                    </a14:imgEffect>
                  </a14:imgLayer>
                </a14:imgProps>
              </a:ext>
              <a:ext uri="{28A0092B-C50C-407E-A947-70E740481C1C}">
                <a14:useLocalDpi xmlns:a14="http://schemas.microsoft.com/office/drawing/2010/main" val="0"/>
              </a:ext>
            </a:extLst>
          </a:blip>
          <a:srcRect/>
          <a:stretch>
            <a:fillRect/>
          </a:stretch>
        </p:blipFill>
        <p:spPr bwMode="auto">
          <a:xfrm>
            <a:off x="6625819" y="2583106"/>
            <a:ext cx="4865491" cy="37187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8300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052"/>
          <a:stretch/>
        </p:blipFill>
        <p:spPr>
          <a:xfrm>
            <a:off x="0" y="65690"/>
            <a:ext cx="12192000" cy="6726622"/>
          </a:xfrm>
          <a:prstGeom prst="rect">
            <a:avLst/>
          </a:prstGeom>
          <a:ln>
            <a:solidFill>
              <a:schemeClr val="tx1"/>
            </a:solidFill>
          </a:ln>
        </p:spPr>
      </p:pic>
      <p:sp>
        <p:nvSpPr>
          <p:cNvPr id="7" name="Rectangle 6"/>
          <p:cNvSpPr/>
          <p:nvPr/>
        </p:nvSpPr>
        <p:spPr>
          <a:xfrm>
            <a:off x="0" y="6021552"/>
            <a:ext cx="12192000" cy="658322"/>
          </a:xfrm>
          <a:prstGeom prst="rect">
            <a:avLst/>
          </a:prstGeom>
          <a:ln>
            <a:noFill/>
          </a:ln>
        </p:spPr>
        <p:txBody>
          <a:bodyPr wrap="square">
            <a:spAutoFit/>
          </a:bodyPr>
          <a:lstStyle/>
          <a:p>
            <a:pPr algn="ctr"/>
            <a:r>
              <a:rPr lang="en-US" sz="3678" b="1" dirty="0">
                <a:latin typeface="Book Antiqua" pitchFamily="18" charset="0"/>
              </a:rPr>
              <a:t>Long ago, a young man lived in a beautiful village</a:t>
            </a:r>
            <a:r>
              <a:rPr lang="en-US" sz="3678" b="1" dirty="0">
                <a:solidFill>
                  <a:schemeClr val="bg1">
                    <a:lumMod val="95000"/>
                  </a:schemeClr>
                </a:solidFill>
                <a:latin typeface="Book Antiqua" pitchFamily="18" charset="0"/>
              </a:rPr>
              <a:t>.</a:t>
            </a:r>
          </a:p>
        </p:txBody>
      </p:sp>
    </p:spTree>
    <p:extLst>
      <p:ext uri="{BB962C8B-B14F-4D97-AF65-F5344CB8AC3E}">
        <p14:creationId xmlns:p14="http://schemas.microsoft.com/office/powerpoint/2010/main" val="619585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1037</Words>
  <Application>Microsoft Office PowerPoint</Application>
  <PresentationFormat>Widescreen</PresentationFormat>
  <Paragraphs>136</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Bivash Ray</dc:creator>
  <cp:lastModifiedBy>Unknown User</cp:lastModifiedBy>
  <cp:revision>7</cp:revision>
  <dcterms:created xsi:type="dcterms:W3CDTF">2020-12-26T20:10:57Z</dcterms:created>
  <dcterms:modified xsi:type="dcterms:W3CDTF">2021-01-02T16:18:10Z</dcterms:modified>
</cp:coreProperties>
</file>