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8"/>
  </p:notesMasterIdLst>
  <p:sldIdLst>
    <p:sldId id="341" r:id="rId2"/>
    <p:sldId id="340" r:id="rId3"/>
    <p:sldId id="310" r:id="rId4"/>
    <p:sldId id="317" r:id="rId5"/>
    <p:sldId id="348" r:id="rId6"/>
    <p:sldId id="301" r:id="rId7"/>
    <p:sldId id="342" r:id="rId8"/>
    <p:sldId id="322" r:id="rId9"/>
    <p:sldId id="338" r:id="rId10"/>
    <p:sldId id="344" r:id="rId11"/>
    <p:sldId id="343" r:id="rId12"/>
    <p:sldId id="345" r:id="rId13"/>
    <p:sldId id="346" r:id="rId14"/>
    <p:sldId id="347" r:id="rId15"/>
    <p:sldId id="339" r:id="rId16"/>
    <p:sldId id="34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FF33"/>
    <a:srgbClr val="FF66CC"/>
    <a:srgbClr val="FF3399"/>
    <a:srgbClr val="00FF00"/>
    <a:srgbClr val="1D0AA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17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C3C00-2F9C-40A5-A075-11131DD03353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71175B-7F5A-47CE-9C8E-8AEEC49CC0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98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FC79-A4E2-415A-AAAC-530FD485C904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329028-E691-4851-A80E-7F9CDA73D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FC79-A4E2-415A-AAAC-530FD485C904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29028-E691-4851-A80E-7F9CDA73D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6329028-E691-4851-A80E-7F9CDA73D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FC79-A4E2-415A-AAAC-530FD485C904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FC79-A4E2-415A-AAAC-530FD485C904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6329028-E691-4851-A80E-7F9CDA73D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FC79-A4E2-415A-AAAC-530FD485C904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329028-E691-4851-A80E-7F9CDA73D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2C0FC79-A4E2-415A-AAAC-530FD485C904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29028-E691-4851-A80E-7F9CDA73D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FC79-A4E2-415A-AAAC-530FD485C904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6329028-E691-4851-A80E-7F9CDA73D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FC79-A4E2-415A-AAAC-530FD485C904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6329028-E691-4851-A80E-7F9CDA73D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FC79-A4E2-415A-AAAC-530FD485C904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329028-E691-4851-A80E-7F9CDA73D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329028-E691-4851-A80E-7F9CDA73D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FC79-A4E2-415A-AAAC-530FD485C904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6329028-E691-4851-A80E-7F9CDA73D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2C0FC79-A4E2-415A-AAAC-530FD485C904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2C0FC79-A4E2-415A-AAAC-530FD485C904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329028-E691-4851-A80E-7F9CDA73D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mycityflower.co/wp-content/uploads/2016/01/red-roses-17728-red-rose-isolated-pv.jpg"/>
          <p:cNvPicPr>
            <a:picLocks noChangeAspect="1" noChangeArrowheads="1"/>
          </p:cNvPicPr>
          <p:nvPr/>
        </p:nvPicPr>
        <p:blipFill>
          <a:blip r:embed="rId2"/>
          <a:srcRect l="30985" t="15957" r="15528"/>
          <a:stretch>
            <a:fillRect/>
          </a:stretch>
        </p:blipFill>
        <p:spPr bwMode="auto">
          <a:xfrm>
            <a:off x="533400" y="239156"/>
            <a:ext cx="7696200" cy="4495800"/>
          </a:xfrm>
          <a:prstGeom prst="rect">
            <a:avLst/>
          </a:prstGeom>
          <a:noFill/>
        </p:spPr>
      </p:pic>
      <p:sp>
        <p:nvSpPr>
          <p:cNvPr id="4" name="Rounded Rectangle 3"/>
          <p:cNvSpPr/>
          <p:nvPr/>
        </p:nvSpPr>
        <p:spPr>
          <a:xfrm>
            <a:off x="533400" y="4953000"/>
            <a:ext cx="8153400" cy="1371600"/>
          </a:xfrm>
          <a:prstGeom prst="roundRect">
            <a:avLst/>
          </a:prstGeom>
          <a:solidFill>
            <a:srgbClr val="00B05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990600"/>
            <a:ext cx="7086600" cy="4524315"/>
          </a:xfrm>
          <a:prstGeom prst="rect">
            <a:avLst/>
          </a:prstGeom>
          <a:solidFill>
            <a:srgbClr val="FFC000"/>
          </a:solidFill>
        </p:spPr>
        <p:txBody>
          <a:bodyPr wrap="square" lIns="91440" tIns="45720" rIns="91440" bIns="45720" anchor="ctr">
            <a:spAutoFit/>
          </a:bodyPr>
          <a:lstStyle/>
          <a:p>
            <a:pPr algn="just"/>
            <a:r>
              <a:rPr lang="bn-BD" sz="48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খ) </a:t>
            </a:r>
            <a:r>
              <a:rPr lang="en-US" sz="4800" b="1" dirty="0" err="1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ভৌত</a:t>
            </a:r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en-US" sz="4800" b="1" dirty="0" err="1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নিউক্লিয়াস</a:t>
            </a:r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</a:p>
          <a:p>
            <a:pPr marL="742950" indent="-742950">
              <a:buAutoNum type="arabicParenR"/>
            </a:pPr>
            <a:r>
              <a:rPr lang="en-US" sz="4800" b="1" dirty="0" err="1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নিউক্লিয়ার</a:t>
            </a:r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পর্দা</a:t>
            </a:r>
          </a:p>
          <a:p>
            <a:pPr marL="742950" indent="-742950">
              <a:buAutoNum type="arabicParenR"/>
            </a:pPr>
            <a:r>
              <a:rPr lang="en-US" sz="4800" b="1" dirty="0" err="1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নিউক্লিয়োপ্লাজম</a:t>
            </a:r>
            <a:endParaRPr lang="en-US" sz="4800" b="1" dirty="0" smtClean="0">
              <a:ln w="18000">
                <a:noFill/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742950" indent="-742950"/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৩) </a:t>
            </a:r>
            <a:r>
              <a:rPr lang="en-US" sz="4800" b="1" dirty="0" err="1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নিউক্লিয়োলাস</a:t>
            </a:r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bn-BD" sz="4800" b="1" dirty="0" smtClean="0">
              <a:ln w="18000">
                <a:noFill/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742950" indent="-742950"/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৪) </a:t>
            </a:r>
            <a:r>
              <a:rPr lang="en-US" sz="4800" b="1" dirty="0" err="1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ক্রোমাটিন</a:t>
            </a:r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তন্তু</a:t>
            </a:r>
            <a:endParaRPr lang="en-US" sz="8000" b="1" dirty="0">
              <a:ln w="18000">
                <a:noFill/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200" y="1066800"/>
            <a:ext cx="8077200" cy="457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 নিউক্লিওপর্দাঃ- </a:t>
            </a:r>
            <a:r>
              <a:rPr lang="bn-BD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দু’স্তর বিশিষ্ট যে পর্দা দ্বারা নিউক্লিয়াস সাইটোপ্লাজম থেকে পৃথক থাকে তাকে নিউক্লিওপর্দা বলে। এ পর্দার প্রতিটি স্তর কোষঝিল্লির মতো ফসপোলিপিড বাইলেয়ার দ্বারা গঠিত। নিউক্লিওপর্দাটি বিশুদ্ধ ক্ষারীয় প্রোটিন দিয়ে তৈরি।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200" y="397416"/>
            <a:ext cx="7620000" cy="55626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২। নিউক্লিওপ্লাজমঃ- </a:t>
            </a:r>
            <a:r>
              <a:rPr lang="bn-BD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নিউক্লিওপর্দা দ্বারা বেষ্টিত যে অর্ধ-তরল জেলির মতো পদার্থ থাকে তা নিউক্লিওপ্লাজম নামে পরিচিত। এটা সাইটোপ্লাজম অপেক্ষা অধিক ঘন। নিউক্লিওপ্লাজম হলো নিউক্লিয়াসের অভ্যন্তরস্থ প্রোটোপ্লাজমিক রস এবং এতে প্রোটোপ্লাজমিক বৈশিষ্ট্য দেখা যায়। এখানে ডিএনএ ও আরএনএ ব্যপক হারে থাকলেও এটা মূলত প্রোটিন দিয়ে তৈরি। এছাড়া এখানে বিভিন্ন এনজাইম ও খনিজ লবণ থাকে। তবে কোন রঞ্জক পদার্থ থাকে না।</a:t>
            </a:r>
            <a:r>
              <a:rPr lang="bn-BD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200" y="533400"/>
            <a:ext cx="8077200" cy="51054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৩। নিউক্লিওলাসঃ- </a:t>
            </a:r>
            <a:r>
              <a:rPr lang="bn-BD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নিউক্লিয়াসের মধ্যে সাধারণত একটি ( কখনও একাধিক ) অপেক্ষাকৃত উজ্জ্বল, সুস্পষ্ট, গোলাকার যে অঙ্গাণু দেখা যায় তাকে নিউক্লিওলাস বলে। ফন্টনা ১৭৮১ সালে এটা আবিষ্কার করলেও ১৮৪০ সালে বোম্যান একে নিউক্লিওলাস নামকরণ করেন। 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200" y="533400"/>
            <a:ext cx="8077200" cy="5105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54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৪। নিউক্লিয়ার রেটিকুলাম বা ক্রোমাটিন তন্তুঃ- </a:t>
            </a:r>
            <a:r>
              <a:rPr lang="bn-BD" sz="44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ইন্টারফেজ দশায় জালিকাকার বা শাখাযুক্ত সূত্রাকার যে অঙ্গ নিউক্লিওপ্লাজমে ছড়ানো থাকে তাকে নিউক্লিয়ার রেটিকুলাম বা ক্রোমাটিন তন্তু বলে। ডিএনএ এবং হিস্টোন জাতীয় প্রোটিন নিয়ে ক্রোমাটিন তন্তু গঠিত।</a:t>
            </a:r>
            <a:endParaRPr lang="en-US" sz="36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610600" cy="6063198"/>
          </a:xfrm>
          <a:prstGeom prst="rect">
            <a:avLst/>
          </a:prstGeom>
          <a:solidFill>
            <a:srgbClr val="FFC000"/>
          </a:solidFill>
        </p:spPr>
        <p:txBody>
          <a:bodyPr wrap="square" lIns="91440" tIns="45720" rIns="91440" bIns="45720" anchor="ctr">
            <a:spAutoFit/>
          </a:bodyPr>
          <a:lstStyle/>
          <a:p>
            <a:pPr algn="ctr"/>
            <a:r>
              <a:rPr lang="en-US" sz="4800" b="1" dirty="0" err="1" smtClean="0">
                <a:ln w="18000">
                  <a:noFill/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নিউক্লিয়াসের</a:t>
            </a:r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8000">
                  <a:noFill/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কাজঃ</a:t>
            </a:r>
            <a:endParaRPr lang="en-US" sz="4800" b="1" dirty="0" smtClean="0">
              <a:ln w="18000">
                <a:noFill/>
                <a:prstDash val="solid"/>
                <a:miter lim="800000"/>
              </a:ln>
              <a:solidFill>
                <a:srgbClr val="0000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1200" b="1" dirty="0" smtClean="0">
              <a:ln w="18000">
                <a:noFill/>
                <a:prstDash val="solid"/>
                <a:miter lim="800000"/>
              </a:ln>
              <a:solidFill>
                <a:srgbClr val="0000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40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নিউক্লিয়াস কোষের সকল জৈবনিক কার্যক্রম নিয়ন্ত্রণ 	করে থাকে।</a:t>
            </a:r>
          </a:p>
          <a:p>
            <a:pPr algn="just"/>
            <a:r>
              <a:rPr lang="bn-BD" sz="40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এটি কোষের ক্ষয়পূরণ, বৃদ্ধিসাধন ও বিভাজন 	নিয়ন্ত্রণ করে। </a:t>
            </a:r>
          </a:p>
          <a:p>
            <a:pPr algn="just"/>
            <a:r>
              <a:rPr lang="bn-BD" sz="40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৩। কোষের ডিএনএ অনুলিপনের নির্দেশ প্রদান ও 	নিয়ন্ত্রণ করে। </a:t>
            </a:r>
          </a:p>
          <a:p>
            <a:pPr algn="just"/>
            <a:r>
              <a:rPr lang="bn-BD" sz="40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৪। কোষ বিভাজনেও নিষেকে এটি বিশেষ ভূমিকা 	পালন করে। </a:t>
            </a:r>
            <a:r>
              <a:rPr lang="bn-BD" sz="44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ln w="18000">
                <a:noFill/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arb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0"/>
            <a:ext cx="5334000" cy="347031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95400" y="3429000"/>
            <a:ext cx="6248399" cy="2708434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relaxedInset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 err="1" smtClean="0">
                <a:ln w="11430"/>
                <a:solidFill>
                  <a:srgbClr val="1D0AA6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সকলকে</a:t>
            </a:r>
            <a:endParaRPr lang="en-US" sz="6600" b="1" dirty="0" smtClean="0">
              <a:ln w="11430"/>
              <a:solidFill>
                <a:srgbClr val="1D0AA6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10400" b="1" dirty="0" smtClean="0">
                <a:ln w="11430"/>
                <a:solidFill>
                  <a:srgbClr val="1D0AA6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5000" b="1" dirty="0" smtClean="0">
              <a:ln w="11430"/>
              <a:solidFill>
                <a:srgbClr val="1D0AA6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381000"/>
            <a:ext cx="8534400" cy="1066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spc="50" normalizeH="0" baseline="0" noProof="0" dirty="0" err="1" smtClean="0">
                <a:ln w="28575">
                  <a:solidFill>
                    <a:srgbClr val="00FF00"/>
                  </a:solidFill>
                </a:ln>
                <a:solidFill>
                  <a:srgbClr val="00B050"/>
                </a:solidFill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শিক্ষক</a:t>
            </a:r>
            <a:r>
              <a:rPr kumimoji="0" lang="en-US" sz="8000" b="1" i="0" u="none" strike="noStrike" kern="1200" spc="50" normalizeH="0" baseline="0" noProof="0" dirty="0" smtClean="0">
                <a:ln w="28575">
                  <a:solidFill>
                    <a:srgbClr val="00FF00"/>
                  </a:solidFill>
                </a:ln>
                <a:solidFill>
                  <a:srgbClr val="00B050"/>
                </a:solidFill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8000" b="1" i="0" u="none" strike="noStrike" kern="1200" spc="50" normalizeH="0" baseline="0" noProof="0" dirty="0" err="1" smtClean="0">
                <a:ln w="28575">
                  <a:solidFill>
                    <a:srgbClr val="00FF00"/>
                  </a:solidFill>
                </a:ln>
                <a:solidFill>
                  <a:srgbClr val="00B050"/>
                </a:solidFill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পরিচিতি</a:t>
            </a:r>
            <a:endParaRPr kumimoji="0" lang="en-US" sz="8000" b="1" i="0" u="none" strike="noStrike" kern="1200" spc="50" normalizeH="0" baseline="0" noProof="0" dirty="0" smtClean="0">
              <a:ln w="28575">
                <a:solidFill>
                  <a:srgbClr val="00FF00"/>
                </a:solidFill>
              </a:ln>
              <a:solidFill>
                <a:srgbClr val="00B050"/>
              </a:solidFill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80524" y="1143000"/>
            <a:ext cx="6215876" cy="480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spc="50" normalizeH="0" baseline="0" noProof="0" dirty="0" smtClean="0">
              <a:ln w="28575">
                <a:solidFill>
                  <a:schemeClr val="tx1"/>
                </a:solidFill>
              </a:ln>
              <a:solidFill>
                <a:srgbClr val="FFC000"/>
              </a:solidFill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ড. </a:t>
            </a:r>
            <a:r>
              <a:rPr lang="en-US" sz="36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মোঃ</a:t>
            </a:r>
            <a:r>
              <a:rPr lang="en-US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আকতারুল</a:t>
            </a:r>
            <a:r>
              <a:rPr lang="en-US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ইসলাম</a:t>
            </a:r>
            <a:endParaRPr lang="en-US" sz="3600" b="1" spc="50" dirty="0" smtClean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ea typeface="+mj-ea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প্রভাষক-</a:t>
            </a:r>
            <a:r>
              <a:rPr lang="en-US" sz="36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জীববিজ্ঞান</a:t>
            </a:r>
            <a:endParaRPr lang="en-US" sz="3600" b="1" spc="50" dirty="0" smtClean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ea typeface="+mj-ea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চৌরাপাড়া</a:t>
            </a:r>
            <a:r>
              <a:rPr lang="en-US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ফাযিল</a:t>
            </a:r>
            <a:r>
              <a:rPr lang="en-US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মাদ্রাসা</a:t>
            </a:r>
            <a:endParaRPr lang="en-US" sz="3600" b="1" spc="50" dirty="0" smtClean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ea typeface="+mj-ea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নিয়ামতপুর</a:t>
            </a:r>
            <a:r>
              <a:rPr lang="en-US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, </a:t>
            </a:r>
            <a:r>
              <a:rPr lang="en-US" sz="36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নওগাঁ</a:t>
            </a:r>
            <a:r>
              <a:rPr lang="en-US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 ।</a:t>
            </a:r>
            <a:endParaRPr lang="en-US" sz="3600" b="1" spc="50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ea typeface="+mj-ea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E mail: aktarul</a:t>
            </a:r>
            <a:r>
              <a:rPr lang="en-US" sz="36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OMJ" panose="01010600010101010101" pitchFamily="2" charset="0"/>
                <a:ea typeface="+mj-ea"/>
                <a:cs typeface="SutonnyOMJ" panose="01010600010101010101" pitchFamily="2" charset="0"/>
              </a:rPr>
              <a:t>944@gmail.com</a:t>
            </a:r>
            <a:endParaRPr lang="en-US" sz="3600" b="1" spc="50" dirty="0" smtClean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ea typeface="+mj-ea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2209800"/>
            <a:ext cx="2775723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219200"/>
            <a:ext cx="8915400" cy="5486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জীববিজ্ঞান</a:t>
            </a:r>
            <a:r>
              <a:rPr lang="en-US" sz="72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 1</a:t>
            </a:r>
            <a:r>
              <a:rPr lang="bn-BD" sz="72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ম পত্র</a:t>
            </a:r>
            <a:endParaRPr lang="en-US" sz="7200" b="1" spc="50" dirty="0" smtClean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ea typeface="+mj-ea"/>
              <a:cs typeface="NikoshBAN" pitchFamily="2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54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5400" b="1" spc="50" dirty="0" err="1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</a:t>
            </a:r>
            <a:r>
              <a:rPr kumimoji="0" lang="en-US" sz="5400" b="1" i="0" u="none" strike="noStrike" kern="1200" spc="50" normalizeH="0" noProof="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একাদশ</a:t>
            </a:r>
            <a:r>
              <a:rPr kumimoji="0" lang="en-US" sz="5400" b="1" i="0" u="none" strike="noStrike" kern="1200" spc="50" normalizeH="0" noProof="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bn-BD" sz="5400" b="1" i="0" u="none" strike="noStrike" kern="1200" spc="50" normalizeH="0" noProof="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–দ্বাদশ</a:t>
            </a:r>
            <a:endParaRPr kumimoji="0" lang="en-US" sz="5400" b="1" i="0" u="none" strike="noStrike" kern="1200" spc="50" normalizeH="0" noProof="0" dirty="0" smtClean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kumimoji="0" lang="bn-BD" sz="5400" b="1" i="0" u="none" strike="noStrike" kern="1200" spc="50" normalizeH="0" noProof="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5400" b="1" spc="50" baseline="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অধ্যায়ঃ</a:t>
            </a:r>
            <a:r>
              <a:rPr lang="en-US" sz="5400" b="1" spc="50" baseline="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-</a:t>
            </a:r>
            <a:r>
              <a:rPr lang="en-US" sz="54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54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প্রথম</a:t>
            </a:r>
            <a:endParaRPr lang="en-US" sz="5400" b="1" spc="50" dirty="0" smtClean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ea typeface="+mj-ea"/>
              <a:cs typeface="NikoshBAN" pitchFamily="2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54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সময়ঃ৫০ </a:t>
            </a:r>
            <a:r>
              <a:rPr lang="en-US" sz="54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মিনিট</a:t>
            </a:r>
            <a:endParaRPr lang="en-US" sz="5400" b="1" spc="50" dirty="0" smtClean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ea typeface="+mj-ea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b="1" spc="50" dirty="0" smtClean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ea typeface="+mj-ea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spc="50" normalizeH="0" baseline="0" noProof="0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0" b="1" spc="50" dirty="0" err="1" smtClean="0">
                <a:ln w="28575">
                  <a:solidFill>
                    <a:srgbClr val="66FF33"/>
                  </a:solidFill>
                </a:ln>
                <a:solidFill>
                  <a:srgbClr val="66FF33"/>
                </a:solidFill>
                <a:latin typeface="NikoshBAN" pitchFamily="2" charset="0"/>
                <a:ea typeface="+mj-ea"/>
                <a:cs typeface="NikoshBAN" pitchFamily="2" charset="0"/>
              </a:rPr>
              <a:t>পাঠ</a:t>
            </a:r>
            <a:r>
              <a:rPr lang="en-US" sz="8000" b="1" spc="50" dirty="0" smtClean="0">
                <a:ln w="28575">
                  <a:solidFill>
                    <a:srgbClr val="66FF33"/>
                  </a:solidFill>
                </a:ln>
                <a:solidFill>
                  <a:srgbClr val="66FF33"/>
                </a:solidFill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8000" b="1" spc="50" dirty="0" err="1" smtClean="0">
                <a:ln w="28575">
                  <a:solidFill>
                    <a:srgbClr val="66FF33"/>
                  </a:solidFill>
                </a:ln>
                <a:solidFill>
                  <a:srgbClr val="66FF33"/>
                </a:solidFill>
                <a:latin typeface="NikoshBAN" pitchFamily="2" charset="0"/>
                <a:ea typeface="+mj-ea"/>
                <a:cs typeface="NikoshBAN" pitchFamily="2" charset="0"/>
              </a:rPr>
              <a:t>পরিচিতি</a:t>
            </a:r>
            <a:endParaRPr kumimoji="0" lang="en-US" sz="8000" b="1" i="0" u="none" strike="noStrike" kern="1200" spc="50" normalizeH="0" baseline="0" noProof="0" dirty="0" smtClean="0">
              <a:ln w="28575">
                <a:solidFill>
                  <a:srgbClr val="66FF33"/>
                </a:solidFill>
              </a:ln>
              <a:solidFill>
                <a:srgbClr val="66FF33"/>
              </a:solidFill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43000" y="133350"/>
            <a:ext cx="6477000" cy="838200"/>
          </a:xfrm>
          <a:prstGeom prst="roundRect">
            <a:avLst/>
          </a:prstGeom>
          <a:solidFill>
            <a:srgbClr val="66FF33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চিত্রটি লক্ষ্য করো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746" name="AutoShape 2" descr="data:image/jpeg;base64,/9j/4AAQSkZJRgABAQAAAQABAAD/2wCEAAkGBxQTEhUUExQVFBQXGBgXGBgYGBYYHBUYFRgWFxcUFBcYHSggGBolHBQUITEhJSkrLi4uFx8zODMsNygtLisBCgoKDg0OGxAQGywkHCQsLCwsLCwsLCwsLCwsLCwsLCwsLCwsLCwsLCwsLCwsLCwsLCwsLCwsLCwsLCwsLCwsLP/AABEIAKsBJgMBIgACEQEDEQH/xAAcAAABBQEBAQAAAAAAAAAAAAABAAIEBQYHAwj/xABGEAABAwIDBAYGBwcDAgcAAAABAAIRAyEEEjEFQVFhBhMicYGRMkKhsdHwBxQjUnLB0hUzU2KSovEkguEWQyVjc4OTssL/xAAaAQADAQEBAQAAAAAAAAAAAAAAAQIDBAUG/8QAMREAAgIAAwYFBAEEAwAAAAAAAAECEQMEMRIUIUFR8BMyUoGhImGR4RWxwdHxM0Jx/9oADAMBAAIRAxEAPwDoSUpsoyvRs8wdKSaiiwDKMpqSQDpSlNSRYDkkJSRYDkJQlFIBJIJIsApSmoosB0pJqSLAIKcmApwRYBQKBQKAFKUoJSnYCJTUSUEWAkgUCgqTHQSkggixBlJAlJFgOlKU2UUWA6UgU2UQnYEvAeke78wkm7PPaPd+YSXPieY3w9CMkE1JaGI8FGU0FElAwygglKAHpJsohIApIJIAckhKUoCgpIJJWFCRQSRYUEIlNlJOwoLQnErzbZOJSsKESgUMyUoChIJSkUwoUopqdKB0NhJElNKdiEUEk4IsBiMpEIFOwCgkgiwocjKakEWKiZs/0vD8wkhs70j3fmElhiam+HoRJRTJRBWpiORTQkkMMopqSB0OCUoJIHQ6UZTUkAOlEFNXniHEMcW6hpItN4tbepbpWCVs9iqzH9IMPQqdXVqhj4Bgh0QZjtRG7isJ0s2piTjgyizM3DtaC0MeQXvGZ7jlEtNwAd1+JR6YY3r6tB7w5jjQbnaY7LmvqNdZwB9WfFcLzU70R2LLR6nTME4VGh7HBzXXDmwQROovcdykjD9/s+KwOB+kWngqFKl9Xq1MoAzBzGgk3t5qVjunb62AxNdlB1B9MspMLjnvVMF9gIgTxuoeYxGrTL3eK5FztTpJg6FZtF9WKriG5QC6C4wA4ts2Sd5CtaTc2hE8/wAu1fTcVxjo90cxFfq30WPe1rml7g+BIqFziS+JO/WbrtZwsDUzb1uHH2qJY2InwY1hQ6EOviGtqGmIc8AOIG4OmCY3dk+SeH2FjzmRx08IWS6W7Hxr8azFYPqhlpMaczy05peS0gCHNgrxxHSfaFIS/DYe0AxVfqc0an+U+SXjYnKQ/Bg+Rra3WlwFNrCN+ZzhA3kQwqA/bDm+nSLRMTmtwtIVZ0T6X4rE4ptJ2Hptplri+o17nBtjlFrAkiLniq+u6o7aBpvp1m02jsvFAuYTAJcSQWjeJmLI3jFXMPAw+aNMNt0jFzfQ2IdEEhpBuQCCY4hSsJi21JymYjcd/f3FRsXQcML2GFzjmIE0qZzdgNkxAFpkcFVYvYlZuJwjz2msdL3dYIHozlvJEh27ctIZvEv6tCJZaHI08Ipu0sXT6l4Lmy5j2iSbktIjzWT6J7QOHpGli8Q2c5bRdUc0EsDW2LpuQcwudy6cLMqbp8DCeA4q0aslCUGuBAIIIOhBkHuISXVZgOlIFNlIFOwocU0lIlNJQKgpSmyimKhyQQRCAol7O9I935hJDZp7R7vzCSwxHxNsPQiIrzzL1w7MxhVKWyrZCVuhJFSK2FIi/H1Z001VVjXVGgw58j/ymnQd97rllnILk/j/ACbrLyfQmSjCpq+Pd22B8VKYpl0sBjrGsIJYDIE578jwR6JYurWq1A9+cNDSAG9XGbML/e0Tlm4rQay0i7yngUurPA+Sn5AQGiJb6QLtJ0mCmDBX0ZBn728FZ72/T3+B7uupBq2Em3em0qrXCWua4cnA/mp78Lybu9Qn3rHfRlhiaeJIt/qsQPQAjt/NtyTzc60H4ETT02EwbCRx5E7uQQq4fM1wkXBFwTqN4i6taOHO8nQ7gNxH5o/VyB6Tie8BS8xiNFLBimZhvR+kHVH5Xfa1M/ZzD1GDtX4gnxWM6dVGU8SxhZWAbRABLWvB+0qcTK6bRxjX16mGsXUWU3ntfxs8DT/y/wC4Lmn0m4YfXG2E9S3RxB9J/Gy5kvqtm6ZA2fjMF1tMVz2RlJa5joILARaCN4strtrFbNrYOrRwtbDUi7K4CerzPYQW5tNYjxXNcRTMi7rNZ6zXR2G8004Y5XE8N9O3pN1hNJIfFnYPo/2f1eDb/P2zcOAzAWBG63NaJ9O1iPIKp6CN/wDD8OAAD1TJjjA0B3K7eDGu9WkqIepW1sOQDBGo3Dg74rFdJMKerf6J7TYsBuq/FbzEAx4j3FY/pLn6t2uo0m9qiylEqLOb7Pxb6GJZUaGm0EZoDmkmWmV2FlNpFMhti0HUTBLiPeuL4uQ8TYwdRz5hdtwLD1dEyP3bfz5ImuZTPcUAQ2Q3U6k8BwKdVp2HogRbzOimUm9kfkO5GrTJDbnThzKdEFHtGkA1oGWO16s+Vlzzp3lNFmYNsXXhw9blZdOx9CWgS+0/eWA6bUXCiNfWmRJ17tLoiqkO+BfdDqX+hw2VpA6oQL6XVv1Z4KH0Qwf+iw9m/uwPSdxPBX78MybgTv14ALq3uS5fJzvLp8bKRuMplxaKjC4WLc7ZG+4mQvfKuR9NqFMY/EWbGbfnGtNoj2qswFWoxwyVKrB/LVIGnALdZnhbM3gdGduITSuYbL6R4qk8Z67ntyutUAcJAmx1zWsvTDdPsUJzihUgDc5p1AmQY38FazEXwJeCzpSUrB0fpGMS/DT/AOnVDvYW/mtnhMa2pTZUBDQ9rXAEtkZgCAb63WqxYvmQ8OS5EoFOXg/EMBgvaDpBc3XhqnseCAQQQQCCLgg3BB3hUpJ6EtNak7Zp7R7vzCSGzfTPd+YSWc9S46EEKw2P+88D+Sr1ZbD/AHh/CfeEsTysMPzItKtPS1oPFUm02RfKNOa0dQWVPjY3kDnJ+C8rFR3xMScJmxeMMAOLcOCRmEw3Sx7/ADV70QoHPVBJEBo4zd2klZvY3SHDV8biW03ul+TI8u7NXqgQTSESON9RcLYbBe2n173EkNbmM3gAOJ9gUPzpMd/SUXQ3bBrbW2pSzEtaaWS4/wC0OqqR/uhb1rBOptO/kuBfRHtP/wAYD3a4kVwfxP8AtvfThfQgHL2Lp2UmRZEcxu/2lYL6IMcyp9doZL0sRUfmmzutqPgBuojq/FdIFPl7AucfQ8a8YzMPsfrFTqz2LnrH9Zcdo6N18FNJagdGbSHAJBg4JwPJR9oYhtGlUquPZYxzzfc1pcfcqrgByfoltvP0jxons1Gvpt78MWAR4MqJ30l4j/ViWT9kz1W/eeuc9Dsf1e0sLWePSrtzX/jkscZ/9wldI+kii362AAB9kzeR6z+JUYnBoqGpkcTlzTA9Fu4j1W2sV6YbDtcHC8EbifvN4hSC06ZTED3DddPbTcJs45bwQBO65A5z4LGUzeKOtdBh/ocPEx1bYm501JV68gKo6EMJwVAkR9mLaQrmpTXQk9k55ash1nDSb6+X+Vj+lLAabrnVv/6Wvr0xB7/isn0iojq3aekOPByynY46nL8ZSmoLubZ3ongdbarteCYeqpCXeg3euL7QYOtbcCQYueJ5LteCIFOmDrkbvSehb1LCm05RqfEfmi5nZHdxHEp1Noy/5TngQNNPzVpcCCBi22tz3hYPpuw9V4HeOPeugYllvPjyWD6bMGQgmIEjxPclzEaHohXH1SgOsbm6tstD2yOIiZV05t9T3yF87QzMZAmb2n81suhfS6rRqtovzVKT3BnaBcWZiAC0kyBcW0hOUNRKRW9L2g4/ExeCTEzMMZoNx5qnqUYfqCJgGBvEgm28L3+lCo4Y+rEtOcbsvqM81Cw5a4NM3i1iItw9iuKtR48A2opTTjbdU70q/wCv9jy2u3stmPSGkhSaTRDpBiORntN0sVE2uBkbDp7Td/xCsMLhyJiIjgDvbwKozsgVCAYLbGYtGnHzXWdg7PnDUHZxelSMZGmOyLTMlck2kCK1MTrJ377fkul9Gek+HNKlRf8AZvY1rJcBlcWiJDucb4WWKnSNIMusdgR1jy4g9skDq2WvxBkqVhhDGgWAaBw0HDcvTFUZcSADLiZyg79ZlMZYD/HsW+Sf1szzPlRO2b6Z7j7wim7MPbPcfeEl2T1OeOhDBVpsD94fwn3hU7XWFoPDhyVx0c/eO/CfeEp+Vih5kXlULkf0o9LDnOCoTNuvcCLA/wDZHMggu5QN5jYfSZ0t+o0A2l2sTVtTETkG+s4cBuG8xzXIOjOxqtYuic8uc5xLJjVzn5rzOY81wzXM7Lofs3ZtZz2CkxxqSMuXLIIBg8o1nkuj7XdXpbMxXWNDK9RjaXZMhzqpyFzY3QXHlCj9HmdQxhFR+Z7Zc7q6Z9VxgEtmOyCtRgMQxzH9fWIGZrJfkp9otHZaREkklZVxHE4TsRhwuNwtQdrJWpkkA2aXAO/tLl9OQZ3KiZtPA0nBpxNIPbaHVWzck6EzvWgW0OOoMaQeK5d9CtJpOPcKgc41yHMykGnD6sEnQ5rm2kLqJaFy/wCg6pSLcaGNIqCuc7s0h4LqmTK31YE96bQjp7WDks19JVKq7Z2Ip0KbqlSo0Uw1gkw8gOPcGytNlVV0i2xQwtPrcQ/JTzBsw513TAhoJ3Jvghnzziegu0pluEqyAIPYEOEREu1BC6P0uHWYuiamdpfRpZmWJDnOILSQYF3R4K3f9KezBbrXW39VVuOIssv0g26KmMw3YLnVW0X0wDlFRvaLXA3tMakaXC5sW3GjSFXxKnbtN1LaNXDtEMytewROUQA5ua5IkE349ykMp1IMw23ncX0TeldcftF+YBr2TTcRPazU6D+4Xc8RHq816NEtN93DS45LnnwSNonVehlsFQBierardzlT9CiPqWHi46tt1OxG0WMmTEGDY2s53lDDdd0fKjnl5mLFRG7Xgsj0jrMFN2mrdw4PV1idt5XND25Q+oGMNznljiIjfLQI8dyptu1nmgS5pa60gSYs5ZTd6AlRzfFAdZTNvRM2BOvM2XaaAaGMt6jfd3rkFOoesZAMhhmx3neuvYCpUcDnpFgAAaZnMI15KdrkW0WDCMqLiBFpt+ZXjTx7MgN44wd5Ij2Lx2jtcUZzthgbId2oLiYykgQ3xN1rwoimemKqNi44rA9OCw0iQPme9b5mLzsJLXM7TgLOkgGzoIkTzCw3TuoDSNnE8wRoeJEb0nqiXwOQ43aBpucABqYvunvXvsXbxOIo5w0DrKQmXW7TRe+iq9rmarzzPvUBwWlIg230nx+0MSCRoDaTc9Xx7l4bGJNJhyyACOOk6hOxOMOKL69V2V5DWmKjQCWhjZyl03yzwkr0o0HMa2HNymwhzTPM5SfalDgqCRD28ew2GRD23yj4KcwNgzb2bxzUTb4+zbmfHbbPZJ37jvgX8IVhTqGLEm2sRv58laRPIzm1yOvEGwDfeSpoEuOmv3WnfxleuMwGYudluY3jkONk8YKoHZXUjNrEN1kDWb3I8xuSfAZYYPaVeg45Kps4yCGuab6wT7rrpOzsQalGm86vY1xi1yAbDxXLsWG53/Zz2nerrc81vtl7TpsoUWnsxRaYMCzabXbzwPsPArTL0pNkYttI0+yj2z+E+8JKPsHEB5zDSCN24jhZJdEtTOOhkGdNKbWHrRFQCwYZa+HOYXNduEsdr7Vovo96RtxWIcGNLWto5nTqH52gAEWIj5CyNLAUtAxkfhEBVuN202mIwriwOHbqUpY5zQ7KKVIiMz3OESLNF+C4FjTfBnZu6i7TO94gAi4lZTatOgTlfSYZIgOay50EZjc6Llm2ek+Jw1NzX4iqcQ9gLGio8innJl0zo0WE3JErHYfbdYuBqVqjnD0XOe4kdziZCiac1aNYxipbLZ1nZOOp/WtoMxIosb17WsLg1pqZetlpmM2URx9JefTGrQbgC3DOYHdfScBTLSRlzmcoOkn2rm/SWueow8kl7s9Ukkkkk2JOpMFSqdd8CZ01AEzCzlaqSOnCy8ZycW3wo8KwqF7XOa7tEHMWQCM0Fwi24ie9fS521hhE16IkSPtGXHEX5FfOYxh3l39I+Peg7FE6meGmn5IjjSjyNnkYS/7M+ixtvD7q1H/5GfFc/wDoZxrmUcSMQ5lOmaznUc5ptLg59TO6fScM28+C5n9Y7kfrZO+YtrMDWBwuSjx5dA/j8P1P8H0iNp0P4tL+tnxWD+mzEsqbNim5r3ddSs1wJgTJgFcsbW7kRiCOCbzMugfx0PU/x+zN42kcxhrogRY6wOS3/SJ7hXwDqZc0swFHtNOjgG9kmIHMFUhxpC8/rZPBZvFk1VDWRgne18fsva+0KtZ5fXeXHsnKQMoOUAwA2FOwzWdW50ANGpjTQ3On+FlDiTwCH1h3BqyabNN1jyl8fs790NeBgqERHVNIuOCO1i36zhAWtParEaWikfiuAtxp5J7ceeS6PGaVV8mW4xu9v4/Z2fphU+0wMAXxbOH8OqfyXh0iJNJ1hutI4Fch+vu5IjGvgiIBse4EHwuAplit8hLIL1fH7H9IcG8ljmU6mVtN8uaCQDmabuFgVMwFUGix3bBNMG1R+5wGpJPt3qEzFGwI7M3AJE/Be7qAI+xIcfuO7Lxvhp9F/hB5KfEdVRTyST83wdX2BRAxDQGNtgsO7cTmLngu/FAb2t/hZdMdqsdgn5HBx6+kwjgRiadJ3tcuOsxtRhIJfmADTJINpsRaNdF6UNquYZbINxY73ak2M29sHctY4lcGvkzeS57Xx+z6GxJ5ceCwXT+sRTMtPmOPesHS6UYpojr6v9bt688Rt+u8Q95eODjPvQ8X7GbyMuplNpkGo/dc/Oq8sOxoMm/h48VozXadadMz/K33wh17f4dP+lvwVeOuhG4S6lFigC1xjRg3R/3QrrZLaYptDXZgQ0nUQXNaXNjk4uE8lZYTpHWpU+qpv6unfsNgDtXNhxkqBTxoaIaxgHANG/wTWMugPIy6o8ukNRooi59Jupt7pVhSaCIDjp8OSZhttvYMrQwAmT2KZv8A7mleJ2gS7NDQ6ZkNaIIMzYWVeOugv4+fVFRtTEvbVexr3RYa8gUW0+3GYeiTcA8ONjqrTFYwVCDUGc8XyfevJ/VH/tNniB71PjJ8h7jNc0S8QyXO/EfUbe60e3cc1uz8MAQ57H4VxbIB7DmGIGh081leuZeW90bjO9FuJYJhguZuGnu1G4QmsfZ0Qfx7esl8nTuinSmnWqFrmPp1A1xLSCQACzR0D7wtCSy3QzFZ8S6ZJ6p2pn1qaS2jjOStmGJk1B1ZA6QbRYD9XD8kjNWeNWU/uN/nfpylVuDe0uzP7LcoqPDb9TQpH7KhbQuILncmnigatVzHMOGa7O5tVxiD1jOsykme00AkQZtC8sYx7mGk2gWtcc9QhhBc4XsROpA3nQLj8WOn90NYsdXqZramPdXqvqusXHT7oFmtHcAFDdK0OG6OVKroFN9NsxmLHEWGsRN1Zs+j+qSCKrC2Rq17TE3kEWK18fDXCznbt8WVnS8gVKVMaU6TG/PkFKPcpm2eh9cv60Bpb2Rl7ZdqGzYbpza7vBW56NVuI/u+CwniRcY8T0cDHwoTk3Lhy9jOhnL3odTyC0g6OVuXt+CQ6OVuA9vwWe2jfe8H1GaNFN6uNy0p6O1uA9vwQPR6ty8z8EeIuob1g+oznVohqu62xnsEu7X8rcxJPgLKvzVGlwdRqRAjsvN4vcCCEvET0E85hLnZGjkhlPD3r3q42s55y0XtaG9nMx0ksBgOO4kk8lJGIqAmKTjHBjxfgZvv9iHKv9k7/D7lcQkArJ2JqDKBRJzBpPYcQCY7PLdPMeSp1apcA7DkA2mHgifROsAC08pRt92G/QKwNPzKcGKfjqlcANFCJiSJdlnLaQY481YHYNU6R4OKanw4/wBS4ZzDerr/ANKE0yjBV2ej1f5JTh0er8PajbiXvWF6kUYBScCrw9Hq/wB32prujtbgltIe94XqRCpbQJgVW9aAIkkh7R/LU18DI5J7tnipegc0XyOIFSBwGj9+l+Skjo7X+6PNPb0fri4EHkY9qNtIl4+FykioqUiDEXm82j2JsE9meyLjTUkgnjuHkr2uyoCBWZVrWuQ17iJJ9GoPCxBHJV1ajBLwzEFtx+5M2DSBGhPbPkhYiE8zhc5EPqeaP1buRxGIyuADKoBiZYQQYAMSh9dbIGSrO8FseXhKraYt6wuojh+YTThzyTTtCZilUtMjLcX7vmE5m1cpI6hz5aW3B7GYiHi3pcPFNbXQl5vC6g+r8wmOpIftTWaToABJjjuFtVZ4TCOrND6bHZdO0BMjXhv5J21qio5rDfMqzT5pZOauDset9w/2/FN/Y9f+GT5fFPaRfj4fqX5KnJzQyq2/ZFb+GfJvxTMLs+q7N9mey5zd3qoUg8bD9S/JZdAmf6l3/pO/+9NJWXQ3ZtRtdxLSB1bh/cz4ILpwn9JxY84ufBlq3v8AYnCoeKqRi+P57uSd9bPIjh8lfM7J5VFo6q4+skHH73tVccUI1/K6eK/GPMpUIsw8/ModaeI9vkqt2JiZPvT24mInRKmBZOrJrsTA1jxUJ+I8R70BVkbkqAndd8z/AMJpfz+fJQjV/mFv8+SDap4j2IoCaKye2v3/ADwUAGfWg/PK6R0mfalQFh16Iqnkq7rCN4805tQ6pUBYdd3ImqVDbU5/8pwdz9iKAl9akap3Qo08/ngm5jvPt3IAl9ceKQrnioodzSaeaQEs1+aHX/zewqOR3oBw+YQBK+sc/Yj9ZneoZjcR5otcOSYEv6x8wj1pUTrTxHmUBXcOHggCX1veganf5BR/rJ07M+KAxJ5Hz3fJRQEjrj8gIsrb59gUU1p4e1LNun3ooCSax4jyCaKh3GPABeBeUxx4n32TQiQar/mERWdzULPwcSh1vM+SYyZ17uLkjXdx9nwUF9c8zCccUbfD/hOgL3YFUmob+qfe1JRujlcmqZEdg+9qC9bJ/wDGUtDKNp8yAF6Boix93vXi5tzGhGven5twF7cPncPJeexnq1unnrff7E8xuvfnfvXlmIExB3i1jzIMJAG1jx0JUsVHvkH+ZRFMHefnvtGq8HTuBn2pB3GNN/z3pUI9KgaBBnj3HuStF4mPmU1pmN2/SNCE97TqLjuHlHFAzxET8j53ppqDX5753L06sERF+Mye7WEGs1BbraSDuINjv0VcAGCvPLlInu0S+sDw3b5TnluhbM8gPDiEx7BIsR3mEUhg64fMBOpV/Lv/AOE0lg9WL8/8Hcg5wG4DeOZtqikBO+tgaSfM92qFPGT94ezwjcotKrwj3d8+S9Qe62s8jcd6nZQqJTMVpI74vf8AMIVapB3++LKN1mkAQTu3eKcRGgsdNf8ACmhUSW1OU2TBVPd4a/NlDc+NZHOdw5eaecQ0bpMd3Ex36aI2QokdY6RcDy8168rKJnYdBfnO/dr70x9RnMb94RQUTQ4cB7fkp5PdfRQqdVmsnS2W958I9vdxQeBoZGnglshRKJt7k0Pvw8APy5qMB4c/anzIufk70UB7GqRqfd4d6d14Hj3heLweUeNvkpAjyPl/lFCPcVh9/SfnvTG1wd9hyKBJ4Dwv+Sbmnc0Dy7tQigHGqSNZ4cx8hOLzPpWHf4rxrgxoPPdx9ntTAwk3AnmSPKydDo9/rJGkHx9uiLcRMTHj7FGqNuDZo387c0gwlou2NReNYkjwCdBR7PxHD4ICqZ+HDwC8Dho3g+X5FGnRN7id3EnndHAdF90YfNU/gdx+8xJePRl2SuQ4x9m4izr9pm+InkkvXycX4RSRnOsaZMkcg0ADUxpEaexetF++TpwmbrXHo/h+z2D/AF1P1J7uj+Hj0Du9epu/3LF5OfVd+w6Ma6p4x38tIE70az3EC0EaQdeBi079VtP2HQmchk787ybAACc3ABRzsKgTdh/rf+pJZKf2+f8AAtkyTqp39xNkn1/RuYGgm19THA8VsTsDD6dXb8T/ANSQ6N4YTFIDd6T+Pejcprp37BRjjWaTAnS9wZNt+5OJHDiDvlaz/p3D6dXbhmf+pOd0ew/8P++p+pPcp9V37BRjqsb43eFoBt3ItqhvE9068ytjS2DQkjIY/HU3aesh+wMP/D1gek/j3pPJz0td+wUZH64Pum0z/wAJtN4N5k8BIEcO+FsH9G8NJ+z/ALn/AKkG9HsPbsH+upu09ZPcpcqCjGuq92mnHl370mvE6gce8cJK2L9gUDqw7/XqfqRb0cw51pk/76nuzc0PJTXNd+wUY5wbHK/H3+Vk1jpFrwZJvu5cJhbdnR/D/cOv36n6k2p0ew4PoG+v2lTj+JG5z6rv2CjHZtZuDN7+1DPbX4RuC2Ltg0PuHf69T9Sadh0Dqwn/AH1PdmRuGJ1XfsGyZMMcL6ge3zXmCYEmSPmy27diUInJp/M/4pHYGH1yX/E/if5lO54l1w79goxhDuMa/DTgm9YPkW9um5bMbAofcP8AXU3H8SfT2Bh/uH+up+pDyU1zXfsFGHcRaCLWnLBN/wDKLnExBIjSx3Rw+K2x2DQ+4d/rv4/iS/YVD7n9z/1I3PE+3fsFGNpv3GbRy15HX/hONeJ38ROnl4rW1dg0Bow6ffqb/wDcmt6P4cxNOdPWf8UbjP7d+wbJkHPkCXSYtp88ErQXFzRpae0bawLEc1tWbAw/8P8Avf8AqTX9HsPJPV/3v4T95Pc5fbv2CjIdaNJkz5jfp4ovq6Ag2+e9a8dHsNf7P+5/xTf2FQMA05H4n/FTuU/t37CoyDK3GNZkE6d/BCqQdDoJifYPOFsv+n8PE9Xf8T/1LzOwqEgZNde0/h+JG5Tvl37D2TEvqW1N93wQqOJkQDy1PFbd/R7D/wAPd99/L+ZM/wCnMN/D/vfu/wBytZOf279h0Ydrpm0c5j2f5RAEa8Ikrcjo9h4/d/3P/Uiej2Hn93/c/wDUnuk/t8gUnRB/2xEEfZu4/eZvSWm2Nseix5LWQcpHpOO8cTyCC7cvhuEKY0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5029200"/>
            <a:ext cx="6172200" cy="1438275"/>
          </a:xfrm>
          <a:prstGeom prst="rect">
            <a:avLst/>
          </a:prstGeom>
        </p:spPr>
      </p:pic>
      <p:pic>
        <p:nvPicPr>
          <p:cNvPr id="1026" name="Picture 2" descr="E:\College\Power point\Neuclius3.jpg"/>
          <p:cNvPicPr>
            <a:picLocks noChangeAspect="1" noChangeArrowheads="1"/>
          </p:cNvPicPr>
          <p:nvPr/>
        </p:nvPicPr>
        <p:blipFill>
          <a:blip r:embed="rId3">
            <a:lum bright="20000" contrast="30000"/>
          </a:blip>
          <a:srcRect/>
          <a:stretch>
            <a:fillRect/>
          </a:stretch>
        </p:blipFill>
        <p:spPr bwMode="auto">
          <a:xfrm>
            <a:off x="1752600" y="990600"/>
            <a:ext cx="4876800" cy="42423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28600"/>
            <a:ext cx="7239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err="1" smtClean="0">
                <a:ln w="18000">
                  <a:solidFill>
                    <a:srgbClr val="FF3399"/>
                  </a:solidFill>
                  <a:prstDash val="solid"/>
                  <a:miter lim="800000"/>
                </a:ln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9600" b="1" dirty="0" smtClean="0">
                <a:ln w="18000">
                  <a:solidFill>
                    <a:srgbClr val="FF3399"/>
                  </a:solidFill>
                  <a:prstDash val="solid"/>
                  <a:miter lim="800000"/>
                </a:ln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ln w="18000">
                  <a:solidFill>
                    <a:srgbClr val="FF3399"/>
                  </a:solidFill>
                  <a:prstDash val="solid"/>
                  <a:miter lim="800000"/>
                </a:ln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endParaRPr lang="en-US" sz="9600" b="1" dirty="0">
              <a:ln w="18000">
                <a:solidFill>
                  <a:srgbClr val="FF3399"/>
                </a:solidFill>
                <a:prstDash val="solid"/>
                <a:miter lim="800000"/>
              </a:ln>
              <a:solidFill>
                <a:schemeClr val="tx2">
                  <a:lumMod val="50000"/>
                  <a:lumOff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85800" y="2362200"/>
            <a:ext cx="7848600" cy="2819400"/>
          </a:xfrm>
          <a:prstGeom prst="roundRect">
            <a:avLst/>
          </a:prstGeom>
          <a:solidFill>
            <a:srgbClr val="66FF33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ctr"/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নিউক্লিয়াসের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741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905000"/>
            <a:ext cx="8610600" cy="3046988"/>
          </a:xfrm>
          <a:prstGeom prst="rect">
            <a:avLst/>
          </a:prstGeom>
          <a:solidFill>
            <a:srgbClr val="66FF33"/>
          </a:solidFill>
        </p:spPr>
        <p:txBody>
          <a:bodyPr wrap="square" lIns="91440" tIns="45720" rIns="91440" bIns="45720">
            <a:spAutoFit/>
          </a:bodyPr>
          <a:lstStyle/>
          <a:p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4800" b="1" dirty="0" err="1" smtClean="0">
                <a:ln w="18000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নিউক্লিয়াসের</a:t>
            </a:r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8000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8000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8000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খ) </a:t>
            </a:r>
            <a:r>
              <a:rPr lang="en-US" sz="4800" b="1" dirty="0" err="1" smtClean="0">
                <a:ln w="18000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নিউক্লিয়াসের</a:t>
            </a:r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8000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8000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অংকন</a:t>
            </a:r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8000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8000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গ) </a:t>
            </a:r>
            <a:r>
              <a:rPr lang="en-US" sz="4800" b="1" dirty="0" err="1" smtClean="0">
                <a:ln w="18000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নিউক্লিয়াসের</a:t>
            </a:r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8000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8000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8000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8000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bn-BD" sz="4800" b="1" dirty="0" smtClean="0">
              <a:ln w="18000">
                <a:noFill/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4400" b="1" dirty="0" smtClean="0">
                <a:ln w="18000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ঘ) নিউক্লিয়াসের কাজ সম্পর্কে জানতে পারবে।</a:t>
            </a:r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85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385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38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38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1066800"/>
            <a:ext cx="8305800" cy="4647426"/>
          </a:xfrm>
          <a:prstGeom prst="rect">
            <a:avLst/>
          </a:prstGeom>
          <a:solidFill>
            <a:srgbClr val="FFC000"/>
          </a:solidFill>
        </p:spPr>
        <p:txBody>
          <a:bodyPr wrap="square" lIns="91440" tIns="45720" rIns="91440" bIns="45720" anchor="ctr">
            <a:spAutoFit/>
          </a:bodyPr>
          <a:lstStyle/>
          <a:p>
            <a:endParaRPr lang="en-US" sz="4800" b="1" dirty="0" smtClean="0">
              <a:ln w="18000">
                <a:noFill/>
                <a:prstDash val="solid"/>
                <a:miter lim="800000"/>
              </a:ln>
              <a:solidFill>
                <a:srgbClr val="0000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800" b="1" dirty="0" err="1" smtClean="0">
                <a:ln w="18000">
                  <a:noFill/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নিউক্লিয়াসের</a:t>
            </a:r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8000">
                  <a:noFill/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সংগাঃ</a:t>
            </a:r>
            <a:endParaRPr lang="en-US" sz="4800" b="1" dirty="0" smtClean="0">
              <a:ln w="18000">
                <a:noFill/>
                <a:prstDash val="solid"/>
                <a:miter lim="800000"/>
              </a:ln>
              <a:solidFill>
                <a:srgbClr val="0000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/>
            <a:endParaRPr lang="bn-BD" sz="2400" b="1" dirty="0" smtClean="0">
              <a:ln w="18000">
                <a:noFill/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4400" b="1" dirty="0" err="1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প্রকৃত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কোষে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অঙ্গানু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দ্বিস্তরবিশিষ্ট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ডবল </a:t>
            </a:r>
            <a:r>
              <a:rPr lang="en-US" sz="4400" b="1" dirty="0" err="1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আবরনী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বেষ্টিত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অবস্থায়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প্রোটোপ্লাজমিক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রস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b="1" dirty="0" err="1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ক্রোমাটিন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জালিকা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ধারন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নিউক্লিয়াস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4800" b="1" dirty="0" smtClean="0">
              <a:ln w="18000">
                <a:noFill/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/>
            <a:endParaRPr lang="en-US" sz="4000" b="1" dirty="0">
              <a:ln w="18000">
                <a:noFill/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19200" y="42204"/>
            <a:ext cx="6934200" cy="838200"/>
          </a:xfrm>
          <a:prstGeom prst="roundRect">
            <a:avLst/>
          </a:prstGeom>
          <a:solidFill>
            <a:srgbClr val="66FF33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নিউক্লিয়াসের গঠন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30692" y="5321096"/>
            <a:ext cx="7162800" cy="914400"/>
          </a:xfrm>
          <a:prstGeom prst="roundRect">
            <a:avLst/>
          </a:prstGeom>
          <a:solidFill>
            <a:srgbClr val="FF3399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নিউক্লিয়াস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E:\College\Power point\Neuclius1.jpg"/>
          <p:cNvPicPr>
            <a:picLocks noChangeAspect="1" noChangeArrowheads="1"/>
          </p:cNvPicPr>
          <p:nvPr/>
        </p:nvPicPr>
        <p:blipFill>
          <a:blip r:embed="rId2">
            <a:lum bright="10000" contrast="40000"/>
          </a:blip>
          <a:srcRect/>
          <a:stretch>
            <a:fillRect/>
          </a:stretch>
        </p:blipFill>
        <p:spPr bwMode="auto">
          <a:xfrm>
            <a:off x="1382156" y="990600"/>
            <a:ext cx="5628244" cy="4123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066800"/>
            <a:ext cx="8305800" cy="4308872"/>
          </a:xfrm>
          <a:prstGeom prst="rect">
            <a:avLst/>
          </a:prstGeom>
          <a:solidFill>
            <a:srgbClr val="FFC000"/>
          </a:solidFill>
        </p:spPr>
        <p:txBody>
          <a:bodyPr wrap="square" lIns="91440" tIns="45720" rIns="91440" bIns="45720" anchor="ctr">
            <a:spAutoFit/>
          </a:bodyPr>
          <a:lstStyle/>
          <a:p>
            <a:r>
              <a:rPr lang="en-US" sz="5400" b="1" dirty="0" err="1" smtClean="0">
                <a:ln w="18000">
                  <a:noFill/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নিউক্লিয়াসের</a:t>
            </a:r>
            <a:r>
              <a:rPr lang="en-US" sz="5400" b="1" dirty="0" smtClean="0">
                <a:ln w="18000">
                  <a:noFill/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8000">
                  <a:noFill/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গঠনঃ</a:t>
            </a:r>
            <a:endParaRPr lang="en-US" sz="5400" b="1" dirty="0" smtClean="0">
              <a:ln w="18000">
                <a:noFill/>
                <a:prstDash val="solid"/>
                <a:miter lim="800000"/>
              </a:ln>
              <a:solidFill>
                <a:srgbClr val="0000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44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4400" b="1" dirty="0" err="1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bn-BD" sz="44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গঠন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en-US" sz="4400" b="1" dirty="0" err="1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রাসায়নিকভাবে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মূলত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নিউক্লিক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অ্যাসিড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b="1" dirty="0" err="1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প্রোটিন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b="1" dirty="0" err="1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এতে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প্রোটিন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ডিএনএ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সামান্য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আরএনএ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কো-এনজাইম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b="1" dirty="0" err="1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অন্যান্য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1212</TotalTime>
  <Words>342</Words>
  <Application>Microsoft Office PowerPoint</Application>
  <PresentationFormat>On-screen Show (4:3)</PresentationFormat>
  <Paragraphs>46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Calibri</vt:lpstr>
      <vt:lpstr>Georgia</vt:lpstr>
      <vt:lpstr>NikoshBAN</vt:lpstr>
      <vt:lpstr>SutonnyOMJ</vt:lpstr>
      <vt:lpstr>Wingdings</vt:lpstr>
      <vt:lpstr>Wingdings 2</vt:lpstr>
      <vt:lpstr>Civic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</dc:creator>
  <cp:lastModifiedBy>user</cp:lastModifiedBy>
  <cp:revision>456</cp:revision>
  <dcterms:created xsi:type="dcterms:W3CDTF">2011-11-16T04:56:49Z</dcterms:created>
  <dcterms:modified xsi:type="dcterms:W3CDTF">2021-01-03T01:35:07Z</dcterms:modified>
</cp:coreProperties>
</file>