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19"/>
  </p:notesMasterIdLst>
  <p:sldIdLst>
    <p:sldId id="256" r:id="rId2"/>
    <p:sldId id="260" r:id="rId3"/>
    <p:sldId id="259" r:id="rId4"/>
    <p:sldId id="271" r:id="rId5"/>
    <p:sldId id="261" r:id="rId6"/>
    <p:sldId id="258" r:id="rId7"/>
    <p:sldId id="262" r:id="rId8"/>
    <p:sldId id="272" r:id="rId9"/>
    <p:sldId id="273" r:id="rId10"/>
    <p:sldId id="263" r:id="rId11"/>
    <p:sldId id="275" r:id="rId12"/>
    <p:sldId id="274" r:id="rId13"/>
    <p:sldId id="276" r:id="rId14"/>
    <p:sldId id="277" r:id="rId15"/>
    <p:sldId id="279" r:id="rId16"/>
    <p:sldId id="278"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783C0-05BF-436C-A197-10572E08DF90}" type="datetimeFigureOut">
              <a:rPr lang="en-US" smtClean="0"/>
              <a:t>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466C4-C394-4946-AB04-92EC1BD07F0F}" type="slidenum">
              <a:rPr lang="en-US" smtClean="0"/>
              <a:t>‹#›</a:t>
            </a:fld>
            <a:endParaRPr lang="en-US"/>
          </a:p>
        </p:txBody>
      </p:sp>
    </p:spTree>
    <p:extLst>
      <p:ext uri="{BB962C8B-B14F-4D97-AF65-F5344CB8AC3E}">
        <p14:creationId xmlns:p14="http://schemas.microsoft.com/office/powerpoint/2010/main" val="1828250794"/>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7"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1"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2EC432-C49C-4899-BB66-F120D7FE4065}" type="slidenum">
              <a:rPr lang="en-US" smtClean="0"/>
              <a:t>2</a:t>
            </a:fld>
            <a:endParaRPr lang="en-US"/>
          </a:p>
        </p:txBody>
      </p:sp>
    </p:spTree>
    <p:extLst>
      <p:ext uri="{BB962C8B-B14F-4D97-AF65-F5344CB8AC3E}">
        <p14:creationId xmlns:p14="http://schemas.microsoft.com/office/powerpoint/2010/main" val="95050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66C4-C394-4946-AB04-92EC1BD07F0F}" type="slidenum">
              <a:rPr lang="en-US" smtClean="0"/>
              <a:t>3</a:t>
            </a:fld>
            <a:endParaRPr lang="en-US"/>
          </a:p>
        </p:txBody>
      </p:sp>
    </p:spTree>
    <p:extLst>
      <p:ext uri="{BB962C8B-B14F-4D97-AF65-F5344CB8AC3E}">
        <p14:creationId xmlns:p14="http://schemas.microsoft.com/office/powerpoint/2010/main" val="84928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66C4-C394-4946-AB04-92EC1BD07F0F}" type="slidenum">
              <a:rPr lang="en-US" smtClean="0"/>
              <a:t>8</a:t>
            </a:fld>
            <a:endParaRPr lang="en-US"/>
          </a:p>
        </p:txBody>
      </p:sp>
    </p:spTree>
    <p:extLst>
      <p:ext uri="{BB962C8B-B14F-4D97-AF65-F5344CB8AC3E}">
        <p14:creationId xmlns:p14="http://schemas.microsoft.com/office/powerpoint/2010/main" val="142307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66C4-C394-4946-AB04-92EC1BD07F0F}" type="slidenum">
              <a:rPr lang="en-US" smtClean="0"/>
              <a:t>9</a:t>
            </a:fld>
            <a:endParaRPr lang="en-US"/>
          </a:p>
        </p:txBody>
      </p:sp>
    </p:spTree>
    <p:extLst>
      <p:ext uri="{BB962C8B-B14F-4D97-AF65-F5344CB8AC3E}">
        <p14:creationId xmlns:p14="http://schemas.microsoft.com/office/powerpoint/2010/main" val="307887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66C4-C394-4946-AB04-92EC1BD07F0F}" type="slidenum">
              <a:rPr lang="en-US" smtClean="0"/>
              <a:t>10</a:t>
            </a:fld>
            <a:endParaRPr lang="en-US"/>
          </a:p>
        </p:txBody>
      </p:sp>
    </p:spTree>
    <p:extLst>
      <p:ext uri="{BB962C8B-B14F-4D97-AF65-F5344CB8AC3E}">
        <p14:creationId xmlns:p14="http://schemas.microsoft.com/office/powerpoint/2010/main" val="64541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66C4-C394-4946-AB04-92EC1BD07F0F}" type="slidenum">
              <a:rPr lang="en-US" smtClean="0"/>
              <a:t>11</a:t>
            </a:fld>
            <a:endParaRPr lang="en-US"/>
          </a:p>
        </p:txBody>
      </p:sp>
    </p:spTree>
    <p:extLst>
      <p:ext uri="{BB962C8B-B14F-4D97-AF65-F5344CB8AC3E}">
        <p14:creationId xmlns:p14="http://schemas.microsoft.com/office/powerpoint/2010/main" val="91162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66C4-C394-4946-AB04-92EC1BD07F0F}" type="slidenum">
              <a:rPr lang="en-US" smtClean="0"/>
              <a:t>15</a:t>
            </a:fld>
            <a:endParaRPr lang="en-US"/>
          </a:p>
        </p:txBody>
      </p:sp>
    </p:spTree>
    <p:extLst>
      <p:ext uri="{BB962C8B-B14F-4D97-AF65-F5344CB8AC3E}">
        <p14:creationId xmlns:p14="http://schemas.microsoft.com/office/powerpoint/2010/main" val="191500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66C4-C394-4946-AB04-92EC1BD07F0F}" type="slidenum">
              <a:rPr lang="en-US" smtClean="0"/>
              <a:t>17</a:t>
            </a:fld>
            <a:endParaRPr lang="en-US"/>
          </a:p>
        </p:txBody>
      </p:sp>
    </p:spTree>
    <p:extLst>
      <p:ext uri="{BB962C8B-B14F-4D97-AF65-F5344CB8AC3E}">
        <p14:creationId xmlns:p14="http://schemas.microsoft.com/office/powerpoint/2010/main" val="67457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2704616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21149382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89825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5791949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36475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0468309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7837215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4146916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2899962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E0887-EECE-4B78-AF49-781FE1B41302}"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15549635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E0887-EECE-4B78-AF49-781FE1B41302}"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930223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DE0887-EECE-4B78-AF49-781FE1B41302}"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2675078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DE0887-EECE-4B78-AF49-781FE1B41302}"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3330778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0887-EECE-4B78-AF49-781FE1B41302}"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36665322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DE0887-EECE-4B78-AF49-781FE1B41302}"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25557387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E0887-EECE-4B78-AF49-781FE1B41302}"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0E342-BF51-4262-B85D-098ECD3A337F}" type="slidenum">
              <a:rPr lang="en-US" smtClean="0"/>
              <a:t>‹#›</a:t>
            </a:fld>
            <a:endParaRPr lang="en-US"/>
          </a:p>
        </p:txBody>
      </p:sp>
    </p:spTree>
    <p:extLst>
      <p:ext uri="{BB962C8B-B14F-4D97-AF65-F5344CB8AC3E}">
        <p14:creationId xmlns:p14="http://schemas.microsoft.com/office/powerpoint/2010/main" val="3314348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DE0887-EECE-4B78-AF49-781FE1B41302}" type="datetimeFigureOut">
              <a:rPr lang="en-US" smtClean="0"/>
              <a:t>1/3/2021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0E342-BF51-4262-B85D-098ECD3A337F}" type="slidenum">
              <a:rPr lang="en-US" smtClean="0"/>
              <a:t>‹#›</a:t>
            </a:fld>
            <a:endParaRPr lang="en-US"/>
          </a:p>
        </p:txBody>
      </p:sp>
    </p:spTree>
    <p:extLst>
      <p:ext uri="{BB962C8B-B14F-4D97-AF65-F5344CB8AC3E}">
        <p14:creationId xmlns:p14="http://schemas.microsoft.com/office/powerpoint/2010/main" val="223717663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495" y="506813"/>
            <a:ext cx="8201526" cy="6086494"/>
          </a:xfrm>
          <a:prstGeom prst="rect">
            <a:avLst/>
          </a:prstGeom>
          <a:ln>
            <a:noFill/>
          </a:ln>
          <a:effectLst>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357" y="1673691"/>
            <a:ext cx="1832614" cy="1021682"/>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03349">
            <a:off x="5256869" y="4236346"/>
            <a:ext cx="1874779" cy="1874779"/>
          </a:xfrm>
          <a:prstGeom prst="rect">
            <a:avLst/>
          </a:prstGeom>
          <a:ln>
            <a:noFill/>
          </a:ln>
          <a:effectLst>
            <a:softEdge rad="112500"/>
          </a:effectLst>
        </p:spPr>
      </p:pic>
    </p:spTree>
    <p:extLst>
      <p:ext uri="{BB962C8B-B14F-4D97-AF65-F5344CB8AC3E}">
        <p14:creationId xmlns:p14="http://schemas.microsoft.com/office/powerpoint/2010/main" val="16637052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nual Input 9"/>
          <p:cNvSpPr/>
          <p:nvPr/>
        </p:nvSpPr>
        <p:spPr>
          <a:xfrm flipH="1">
            <a:off x="1835837" y="142344"/>
            <a:ext cx="984738" cy="928467"/>
          </a:xfrm>
          <a:prstGeom prst="flowChartManualInpu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Flowchart: Manual Input 10"/>
          <p:cNvSpPr/>
          <p:nvPr/>
        </p:nvSpPr>
        <p:spPr>
          <a:xfrm flipH="1">
            <a:off x="2060920" y="142344"/>
            <a:ext cx="984738"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11"/>
          <p:cNvSpPr/>
          <p:nvPr/>
        </p:nvSpPr>
        <p:spPr>
          <a:xfrm>
            <a:off x="3270741" y="395561"/>
            <a:ext cx="4677319" cy="695053"/>
          </a:xfrm>
          <a:prstGeom prst="rect">
            <a:avLst/>
          </a:prstGeom>
          <a:gradFill flip="none" rotWithShape="1">
            <a:gsLst>
              <a:gs pos="27000">
                <a:srgbClr val="00B0F0"/>
              </a:gs>
              <a:gs pos="35000">
                <a:schemeClr val="accent6">
                  <a:lumMod val="0"/>
                  <a:lumOff val="100000"/>
                </a:schemeClr>
              </a:gs>
              <a:gs pos="41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মাউসের</a:t>
            </a:r>
            <a:r>
              <a:rPr lang="en-US" sz="2000" b="1" dirty="0">
                <a:solidFill>
                  <a:schemeClr val="tx1"/>
                </a:solidFill>
              </a:rPr>
              <a:t> </a:t>
            </a:r>
            <a:r>
              <a:rPr lang="en-US" sz="2000" b="1" dirty="0" err="1">
                <a:solidFill>
                  <a:schemeClr val="tx1"/>
                </a:solidFill>
              </a:rPr>
              <a:t>প্রকারভেদ</a:t>
            </a:r>
            <a:r>
              <a:rPr lang="en-US" sz="2000" b="1" dirty="0">
                <a:solidFill>
                  <a:schemeClr val="tx1"/>
                </a:solidFill>
              </a:rPr>
              <a:t> (Types of Mouse)</a:t>
            </a:r>
            <a:endParaRPr lang="en-US" sz="2000" dirty="0">
              <a:solidFill>
                <a:schemeClr val="tx1"/>
              </a:solidFill>
            </a:endParaRPr>
          </a:p>
        </p:txBody>
      </p:sp>
      <p:sp>
        <p:nvSpPr>
          <p:cNvPr id="13" name="Flowchart: Manual Input 12"/>
          <p:cNvSpPr/>
          <p:nvPr/>
        </p:nvSpPr>
        <p:spPr>
          <a:xfrm>
            <a:off x="8173143" y="162147"/>
            <a:ext cx="886265" cy="928467"/>
          </a:xfrm>
          <a:prstGeom prst="flowChartManualInpu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Input 15"/>
          <p:cNvSpPr/>
          <p:nvPr/>
        </p:nvSpPr>
        <p:spPr>
          <a:xfrm>
            <a:off x="8398226" y="142344"/>
            <a:ext cx="886265"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65" y="1710700"/>
            <a:ext cx="3206331" cy="3206331"/>
          </a:xfrm>
          <a:prstGeom prst="ellipse">
            <a:avLst/>
          </a:prstGeom>
          <a:ln>
            <a:noFill/>
          </a:ln>
          <a:effectLst>
            <a:softEdge rad="112500"/>
          </a:effectLst>
        </p:spPr>
      </p:pic>
      <p:sp>
        <p:nvSpPr>
          <p:cNvPr id="25" name="Rectangle 24"/>
          <p:cNvSpPr/>
          <p:nvPr/>
        </p:nvSpPr>
        <p:spPr>
          <a:xfrm>
            <a:off x="3270741" y="1812746"/>
            <a:ext cx="3111749" cy="369332"/>
          </a:xfrm>
          <a:prstGeom prst="rect">
            <a:avLst/>
          </a:prstGeom>
        </p:spPr>
        <p:txBody>
          <a:bodyPr wrap="none">
            <a:spAutoFit/>
          </a:bodyPr>
          <a:lstStyle/>
          <a:p>
            <a:r>
              <a:rPr lang="as-IN" dirty="0">
                <a:solidFill>
                  <a:srgbClr val="000000"/>
                </a:solidFill>
                <a:latin typeface="Times New Roman" panose="02020603050405020304" pitchFamily="18" charset="0"/>
              </a:rPr>
              <a:t>গেমিং মাউস (</a:t>
            </a:r>
            <a:r>
              <a:rPr lang="en-US" dirty="0">
                <a:solidFill>
                  <a:srgbClr val="000000"/>
                </a:solidFill>
                <a:latin typeface="Times New Roman" panose="02020603050405020304" pitchFamily="18" charset="0"/>
              </a:rPr>
              <a:t>Gaming Mouse)</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400" y="2449364"/>
            <a:ext cx="3148706" cy="3148706"/>
          </a:xfrm>
          <a:prstGeom prst="ellipse">
            <a:avLst/>
          </a:prstGeom>
          <a:ln>
            <a:noFill/>
          </a:ln>
          <a:effectLst>
            <a:softEdge rad="112500"/>
          </a:effectLst>
        </p:spPr>
      </p:pic>
      <p:sp>
        <p:nvSpPr>
          <p:cNvPr id="27" name="Rectangle 26"/>
          <p:cNvSpPr/>
          <p:nvPr/>
        </p:nvSpPr>
        <p:spPr>
          <a:xfrm>
            <a:off x="7588079" y="4732365"/>
            <a:ext cx="3155031" cy="369332"/>
          </a:xfrm>
          <a:prstGeom prst="rect">
            <a:avLst/>
          </a:prstGeom>
        </p:spPr>
        <p:txBody>
          <a:bodyPr wrap="none">
            <a:spAutoFit/>
          </a:bodyPr>
          <a:lstStyle/>
          <a:p>
            <a:r>
              <a:rPr lang="as-IN" dirty="0">
                <a:solidFill>
                  <a:srgbClr val="000000"/>
                </a:solidFill>
                <a:latin typeface="Times New Roman" panose="02020603050405020304" pitchFamily="18" charset="0"/>
              </a:rPr>
              <a:t>স্টাইলাস মাউস (</a:t>
            </a:r>
            <a:r>
              <a:rPr lang="en-US" dirty="0">
                <a:solidFill>
                  <a:srgbClr val="000000"/>
                </a:solidFill>
                <a:latin typeface="Times New Roman" panose="02020603050405020304" pitchFamily="18" charset="0"/>
              </a:rPr>
              <a:t>Stylus Mouse)</a:t>
            </a:r>
          </a:p>
        </p:txBody>
      </p:sp>
    </p:spTree>
    <p:extLst>
      <p:ext uri="{BB962C8B-B14F-4D97-AF65-F5344CB8AC3E}">
        <p14:creationId xmlns:p14="http://schemas.microsoft.com/office/powerpoint/2010/main" val="42893193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80">
                                          <p:stCondLst>
                                            <p:cond delay="0"/>
                                          </p:stCondLst>
                                        </p:cTn>
                                        <p:tgtEl>
                                          <p:spTgt spid="26"/>
                                        </p:tgtEl>
                                      </p:cBhvr>
                                    </p:animEffect>
                                    <p:anim calcmode="lin" valueType="num">
                                      <p:cBhvr>
                                        <p:cTn id="5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9" dur="26">
                                          <p:stCondLst>
                                            <p:cond delay="650"/>
                                          </p:stCondLst>
                                        </p:cTn>
                                        <p:tgtEl>
                                          <p:spTgt spid="26"/>
                                        </p:tgtEl>
                                      </p:cBhvr>
                                      <p:to x="100000" y="60000"/>
                                    </p:animScale>
                                    <p:animScale>
                                      <p:cBhvr>
                                        <p:cTn id="60" dur="166" decel="50000">
                                          <p:stCondLst>
                                            <p:cond delay="676"/>
                                          </p:stCondLst>
                                        </p:cTn>
                                        <p:tgtEl>
                                          <p:spTgt spid="26"/>
                                        </p:tgtEl>
                                      </p:cBhvr>
                                      <p:to x="100000" y="100000"/>
                                    </p:animScale>
                                    <p:animScale>
                                      <p:cBhvr>
                                        <p:cTn id="61" dur="26">
                                          <p:stCondLst>
                                            <p:cond delay="1312"/>
                                          </p:stCondLst>
                                        </p:cTn>
                                        <p:tgtEl>
                                          <p:spTgt spid="26"/>
                                        </p:tgtEl>
                                      </p:cBhvr>
                                      <p:to x="100000" y="80000"/>
                                    </p:animScale>
                                    <p:animScale>
                                      <p:cBhvr>
                                        <p:cTn id="62" dur="166" decel="50000">
                                          <p:stCondLst>
                                            <p:cond delay="1338"/>
                                          </p:stCondLst>
                                        </p:cTn>
                                        <p:tgtEl>
                                          <p:spTgt spid="26"/>
                                        </p:tgtEl>
                                      </p:cBhvr>
                                      <p:to x="100000" y="100000"/>
                                    </p:animScale>
                                    <p:animScale>
                                      <p:cBhvr>
                                        <p:cTn id="63" dur="26">
                                          <p:stCondLst>
                                            <p:cond delay="1642"/>
                                          </p:stCondLst>
                                        </p:cTn>
                                        <p:tgtEl>
                                          <p:spTgt spid="26"/>
                                        </p:tgtEl>
                                      </p:cBhvr>
                                      <p:to x="100000" y="90000"/>
                                    </p:animScale>
                                    <p:animScale>
                                      <p:cBhvr>
                                        <p:cTn id="64" dur="166" decel="50000">
                                          <p:stCondLst>
                                            <p:cond delay="1668"/>
                                          </p:stCondLst>
                                        </p:cTn>
                                        <p:tgtEl>
                                          <p:spTgt spid="26"/>
                                        </p:tgtEl>
                                      </p:cBhvr>
                                      <p:to x="100000" y="100000"/>
                                    </p:animScale>
                                    <p:animScale>
                                      <p:cBhvr>
                                        <p:cTn id="65" dur="26">
                                          <p:stCondLst>
                                            <p:cond delay="1808"/>
                                          </p:stCondLst>
                                        </p:cTn>
                                        <p:tgtEl>
                                          <p:spTgt spid="26"/>
                                        </p:tgtEl>
                                      </p:cBhvr>
                                      <p:to x="100000" y="95000"/>
                                    </p:animScale>
                                    <p:animScale>
                                      <p:cBhvr>
                                        <p:cTn id="66" dur="166" decel="50000">
                                          <p:stCondLst>
                                            <p:cond delay="1834"/>
                                          </p:stCondLst>
                                        </p:cTn>
                                        <p:tgtEl>
                                          <p:spTgt spid="2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27"/>
                                        </p:tgtEl>
                                        <p:attrNameLst>
                                          <p:attrName>style.visibility</p:attrName>
                                        </p:attrNameLst>
                                      </p:cBhvr>
                                      <p:to>
                                        <p:strVal val="visible"/>
                                      </p:to>
                                    </p:set>
                                    <p:anim by="(-#ppt_w*2)" calcmode="lin" valueType="num">
                                      <p:cBhvr rctx="PPT">
                                        <p:cTn id="71" dur="500" autoRev="1" fill="hold">
                                          <p:stCondLst>
                                            <p:cond delay="0"/>
                                          </p:stCondLst>
                                        </p:cTn>
                                        <p:tgtEl>
                                          <p:spTgt spid="27"/>
                                        </p:tgtEl>
                                        <p:attrNameLst>
                                          <p:attrName>ppt_w</p:attrName>
                                        </p:attrNameLst>
                                      </p:cBhvr>
                                    </p:anim>
                                    <p:anim by="(#ppt_w*0.50)" calcmode="lin" valueType="num">
                                      <p:cBhvr>
                                        <p:cTn id="72" dur="500" decel="50000" autoRev="1" fill="hold">
                                          <p:stCondLst>
                                            <p:cond delay="0"/>
                                          </p:stCondLst>
                                        </p:cTn>
                                        <p:tgtEl>
                                          <p:spTgt spid="27"/>
                                        </p:tgtEl>
                                        <p:attrNameLst>
                                          <p:attrName>ppt_x</p:attrName>
                                        </p:attrNameLst>
                                      </p:cBhvr>
                                    </p:anim>
                                    <p:anim from="(-#ppt_h/2)" to="(#ppt_y)" calcmode="lin" valueType="num">
                                      <p:cBhvr>
                                        <p:cTn id="73" dur="1000" fill="hold">
                                          <p:stCondLst>
                                            <p:cond delay="0"/>
                                          </p:stCondLst>
                                        </p:cTn>
                                        <p:tgtEl>
                                          <p:spTgt spid="27"/>
                                        </p:tgtEl>
                                        <p:attrNameLst>
                                          <p:attrName>ppt_y</p:attrName>
                                        </p:attrNameLst>
                                      </p:cBhvr>
                                    </p:anim>
                                    <p:animRot by="21600000">
                                      <p:cBhvr>
                                        <p:cTn id="74" dur="10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nual Input 9"/>
          <p:cNvSpPr/>
          <p:nvPr/>
        </p:nvSpPr>
        <p:spPr>
          <a:xfrm flipH="1">
            <a:off x="1835837" y="142344"/>
            <a:ext cx="984738" cy="928467"/>
          </a:xfrm>
          <a:prstGeom prst="flowChartManualInpu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Flowchart: Manual Input 10"/>
          <p:cNvSpPr/>
          <p:nvPr/>
        </p:nvSpPr>
        <p:spPr>
          <a:xfrm flipH="1">
            <a:off x="2060920" y="142344"/>
            <a:ext cx="984738"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11"/>
          <p:cNvSpPr/>
          <p:nvPr/>
        </p:nvSpPr>
        <p:spPr>
          <a:xfrm>
            <a:off x="3270741" y="395561"/>
            <a:ext cx="4677319" cy="695053"/>
          </a:xfrm>
          <a:prstGeom prst="rect">
            <a:avLst/>
          </a:prstGeom>
          <a:gradFill flip="none" rotWithShape="1">
            <a:gsLst>
              <a:gs pos="85000">
                <a:srgbClr val="00B0F0"/>
              </a:gs>
              <a:gs pos="35000">
                <a:schemeClr val="accent6">
                  <a:lumMod val="0"/>
                  <a:lumOff val="100000"/>
                </a:schemeClr>
              </a:gs>
              <a:gs pos="97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মাউসের</a:t>
            </a:r>
            <a:r>
              <a:rPr lang="en-US" sz="2000" b="1" dirty="0">
                <a:solidFill>
                  <a:schemeClr val="tx1"/>
                </a:solidFill>
              </a:rPr>
              <a:t> </a:t>
            </a:r>
            <a:r>
              <a:rPr lang="en-US" sz="2000" b="1" dirty="0" err="1">
                <a:solidFill>
                  <a:schemeClr val="tx1"/>
                </a:solidFill>
              </a:rPr>
              <a:t>প্রকারভেদ</a:t>
            </a:r>
            <a:r>
              <a:rPr lang="en-US" sz="2000" b="1" dirty="0">
                <a:solidFill>
                  <a:schemeClr val="tx1"/>
                </a:solidFill>
              </a:rPr>
              <a:t> (Types of Mouse)</a:t>
            </a:r>
            <a:endParaRPr lang="en-US" sz="2000" dirty="0">
              <a:solidFill>
                <a:schemeClr val="tx1"/>
              </a:solidFill>
            </a:endParaRPr>
          </a:p>
        </p:txBody>
      </p:sp>
      <p:sp>
        <p:nvSpPr>
          <p:cNvPr id="13" name="Flowchart: Manual Input 12"/>
          <p:cNvSpPr/>
          <p:nvPr/>
        </p:nvSpPr>
        <p:spPr>
          <a:xfrm>
            <a:off x="8173143" y="162147"/>
            <a:ext cx="886265" cy="928467"/>
          </a:xfrm>
          <a:prstGeom prst="flowChartManualInpu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Input 15"/>
          <p:cNvSpPr/>
          <p:nvPr/>
        </p:nvSpPr>
        <p:spPr>
          <a:xfrm>
            <a:off x="8398226" y="142344"/>
            <a:ext cx="886265"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15281" y="5074935"/>
            <a:ext cx="2257862" cy="369332"/>
          </a:xfrm>
          <a:prstGeom prst="rect">
            <a:avLst/>
          </a:prstGeom>
        </p:spPr>
        <p:txBody>
          <a:bodyPr wrap="square">
            <a:spAutoFit/>
          </a:bodyPr>
          <a:lstStyle/>
          <a:p>
            <a:r>
              <a:rPr lang="as-IN" dirty="0" smtClean="0">
                <a:solidFill>
                  <a:srgbClr val="000000"/>
                </a:solidFill>
                <a:latin typeface="Times New Roman" panose="02020603050405020304" pitchFamily="18" charset="0"/>
              </a:rPr>
              <a:t>টাচপ্যাড </a:t>
            </a:r>
            <a:r>
              <a:rPr lang="as-IN"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Touchpad)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42" y="1501410"/>
            <a:ext cx="3230955" cy="3230955"/>
          </a:xfrm>
          <a:prstGeom prst="ellipse">
            <a:avLst/>
          </a:prstGeom>
          <a:ln>
            <a:noFill/>
          </a:ln>
          <a:effectLst>
            <a:softEdge rad="112500"/>
          </a:effectLst>
        </p:spPr>
      </p:pic>
      <p:sp>
        <p:nvSpPr>
          <p:cNvPr id="3" name="Rectangle 2"/>
          <p:cNvSpPr/>
          <p:nvPr/>
        </p:nvSpPr>
        <p:spPr>
          <a:xfrm>
            <a:off x="3045658" y="2405497"/>
            <a:ext cx="4230645" cy="369332"/>
          </a:xfrm>
          <a:prstGeom prst="rect">
            <a:avLst/>
          </a:prstGeom>
        </p:spPr>
        <p:txBody>
          <a:bodyPr wrap="none">
            <a:spAutoFit/>
          </a:bodyPr>
          <a:lstStyle/>
          <a:p>
            <a:r>
              <a:rPr lang="as-IN" dirty="0">
                <a:solidFill>
                  <a:srgbClr val="000000"/>
                </a:solidFill>
                <a:latin typeface="Times New Roman" panose="02020603050405020304" pitchFamily="18" charset="0"/>
              </a:rPr>
              <a:t>কর্ডলেস থ্রিডি মাউস (</a:t>
            </a:r>
            <a:r>
              <a:rPr lang="en-US" dirty="0">
                <a:solidFill>
                  <a:srgbClr val="000000"/>
                </a:solidFill>
                <a:latin typeface="Times New Roman" panose="02020603050405020304" pitchFamily="18" charset="0"/>
              </a:rPr>
              <a:t>Cordless 3D Mouse)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432" y="3117204"/>
            <a:ext cx="3838461" cy="2142397"/>
          </a:xfrm>
          <a:prstGeom prst="ellipse">
            <a:avLst/>
          </a:prstGeom>
          <a:ln>
            <a:noFill/>
          </a:ln>
          <a:effectLst>
            <a:softEdge rad="112500"/>
          </a:effectLst>
        </p:spPr>
      </p:pic>
    </p:spTree>
    <p:extLst>
      <p:ext uri="{BB962C8B-B14F-4D97-AF65-F5344CB8AC3E}">
        <p14:creationId xmlns:p14="http://schemas.microsoft.com/office/powerpoint/2010/main" val="33781077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anim calcmode="lin" valueType="num">
                                      <p:cBhvr>
                                        <p:cTn id="40" dur="2000" fill="hold"/>
                                        <p:tgtEl>
                                          <p:spTgt spid="2"/>
                                        </p:tgtEl>
                                        <p:attrNameLst>
                                          <p:attrName>style.rotation</p:attrName>
                                        </p:attrNameLst>
                                      </p:cBhvr>
                                      <p:tavLst>
                                        <p:tav tm="0">
                                          <p:val>
                                            <p:fltVal val="720"/>
                                          </p:val>
                                        </p:tav>
                                        <p:tav tm="100000">
                                          <p:val>
                                            <p:fltVal val="0"/>
                                          </p:val>
                                        </p:tav>
                                      </p:tavLst>
                                    </p:anim>
                                    <p:anim calcmode="lin" valueType="num">
                                      <p:cBhvr>
                                        <p:cTn id="41" dur="2000" fill="hold"/>
                                        <p:tgtEl>
                                          <p:spTgt spid="2"/>
                                        </p:tgtEl>
                                        <p:attrNameLst>
                                          <p:attrName>ppt_h</p:attrName>
                                        </p:attrNameLst>
                                      </p:cBhvr>
                                      <p:tavLst>
                                        <p:tav tm="0">
                                          <p:val>
                                            <p:fltVal val="0"/>
                                          </p:val>
                                        </p:tav>
                                        <p:tav tm="100000">
                                          <p:val>
                                            <p:strVal val="#ppt_h"/>
                                          </p:val>
                                        </p:tav>
                                      </p:tavLst>
                                    </p:anim>
                                    <p:anim calcmode="lin" valueType="num">
                                      <p:cBhvr>
                                        <p:cTn id="42"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anim calcmode="lin" valueType="num">
                                      <p:cBhvr>
                                        <p:cTn id="48" dur="2000" fill="hold"/>
                                        <p:tgtEl>
                                          <p:spTgt spid="3"/>
                                        </p:tgtEl>
                                        <p:attrNameLst>
                                          <p:attrName>style.rotation</p:attrName>
                                        </p:attrNameLst>
                                      </p:cBhvr>
                                      <p:tavLst>
                                        <p:tav tm="0">
                                          <p:val>
                                            <p:fltVal val="720"/>
                                          </p:val>
                                        </p:tav>
                                        <p:tav tm="100000">
                                          <p:val>
                                            <p:fltVal val="0"/>
                                          </p:val>
                                        </p:tav>
                                      </p:tavLst>
                                    </p:anim>
                                    <p:anim calcmode="lin" valueType="num">
                                      <p:cBhvr>
                                        <p:cTn id="49" dur="2000" fill="hold"/>
                                        <p:tgtEl>
                                          <p:spTgt spid="3"/>
                                        </p:tgtEl>
                                        <p:attrNameLst>
                                          <p:attrName>ppt_h</p:attrName>
                                        </p:attrNameLst>
                                      </p:cBhvr>
                                      <p:tavLst>
                                        <p:tav tm="0">
                                          <p:val>
                                            <p:fltVal val="0"/>
                                          </p:val>
                                        </p:tav>
                                        <p:tav tm="100000">
                                          <p:val>
                                            <p:strVal val="#ppt_h"/>
                                          </p:val>
                                        </p:tav>
                                      </p:tavLst>
                                    </p:anim>
                                    <p:anim calcmode="lin" valueType="num">
                                      <p:cBhvr>
                                        <p:cTn id="5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800" decel="100000"/>
                                        <p:tgtEl>
                                          <p:spTgt spid="4"/>
                                        </p:tgtEl>
                                      </p:cBhvr>
                                    </p:animEffect>
                                    <p:anim calcmode="lin" valueType="num">
                                      <p:cBhvr>
                                        <p:cTn id="56" dur="800" decel="100000" fill="hold"/>
                                        <p:tgtEl>
                                          <p:spTgt spid="4"/>
                                        </p:tgtEl>
                                        <p:attrNameLst>
                                          <p:attrName>style.rotation</p:attrName>
                                        </p:attrNameLst>
                                      </p:cBhvr>
                                      <p:tavLst>
                                        <p:tav tm="0">
                                          <p:val>
                                            <p:fltVal val="-90"/>
                                          </p:val>
                                        </p:tav>
                                        <p:tav tm="100000">
                                          <p:val>
                                            <p:fltVal val="0"/>
                                          </p:val>
                                        </p:tav>
                                      </p:tavLst>
                                    </p:anim>
                                    <p:anim calcmode="lin" valueType="num">
                                      <p:cBhvr>
                                        <p:cTn id="57" dur="800" decel="100000" fill="hold"/>
                                        <p:tgtEl>
                                          <p:spTgt spid="4"/>
                                        </p:tgtEl>
                                        <p:attrNameLst>
                                          <p:attrName>ppt_x</p:attrName>
                                        </p:attrNameLst>
                                      </p:cBhvr>
                                      <p:tavLst>
                                        <p:tav tm="0">
                                          <p:val>
                                            <p:strVal val="#ppt_x+0.4"/>
                                          </p:val>
                                        </p:tav>
                                        <p:tav tm="100000">
                                          <p:val>
                                            <p:strVal val="#ppt_x-0.05"/>
                                          </p:val>
                                        </p:tav>
                                      </p:tavLst>
                                    </p:anim>
                                    <p:anim calcmode="lin" valueType="num">
                                      <p:cBhvr>
                                        <p:cTn id="58" dur="800" decel="100000" fill="hold"/>
                                        <p:tgtEl>
                                          <p:spTgt spid="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800" decel="100000"/>
                                        <p:tgtEl>
                                          <p:spTgt spid="5"/>
                                        </p:tgtEl>
                                      </p:cBhvr>
                                    </p:animEffect>
                                    <p:anim calcmode="lin" valueType="num">
                                      <p:cBhvr>
                                        <p:cTn id="66" dur="800" decel="100000" fill="hold"/>
                                        <p:tgtEl>
                                          <p:spTgt spid="5"/>
                                        </p:tgtEl>
                                        <p:attrNameLst>
                                          <p:attrName>style.rotation</p:attrName>
                                        </p:attrNameLst>
                                      </p:cBhvr>
                                      <p:tavLst>
                                        <p:tav tm="0">
                                          <p:val>
                                            <p:fltVal val="-90"/>
                                          </p:val>
                                        </p:tav>
                                        <p:tav tm="100000">
                                          <p:val>
                                            <p:fltVal val="0"/>
                                          </p:val>
                                        </p:tav>
                                      </p:tavLst>
                                    </p:anim>
                                    <p:anim calcmode="lin" valueType="num">
                                      <p:cBhvr>
                                        <p:cTn id="67" dur="800" decel="100000" fill="hold"/>
                                        <p:tgtEl>
                                          <p:spTgt spid="5"/>
                                        </p:tgtEl>
                                        <p:attrNameLst>
                                          <p:attrName>ppt_x</p:attrName>
                                        </p:attrNameLst>
                                      </p:cBhvr>
                                      <p:tavLst>
                                        <p:tav tm="0">
                                          <p:val>
                                            <p:strVal val="#ppt_x+0.4"/>
                                          </p:val>
                                        </p:tav>
                                        <p:tav tm="100000">
                                          <p:val>
                                            <p:strVal val="#ppt_x-0.05"/>
                                          </p:val>
                                        </p:tav>
                                      </p:tavLst>
                                    </p:anim>
                                    <p:anim calcmode="lin" valueType="num">
                                      <p:cBhvr>
                                        <p:cTn id="68" dur="800" decel="100000" fill="hold"/>
                                        <p:tgtEl>
                                          <p:spTgt spid="5"/>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7664"/>
            <a:ext cx="5523501" cy="2656229"/>
          </a:xfrm>
          <a:prstGeom prst="ellipse">
            <a:avLst/>
          </a:prstGeom>
          <a:ln>
            <a:noFill/>
          </a:ln>
          <a:effectLst>
            <a:glow rad="63500">
              <a:schemeClr val="accent6">
                <a:satMod val="175000"/>
                <a:alpha val="40000"/>
              </a:schemeClr>
            </a:glow>
            <a:softEdge rad="112500"/>
          </a:effectLst>
        </p:spPr>
      </p:pic>
      <p:sp>
        <p:nvSpPr>
          <p:cNvPr id="6" name="Rectangle 5"/>
          <p:cNvSpPr/>
          <p:nvPr/>
        </p:nvSpPr>
        <p:spPr>
          <a:xfrm>
            <a:off x="5523501" y="1584656"/>
            <a:ext cx="6096000" cy="1200329"/>
          </a:xfrm>
          <a:prstGeom prst="rect">
            <a:avLst/>
          </a:prstGeom>
          <a:gradFill flip="none" rotWithShape="1">
            <a:gsLst>
              <a:gs pos="0">
                <a:schemeClr val="accent3">
                  <a:lumMod val="0"/>
                  <a:lumOff val="100000"/>
                </a:schemeClr>
              </a:gs>
              <a:gs pos="88000">
                <a:schemeClr val="accent3">
                  <a:lumMod val="0"/>
                  <a:lumOff val="100000"/>
                </a:schemeClr>
              </a:gs>
              <a:gs pos="100000">
                <a:schemeClr val="accent3">
                  <a:lumMod val="100000"/>
                </a:schemeClr>
              </a:gs>
            </a:gsLst>
            <a:path path="circle">
              <a:fillToRect l="50000" t="-80000" r="50000" b="180000"/>
            </a:path>
            <a:tileRect/>
          </a:gradFill>
        </p:spPr>
        <p:txBody>
          <a:bodyPr>
            <a:spAutoFit/>
          </a:bodyPr>
          <a:lstStyle/>
          <a:p>
            <a:r>
              <a:rPr lang="en-US" dirty="0"/>
              <a:t>Scroll wheel </a:t>
            </a:r>
            <a:r>
              <a:rPr lang="as-IN" dirty="0"/>
              <a:t>এর সম্পূর্ণ সুবিধা ব্যবহার:</a:t>
            </a:r>
            <a:br>
              <a:rPr lang="as-IN" dirty="0"/>
            </a:br>
            <a:r>
              <a:rPr lang="as-IN" dirty="0"/>
              <a:t>বর্তমানে অধিকাংশ মাউসেই স্ক্রোল হুইল আছে। এর মাধ্যমে যে কোনো পেজ এর ওপর নিচে যাওয়া যায়। কিন্তু এ ছাড়াও আরও কিছু কাজে এই হুইলটি ব্যবহার করা যায়।</a:t>
            </a:r>
            <a:endParaRPr lang="en-US" dirty="0"/>
          </a:p>
        </p:txBody>
      </p:sp>
      <p:sp>
        <p:nvSpPr>
          <p:cNvPr id="7" name="Rectangle 6"/>
          <p:cNvSpPr/>
          <p:nvPr/>
        </p:nvSpPr>
        <p:spPr>
          <a:xfrm>
            <a:off x="462255" y="3040556"/>
            <a:ext cx="9829800" cy="1200329"/>
          </a:xfrm>
          <a:prstGeom prst="rect">
            <a:avLst/>
          </a:prstGeom>
          <a:gradFill>
            <a:gsLst>
              <a:gs pos="24000">
                <a:srgbClr val="00B0F0"/>
              </a:gs>
              <a:gs pos="79000">
                <a:schemeClr val="accent3">
                  <a:lumMod val="0"/>
                  <a:lumOff val="100000"/>
                </a:schemeClr>
              </a:gs>
              <a:gs pos="100000">
                <a:schemeClr val="accent3">
                  <a:lumMod val="100000"/>
                </a:schemeClr>
              </a:gs>
            </a:gsLst>
            <a:path path="circle">
              <a:fillToRect l="50000" t="-80000" r="50000" b="180000"/>
            </a:path>
          </a:gradFill>
        </p:spPr>
        <p:txBody>
          <a:bodyPr wrap="square">
            <a:spAutoFit/>
          </a:bodyPr>
          <a:lstStyle/>
          <a:p>
            <a:r>
              <a:rPr lang="as-IN" dirty="0"/>
              <a:t>1. মাউস হুইলটি শুধু একটি হুইলই নয় এটি একটি বাটন হিসেবেও কাজ করে। মাউস হুইলটিকে অনেকটা মাউসের তৃতীয় বাটন হিসেবে ব্যবহার করা যায়। মাউস হুইলের মাধ্যমে যে কোনো লিংকের ওপর ক্লিক করলে তা নতুন একটি ট্যাবে ওপেন হয়। আবার যে কোনো ট্যাবের ওপর মাউস হুইল দিয়ে ক্লিক করে ট্যাবটিকে বন্ধও করা যায়।</a:t>
            </a:r>
            <a:endParaRPr lang="en-US" dirty="0"/>
          </a:p>
        </p:txBody>
      </p:sp>
      <p:sp>
        <p:nvSpPr>
          <p:cNvPr id="8" name="Rectangle 7"/>
          <p:cNvSpPr/>
          <p:nvPr/>
        </p:nvSpPr>
        <p:spPr>
          <a:xfrm>
            <a:off x="3275941" y="4547305"/>
            <a:ext cx="6096000" cy="923330"/>
          </a:xfrm>
          <a:prstGeom prst="rect">
            <a:avLst/>
          </a:prstGeom>
          <a:gradFill>
            <a:gsLst>
              <a:gs pos="0">
                <a:schemeClr val="accent5">
                  <a:lumMod val="5000"/>
                  <a:lumOff val="95000"/>
                </a:schemeClr>
              </a:gs>
              <a:gs pos="18000">
                <a:schemeClr val="accent5">
                  <a:lumMod val="45000"/>
                  <a:lumOff val="55000"/>
                </a:schemeClr>
              </a:gs>
              <a:gs pos="83000">
                <a:schemeClr val="accent5">
                  <a:lumMod val="45000"/>
                  <a:lumOff val="55000"/>
                </a:schemeClr>
              </a:gs>
              <a:gs pos="40000">
                <a:schemeClr val="accent5">
                  <a:lumMod val="30000"/>
                  <a:lumOff val="70000"/>
                </a:schemeClr>
              </a:gs>
            </a:gsLst>
            <a:path path="circle">
              <a:fillToRect l="100000" t="100000"/>
            </a:path>
          </a:gradFill>
        </p:spPr>
        <p:txBody>
          <a:bodyPr>
            <a:spAutoFit/>
          </a:bodyPr>
          <a:lstStyle/>
          <a:p>
            <a:r>
              <a:rPr lang="as-IN" dirty="0"/>
              <a:t>2. ইন্টারনেট ব্রাউজিং এর সময় শিফট কী চেপে ধরে নিচে বা ওপরে স্ক্রল করলে অতি তাড়াতাড়ি পেজটির ওপরে বা নিচে যাওয়া যায়।</a:t>
            </a:r>
            <a:endParaRPr lang="en-US" dirty="0"/>
          </a:p>
        </p:txBody>
      </p:sp>
      <p:sp>
        <p:nvSpPr>
          <p:cNvPr id="9" name="Rectangle 8"/>
          <p:cNvSpPr/>
          <p:nvPr/>
        </p:nvSpPr>
        <p:spPr>
          <a:xfrm>
            <a:off x="1004447" y="5715441"/>
            <a:ext cx="6096000" cy="646331"/>
          </a:xfrm>
          <a:prstGeom prst="rect">
            <a:avLst/>
          </a:prstGeom>
          <a:gradFill flip="none" rotWithShape="1">
            <a:gsLst>
              <a:gs pos="0">
                <a:schemeClr val="accent1">
                  <a:lumMod val="0"/>
                  <a:lumOff val="100000"/>
                </a:schemeClr>
              </a:gs>
              <a:gs pos="73000">
                <a:schemeClr val="accent1">
                  <a:lumMod val="0"/>
                  <a:lumOff val="100000"/>
                </a:schemeClr>
              </a:gs>
              <a:gs pos="100000">
                <a:schemeClr val="accent1">
                  <a:lumMod val="100000"/>
                </a:schemeClr>
              </a:gs>
            </a:gsLst>
            <a:path path="circle">
              <a:fillToRect l="50000" t="-80000" r="50000" b="180000"/>
            </a:path>
            <a:tileRect/>
          </a:gradFill>
        </p:spPr>
        <p:txBody>
          <a:bodyPr>
            <a:spAutoFit/>
          </a:bodyPr>
          <a:lstStyle/>
          <a:p>
            <a:r>
              <a:rPr lang="en-US" dirty="0"/>
              <a:t>3. Ctrl </a:t>
            </a:r>
            <a:r>
              <a:rPr lang="as-IN" dirty="0"/>
              <a:t>কী চেপে ধরে ওপরে বা নিচে স্ক্রল করে ওয়েবপেজ/ওয়ার্ড পেইজকে জুম করে দেখা যায় আবার ছোটও করা যায়।</a:t>
            </a:r>
            <a:endParaRPr lang="en-US" dirty="0"/>
          </a:p>
        </p:txBody>
      </p:sp>
    </p:spTree>
    <p:extLst>
      <p:ext uri="{BB962C8B-B14F-4D97-AF65-F5344CB8AC3E}">
        <p14:creationId xmlns:p14="http://schemas.microsoft.com/office/powerpoint/2010/main" val="33047169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7664"/>
            <a:ext cx="5523501" cy="2656229"/>
          </a:xfrm>
          <a:prstGeom prst="ellipse">
            <a:avLst/>
          </a:prstGeom>
          <a:ln>
            <a:noFill/>
          </a:ln>
          <a:effectLst>
            <a:glow rad="63500">
              <a:schemeClr val="accent6">
                <a:satMod val="175000"/>
                <a:alpha val="40000"/>
              </a:schemeClr>
            </a:glow>
            <a:softEdge rad="112500"/>
          </a:effectLst>
        </p:spPr>
      </p:pic>
      <p:sp>
        <p:nvSpPr>
          <p:cNvPr id="2" name="Rectangle 1"/>
          <p:cNvSpPr/>
          <p:nvPr/>
        </p:nvSpPr>
        <p:spPr>
          <a:xfrm>
            <a:off x="5664591" y="734927"/>
            <a:ext cx="6096000" cy="1477328"/>
          </a:xfrm>
          <a:prstGeom prst="rect">
            <a:avLst/>
          </a:prstGeom>
          <a:ln>
            <a:solidFill>
              <a:schemeClr val="accent6">
                <a:lumMod val="60000"/>
                <a:lumOff val="40000"/>
              </a:schemeClr>
            </a:solidFill>
          </a:ln>
        </p:spPr>
        <p:txBody>
          <a:bodyPr>
            <a:spAutoFit/>
          </a:bodyPr>
          <a:lstStyle/>
          <a:p>
            <a:pPr algn="just"/>
            <a:r>
              <a:rPr lang="as-IN" dirty="0"/>
              <a:t>ডাবল ক্লিক ও ট্রিপল ক্লিকের মাধ্যমে সিলেক্ট করা:</a:t>
            </a:r>
            <a:br>
              <a:rPr lang="as-IN" dirty="0"/>
            </a:br>
            <a:r>
              <a:rPr lang="as-IN" dirty="0"/>
              <a:t>যে কোনো শব্দের ওপর ডাবল ক্লিক করে শব্দটিকে সিলেক্ট করা যায়। একটি সম্পূর্ণ অনুচ্ছেদ সিলেক্ট করার জন্য যে কোনো অনুচ্ছেদ বা প্যারাগ্রাফের যে কোনো অংশে ট্রিপল ক্লিক বা একসাথে তিনবার ক্লিক করুন।</a:t>
            </a:r>
            <a:endParaRPr lang="en-US" dirty="0"/>
          </a:p>
        </p:txBody>
      </p:sp>
      <p:sp>
        <p:nvSpPr>
          <p:cNvPr id="3" name="Rectangle 2"/>
          <p:cNvSpPr/>
          <p:nvPr/>
        </p:nvSpPr>
        <p:spPr>
          <a:xfrm>
            <a:off x="3610708" y="2678446"/>
            <a:ext cx="6096000" cy="1754326"/>
          </a:xfrm>
          <a:prstGeom prst="rect">
            <a:avLst/>
          </a:prstGeom>
          <a:ln>
            <a:solidFill>
              <a:schemeClr val="accent1">
                <a:lumMod val="75000"/>
              </a:schemeClr>
            </a:solidFill>
          </a:ln>
        </p:spPr>
        <p:txBody>
          <a:bodyPr>
            <a:spAutoFit/>
          </a:bodyPr>
          <a:lstStyle/>
          <a:p>
            <a:pPr algn="just"/>
            <a:r>
              <a:rPr lang="as-IN" dirty="0"/>
              <a:t>রাইট ক্লিকের ব্যবহার:</a:t>
            </a:r>
            <a:br>
              <a:rPr lang="as-IN" dirty="0"/>
            </a:br>
            <a:r>
              <a:rPr lang="as-IN" dirty="0"/>
              <a:t>যে কোনো ফাইল বা সিলেক্ট করা টেক্স এর ওপর রাইট ক্লিক করে এর মাধ্যমে ফাইলটির প্রোপার্টিস দেখা, কপি, পেস্ট করা সহ আরও অনেক কিছু করা যায়। এছাড়াও কোনো ফাইল বা টেক্সট এর ওপর রাইট ক্লিক করে তা কোথাও ড্রাগ করে ছেড়ে দিলে ফাইলটিকে কপি/মুভ করার অপশন পাওয়া যাবে।</a:t>
            </a:r>
            <a:endParaRPr lang="en-US" dirty="0"/>
          </a:p>
        </p:txBody>
      </p:sp>
      <p:sp>
        <p:nvSpPr>
          <p:cNvPr id="5" name="Rectangle 4"/>
          <p:cNvSpPr/>
          <p:nvPr/>
        </p:nvSpPr>
        <p:spPr>
          <a:xfrm>
            <a:off x="1753772" y="4903571"/>
            <a:ext cx="6096000" cy="923330"/>
          </a:xfrm>
          <a:prstGeom prst="rect">
            <a:avLst/>
          </a:prstGeom>
          <a:ln>
            <a:solidFill>
              <a:srgbClr val="FFFF00"/>
            </a:solidFill>
          </a:ln>
        </p:spPr>
        <p:txBody>
          <a:bodyPr>
            <a:spAutoFit/>
          </a:bodyPr>
          <a:lstStyle/>
          <a:p>
            <a:r>
              <a:rPr lang="en-US" dirty="0"/>
              <a:t>Ctrl </a:t>
            </a:r>
            <a:r>
              <a:rPr lang="as-IN" dirty="0"/>
              <a:t>কী ও মাউস ক্লিক:</a:t>
            </a:r>
            <a:br>
              <a:rPr lang="as-IN" dirty="0"/>
            </a:br>
            <a:r>
              <a:rPr lang="as-IN" dirty="0"/>
              <a:t>কন্ট্রোল কী চেপে ধরে বিভিন্ন ফাইলের ওপর ক্লিক করে ফাইলগুলোকে একসাথে সিলেক্ট করে নেওয়া যায়।</a:t>
            </a:r>
            <a:endParaRPr lang="en-US" dirty="0"/>
          </a:p>
        </p:txBody>
      </p:sp>
    </p:spTree>
    <p:extLst>
      <p:ext uri="{BB962C8B-B14F-4D97-AF65-F5344CB8AC3E}">
        <p14:creationId xmlns:p14="http://schemas.microsoft.com/office/powerpoint/2010/main" val="30948016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23552" y="132696"/>
            <a:ext cx="4580081" cy="2202542"/>
          </a:xfrm>
          <a:prstGeom prst="ellipse">
            <a:avLst/>
          </a:prstGeom>
          <a:ln>
            <a:noFill/>
          </a:ln>
          <a:effectLst>
            <a:glow rad="63500">
              <a:schemeClr val="accent6">
                <a:satMod val="175000"/>
                <a:alpha val="40000"/>
              </a:schemeClr>
            </a:glow>
            <a:softEdge rad="112500"/>
          </a:effectLst>
        </p:spPr>
      </p:pic>
      <p:sp>
        <p:nvSpPr>
          <p:cNvPr id="6" name="Rectangle 5"/>
          <p:cNvSpPr/>
          <p:nvPr/>
        </p:nvSpPr>
        <p:spPr>
          <a:xfrm>
            <a:off x="107853" y="2230459"/>
            <a:ext cx="6096000" cy="203132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just"/>
            <a:r>
              <a:rPr lang="as-IN" dirty="0"/>
              <a:t>মাউসের সাইড বাটনের ব্যবহার:</a:t>
            </a:r>
            <a:br>
              <a:rPr lang="as-IN" dirty="0"/>
            </a:br>
            <a:r>
              <a:rPr lang="as-IN" dirty="0"/>
              <a:t>বর্তমানে নতুন মডেলের মাউসগুলোতে মাইসের দুই সাইডে এক্সট্রা দুইটি বাটন থাকে। এই বাটনদুটিকে নিজের ইচ্ছা মতো প্রোগ্রামিং করে সুবিধাজনক কাজে ব্যবহার করা যায়। সাধারনত ডিফল্ট ভাবে লেফট থাম্ব বাটন দিয়ে ব্রাউজিং এর সময় পেছনের পেজে যাওয়া যায়। এতে করে ইন্টারনেট ব্রাউজিং আরও আনন্দের হয়ে ওঠে।</a:t>
            </a:r>
            <a:endParaRPr lang="en-US" dirty="0"/>
          </a:p>
        </p:txBody>
      </p:sp>
      <p:sp>
        <p:nvSpPr>
          <p:cNvPr id="7" name="Rectangle 6"/>
          <p:cNvSpPr/>
          <p:nvPr/>
        </p:nvSpPr>
        <p:spPr>
          <a:xfrm>
            <a:off x="5265593" y="4534995"/>
            <a:ext cx="6096000" cy="147732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as-IN" dirty="0"/>
              <a:t>ওপেন করা উইন্ডো ম্যানেজ করা:</a:t>
            </a:r>
            <a:br>
              <a:rPr lang="as-IN" dirty="0"/>
            </a:br>
            <a:r>
              <a:rPr lang="as-IN" dirty="0"/>
              <a:t>যে কোনো ওপেন করা উইন্ডো এর টাইটেল বারে ডাবল ক্লিক করে উইন্ডোটিকে ম্যাক্সিমাইজ অথবা রিসাইজ করা যাবে। এছাড়াও ওপেনকৃত উইন্ডোর সবার ওপরে বাম দিকে অবস্থিত লোগোটিতে ডাবল ক্লিক করলে উইন্ডোটি বন্ধ হয়ে যাবে।</a:t>
            </a:r>
            <a:endParaRPr lang="en-US" dirty="0"/>
          </a:p>
        </p:txBody>
      </p:sp>
    </p:spTree>
    <p:extLst>
      <p:ext uri="{BB962C8B-B14F-4D97-AF65-F5344CB8AC3E}">
        <p14:creationId xmlns:p14="http://schemas.microsoft.com/office/powerpoint/2010/main" val="13161359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756-adb-2014-bgd-aa-d0a8467=5.jpg"/>
          <p:cNvPicPr>
            <a:picLocks noChangeAspect="1"/>
          </p:cNvPicPr>
          <p:nvPr/>
        </p:nvPicPr>
        <p:blipFill>
          <a:blip r:embed="rId3"/>
          <a:stretch>
            <a:fillRect/>
          </a:stretch>
        </p:blipFill>
        <p:spPr>
          <a:xfrm>
            <a:off x="1425007" y="291905"/>
            <a:ext cx="7665586"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p:cNvSpPr/>
          <p:nvPr/>
        </p:nvSpPr>
        <p:spPr>
          <a:xfrm>
            <a:off x="3886200" y="457200"/>
            <a:ext cx="3200400" cy="838200"/>
          </a:xfrm>
          <a:prstGeom prst="ellipse">
            <a:avLst/>
          </a:prstGeom>
          <a:blipFill>
            <a:blip r:embed="rId4"/>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একক</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কাজ</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ound Diagonal Corner Rectangle 3"/>
          <p:cNvSpPr/>
          <p:nvPr/>
        </p:nvSpPr>
        <p:spPr>
          <a:xfrm>
            <a:off x="1716845" y="1460695"/>
            <a:ext cx="2925494" cy="914400"/>
          </a:xfrm>
          <a:prstGeom prst="round2DiagRect">
            <a:avLst>
              <a:gd name="adj1" fmla="val 50000"/>
              <a:gd name="adj2" fmla="val 0"/>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50000"/>
                  </a:schemeClr>
                </a:solidFill>
              </a:rPr>
              <a:t>মাউসের</a:t>
            </a:r>
            <a:r>
              <a:rPr lang="en-US" dirty="0" smtClean="0">
                <a:solidFill>
                  <a:schemeClr val="accent1">
                    <a:lumMod val="50000"/>
                  </a:schemeClr>
                </a:solidFill>
              </a:rPr>
              <a:t> </a:t>
            </a:r>
            <a:r>
              <a:rPr lang="en-US" dirty="0" err="1" smtClean="0">
                <a:solidFill>
                  <a:schemeClr val="accent1">
                    <a:lumMod val="50000"/>
                  </a:schemeClr>
                </a:solidFill>
              </a:rPr>
              <a:t>কয়টি</a:t>
            </a:r>
            <a:r>
              <a:rPr lang="en-US" dirty="0" smtClean="0">
                <a:solidFill>
                  <a:schemeClr val="accent1">
                    <a:lumMod val="50000"/>
                  </a:schemeClr>
                </a:solidFill>
              </a:rPr>
              <a:t> </a:t>
            </a:r>
            <a:r>
              <a:rPr lang="en-US" dirty="0" err="1" smtClean="0">
                <a:solidFill>
                  <a:schemeClr val="accent1">
                    <a:lumMod val="50000"/>
                  </a:schemeClr>
                </a:solidFill>
              </a:rPr>
              <a:t>বাটন</a:t>
            </a:r>
            <a:r>
              <a:rPr lang="en-US" dirty="0" smtClean="0">
                <a:solidFill>
                  <a:schemeClr val="accent1">
                    <a:lumMod val="50000"/>
                  </a:schemeClr>
                </a:solidFill>
              </a:rPr>
              <a:t> </a:t>
            </a:r>
            <a:r>
              <a:rPr lang="en-US" dirty="0" err="1" smtClean="0">
                <a:solidFill>
                  <a:schemeClr val="accent1">
                    <a:lumMod val="50000"/>
                  </a:schemeClr>
                </a:solidFill>
              </a:rPr>
              <a:t>থাকে</a:t>
            </a:r>
            <a:endParaRPr lang="en-US" dirty="0">
              <a:solidFill>
                <a:schemeClr val="accent1">
                  <a:lumMod val="50000"/>
                </a:schemeClr>
              </a:solidFill>
            </a:endParaRPr>
          </a:p>
        </p:txBody>
      </p:sp>
      <p:sp>
        <p:nvSpPr>
          <p:cNvPr id="8" name="Round Diagonal Corner Rectangle 7"/>
          <p:cNvSpPr/>
          <p:nvPr/>
        </p:nvSpPr>
        <p:spPr>
          <a:xfrm>
            <a:off x="2358164" y="3467100"/>
            <a:ext cx="4127042" cy="609600"/>
          </a:xfrm>
          <a:prstGeom prst="round2DiagRect">
            <a:avLst>
              <a:gd name="adj1" fmla="val 50000"/>
              <a:gd name="adj2" fmla="val 0"/>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lumMod val="75000"/>
                    <a:lumOff val="25000"/>
                  </a:schemeClr>
                </a:solidFill>
                <a:latin typeface="Sitka Small" pitchFamily="2" charset="0"/>
              </a:rPr>
              <a:t>অপটিক্যাল</a:t>
            </a:r>
            <a:r>
              <a:rPr lang="en-US" dirty="0" smtClean="0">
                <a:solidFill>
                  <a:schemeClr val="tx1">
                    <a:lumMod val="75000"/>
                    <a:lumOff val="25000"/>
                  </a:schemeClr>
                </a:solidFill>
                <a:latin typeface="Sitka Small" pitchFamily="2" charset="0"/>
              </a:rPr>
              <a:t> </a:t>
            </a:r>
            <a:r>
              <a:rPr lang="en-US" dirty="0" err="1" smtClean="0">
                <a:solidFill>
                  <a:schemeClr val="tx1">
                    <a:lumMod val="75000"/>
                    <a:lumOff val="25000"/>
                  </a:schemeClr>
                </a:solidFill>
                <a:latin typeface="Sitka Small" pitchFamily="2" charset="0"/>
              </a:rPr>
              <a:t>মাউস</a:t>
            </a:r>
            <a:r>
              <a:rPr lang="en-US" dirty="0" smtClean="0">
                <a:solidFill>
                  <a:schemeClr val="tx1">
                    <a:lumMod val="75000"/>
                    <a:lumOff val="25000"/>
                  </a:schemeClr>
                </a:solidFill>
                <a:latin typeface="Sitka Small" pitchFamily="2" charset="0"/>
              </a:rPr>
              <a:t> </a:t>
            </a:r>
            <a:r>
              <a:rPr lang="en-US" dirty="0" err="1" smtClean="0">
                <a:solidFill>
                  <a:schemeClr val="tx1">
                    <a:lumMod val="75000"/>
                    <a:lumOff val="25000"/>
                  </a:schemeClr>
                </a:solidFill>
                <a:latin typeface="Sitka Small" pitchFamily="2" charset="0"/>
              </a:rPr>
              <a:t>দেখতে</a:t>
            </a:r>
            <a:r>
              <a:rPr lang="en-US" dirty="0" smtClean="0">
                <a:solidFill>
                  <a:schemeClr val="tx1">
                    <a:lumMod val="75000"/>
                    <a:lumOff val="25000"/>
                  </a:schemeClr>
                </a:solidFill>
                <a:latin typeface="Sitka Small" pitchFamily="2" charset="0"/>
              </a:rPr>
              <a:t> </a:t>
            </a:r>
            <a:r>
              <a:rPr lang="en-US" dirty="0" err="1" smtClean="0">
                <a:solidFill>
                  <a:schemeClr val="tx1">
                    <a:lumMod val="75000"/>
                    <a:lumOff val="25000"/>
                  </a:schemeClr>
                </a:solidFill>
                <a:latin typeface="Sitka Small" pitchFamily="2" charset="0"/>
              </a:rPr>
              <a:t>কেমন</a:t>
            </a:r>
            <a:endParaRPr lang="en-US" dirty="0">
              <a:solidFill>
                <a:schemeClr val="tx1">
                  <a:lumMod val="75000"/>
                  <a:lumOff val="25000"/>
                </a:schemeClr>
              </a:solidFill>
            </a:endParaRPr>
          </a:p>
        </p:txBody>
      </p:sp>
      <p:pic>
        <p:nvPicPr>
          <p:cNvPr id="10" name="Picture 9" descr="Alpona66.png"/>
          <p:cNvPicPr>
            <a:picLocks noChangeAspect="1"/>
          </p:cNvPicPr>
          <p:nvPr/>
        </p:nvPicPr>
        <p:blipFill>
          <a:blip r:embed="rId6"/>
          <a:stretch>
            <a:fillRect/>
          </a:stretch>
        </p:blipFill>
        <p:spPr>
          <a:xfrm>
            <a:off x="-7486" y="0"/>
            <a:ext cx="1524000" cy="6705600"/>
          </a:xfrm>
          <a:prstGeom prst="rect">
            <a:avLst/>
          </a:prstGeom>
        </p:spPr>
      </p:pic>
    </p:spTree>
    <p:extLst>
      <p:ext uri="{BB962C8B-B14F-4D97-AF65-F5344CB8AC3E}">
        <p14:creationId xmlns:p14="http://schemas.microsoft.com/office/powerpoint/2010/main" val="23249369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Bottom)">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 y="492371"/>
            <a:ext cx="8509922" cy="6035040"/>
          </a:xfrm>
          <a:prstGeom prst="rect">
            <a:avLst/>
          </a:prstGeom>
          <a:ln>
            <a:noFill/>
          </a:ln>
          <a:effectLst>
            <a:softEdge rad="112500"/>
          </a:effectLst>
        </p:spPr>
      </p:pic>
      <p:sp>
        <p:nvSpPr>
          <p:cNvPr id="3" name="TextBox 2"/>
          <p:cNvSpPr txBox="1"/>
          <p:nvPr/>
        </p:nvSpPr>
        <p:spPr>
          <a:xfrm flipH="1">
            <a:off x="3217105" y="5066263"/>
            <a:ext cx="5398478" cy="461665"/>
          </a:xfrm>
          <a:prstGeom prst="rect">
            <a:avLst/>
          </a:prstGeom>
          <a:noFill/>
        </p:spPr>
        <p:txBody>
          <a:bodyPr wrap="square" rtlCol="0">
            <a:spAutoFit/>
          </a:bodyPr>
          <a:lstStyle/>
          <a:p>
            <a:r>
              <a:rPr lang="en-US" sz="2400" dirty="0" err="1" smtClean="0"/>
              <a:t>মাউসের</a:t>
            </a:r>
            <a:r>
              <a:rPr lang="en-US" sz="2400" dirty="0" smtClean="0"/>
              <a:t> ৫ </a:t>
            </a:r>
            <a:r>
              <a:rPr lang="en-US" sz="2400" dirty="0" err="1" smtClean="0"/>
              <a:t>টি</a:t>
            </a:r>
            <a:r>
              <a:rPr lang="en-US" sz="2400" dirty="0" smtClean="0"/>
              <a:t> </a:t>
            </a:r>
            <a:r>
              <a:rPr lang="en-US" sz="2400" dirty="0" err="1" smtClean="0"/>
              <a:t>ব্যবহার</a:t>
            </a:r>
            <a:r>
              <a:rPr lang="en-US" sz="2400" dirty="0" smtClean="0"/>
              <a:t> </a:t>
            </a:r>
            <a:r>
              <a:rPr lang="en-US" sz="2400" dirty="0" err="1" smtClean="0"/>
              <a:t>লিখ</a:t>
            </a:r>
            <a:r>
              <a:rPr lang="en-US" sz="2400" dirty="0" smtClean="0"/>
              <a:t>  </a:t>
            </a:r>
            <a:endParaRPr lang="en-US" sz="2400" dirty="0"/>
          </a:p>
        </p:txBody>
      </p:sp>
      <p:sp>
        <p:nvSpPr>
          <p:cNvPr id="4" name="Oval 3"/>
          <p:cNvSpPr/>
          <p:nvPr/>
        </p:nvSpPr>
        <p:spPr>
          <a:xfrm>
            <a:off x="2124222" y="4881489"/>
            <a:ext cx="633046" cy="57677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08860" y="5047731"/>
            <a:ext cx="633046" cy="57677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99421" y="4766378"/>
            <a:ext cx="633046" cy="576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0981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
                                        </p:tgtEl>
                                        <p:attrNameLst>
                                          <p:attrName>style.visibility</p:attrName>
                                        </p:attrNameLst>
                                      </p:cBhvr>
                                      <p:to>
                                        <p:strVal val="visible"/>
                                      </p:to>
                                    </p:set>
                                    <p:set>
                                      <p:cBhvr>
                                        <p:cTn id="27" dur="455" fill="hold">
                                          <p:stCondLst>
                                            <p:cond delay="0"/>
                                          </p:stCondLst>
                                        </p:cTn>
                                        <p:tgtEl>
                                          <p:spTgt spid="3"/>
                                        </p:tgtEl>
                                        <p:attrNameLst>
                                          <p:attrName>style.rotation</p:attrName>
                                        </p:attrNameLst>
                                      </p:cBhvr>
                                      <p:to>
                                        <p:strVal val="-45.0"/>
                                      </p:to>
                                    </p:set>
                                    <p:anim calcmode="lin" valueType="num">
                                      <p:cBhvr>
                                        <p:cTn id="2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mhumtre-55.gif"/>
          <p:cNvPicPr>
            <a:picLocks noChangeAspect="1"/>
          </p:cNvPicPr>
          <p:nvPr/>
        </p:nvPicPr>
        <p:blipFill>
          <a:blip r:embed="rId3"/>
          <a:stretch>
            <a:fillRect/>
          </a:stretch>
        </p:blipFill>
        <p:spPr>
          <a:xfrm flipH="1">
            <a:off x="5687079" y="614626"/>
            <a:ext cx="1189969" cy="905111"/>
          </a:xfrm>
          <a:prstGeom prst="rect">
            <a:avLst/>
          </a:prstGeom>
        </p:spPr>
      </p:pic>
      <p:pic>
        <p:nvPicPr>
          <p:cNvPr id="6" name="Picture 5" descr="humhumtre-55.gif"/>
          <p:cNvPicPr>
            <a:picLocks noChangeAspect="1"/>
          </p:cNvPicPr>
          <p:nvPr/>
        </p:nvPicPr>
        <p:blipFill>
          <a:blip r:embed="rId3"/>
          <a:stretch>
            <a:fillRect/>
          </a:stretch>
        </p:blipFill>
        <p:spPr>
          <a:xfrm flipH="1">
            <a:off x="289447" y="3213076"/>
            <a:ext cx="1501108" cy="1141768"/>
          </a:xfrm>
          <a:prstGeom prst="rect">
            <a:avLst/>
          </a:prstGeom>
        </p:spPr>
      </p:pic>
      <p:pic>
        <p:nvPicPr>
          <p:cNvPr id="8" name="Picture 7" descr="humhumtre-55.gif"/>
          <p:cNvPicPr>
            <a:picLocks noChangeAspect="1"/>
          </p:cNvPicPr>
          <p:nvPr/>
        </p:nvPicPr>
        <p:blipFill>
          <a:blip r:embed="rId3"/>
          <a:stretch>
            <a:fillRect/>
          </a:stretch>
        </p:blipFill>
        <p:spPr>
          <a:xfrm flipH="1">
            <a:off x="10569281" y="4288003"/>
            <a:ext cx="1022579" cy="777791"/>
          </a:xfrm>
          <a:prstGeom prst="rect">
            <a:avLst/>
          </a:prstGeom>
        </p:spPr>
      </p:pic>
      <p:pic>
        <p:nvPicPr>
          <p:cNvPr id="9" name="Picture 8" descr="humhumtre-55.gif"/>
          <p:cNvPicPr>
            <a:picLocks noChangeAspect="1"/>
          </p:cNvPicPr>
          <p:nvPr/>
        </p:nvPicPr>
        <p:blipFill>
          <a:blip r:embed="rId3"/>
          <a:stretch>
            <a:fillRect/>
          </a:stretch>
        </p:blipFill>
        <p:spPr>
          <a:xfrm flipH="1">
            <a:off x="9985444" y="692981"/>
            <a:ext cx="1165145" cy="886229"/>
          </a:xfrm>
          <a:prstGeom prst="rect">
            <a:avLst/>
          </a:prstGeom>
        </p:spPr>
      </p:pic>
      <p:pic>
        <p:nvPicPr>
          <p:cNvPr id="14" name="Picture 13" descr="74e7e1f22b7d9308ab8aecb4dd43d632.gif"/>
          <p:cNvPicPr>
            <a:picLocks noChangeAspect="1"/>
          </p:cNvPicPr>
          <p:nvPr/>
        </p:nvPicPr>
        <p:blipFill>
          <a:blip r:embed="rId4"/>
          <a:stretch>
            <a:fillRect/>
          </a:stretch>
        </p:blipFill>
        <p:spPr>
          <a:xfrm>
            <a:off x="224183" y="0"/>
            <a:ext cx="4648200" cy="1762125"/>
          </a:xfrm>
          <a:prstGeom prst="rect">
            <a:avLst/>
          </a:prstGeom>
        </p:spPr>
      </p:pic>
      <p:pic>
        <p:nvPicPr>
          <p:cNvPr id="11" name="Picture 10" descr="humhumtre-55.gif"/>
          <p:cNvPicPr>
            <a:picLocks noChangeAspect="1"/>
          </p:cNvPicPr>
          <p:nvPr/>
        </p:nvPicPr>
        <p:blipFill>
          <a:blip r:embed="rId3"/>
          <a:stretch>
            <a:fillRect/>
          </a:stretch>
        </p:blipFill>
        <p:spPr>
          <a:xfrm flipH="1">
            <a:off x="9969292" y="2926404"/>
            <a:ext cx="934703" cy="710951"/>
          </a:xfrm>
          <a:prstGeom prst="rect">
            <a:avLst/>
          </a:prstGeom>
        </p:spPr>
      </p:pic>
      <p:pic>
        <p:nvPicPr>
          <p:cNvPr id="13" name="Picture 12" descr="22222.JPG"/>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786"/>
                    </a14:imgEffect>
                    <a14:imgEffect>
                      <a14:saturation sat="84000"/>
                    </a14:imgEffect>
                  </a14:imgLayer>
                </a14:imgProps>
              </a:ext>
            </a:extLst>
          </a:blip>
          <a:stretch>
            <a:fillRect/>
          </a:stretch>
        </p:blipFill>
        <p:spPr>
          <a:xfrm>
            <a:off x="1284270" y="1385978"/>
            <a:ext cx="8327858" cy="5013827"/>
          </a:xfrm>
          <a:prstGeom prst="rect">
            <a:avLst/>
          </a:prstGeom>
          <a:ln>
            <a:noFill/>
          </a:ln>
          <a:effectLst>
            <a:softEdge rad="112500"/>
          </a:effectLst>
        </p:spPr>
      </p:pic>
      <p:pic>
        <p:nvPicPr>
          <p:cNvPr id="15" name="Picture 14" descr="humhumtre-55.gif"/>
          <p:cNvPicPr>
            <a:picLocks noChangeAspect="1"/>
          </p:cNvPicPr>
          <p:nvPr/>
        </p:nvPicPr>
        <p:blipFill>
          <a:blip r:embed="rId3"/>
          <a:stretch>
            <a:fillRect/>
          </a:stretch>
        </p:blipFill>
        <p:spPr>
          <a:xfrm flipH="1">
            <a:off x="1643406" y="2332891"/>
            <a:ext cx="904877" cy="688265"/>
          </a:xfrm>
          <a:prstGeom prst="rect">
            <a:avLst/>
          </a:prstGeom>
        </p:spPr>
      </p:pic>
      <p:pic>
        <p:nvPicPr>
          <p:cNvPr id="16" name="Picture 15" descr="humhumtre-55.gif"/>
          <p:cNvPicPr>
            <a:picLocks noChangeAspect="1"/>
          </p:cNvPicPr>
          <p:nvPr/>
        </p:nvPicPr>
        <p:blipFill>
          <a:blip r:embed="rId3"/>
          <a:stretch>
            <a:fillRect/>
          </a:stretch>
        </p:blipFill>
        <p:spPr>
          <a:xfrm flipH="1">
            <a:off x="5188813" y="2885933"/>
            <a:ext cx="904877" cy="688265"/>
          </a:xfrm>
          <a:prstGeom prst="rect">
            <a:avLst/>
          </a:prstGeom>
        </p:spPr>
      </p:pic>
      <p:pic>
        <p:nvPicPr>
          <p:cNvPr id="19" name="Picture 18" descr="humhumtre-55.gif"/>
          <p:cNvPicPr>
            <a:picLocks noChangeAspect="1"/>
          </p:cNvPicPr>
          <p:nvPr/>
        </p:nvPicPr>
        <p:blipFill>
          <a:blip r:embed="rId3"/>
          <a:stretch>
            <a:fillRect/>
          </a:stretch>
        </p:blipFill>
        <p:spPr>
          <a:xfrm flipH="1">
            <a:off x="4543322" y="4721662"/>
            <a:ext cx="904877" cy="688265"/>
          </a:xfrm>
          <a:prstGeom prst="rect">
            <a:avLst/>
          </a:prstGeom>
        </p:spPr>
      </p:pic>
    </p:spTree>
    <p:extLst>
      <p:ext uri="{BB962C8B-B14F-4D97-AF65-F5344CB8AC3E}">
        <p14:creationId xmlns:p14="http://schemas.microsoft.com/office/powerpoint/2010/main" val="22175152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83289" y="308689"/>
            <a:ext cx="4237087" cy="963606"/>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
        <p:nvSpPr>
          <p:cNvPr id="5" name="Rectangle 4"/>
          <p:cNvSpPr/>
          <p:nvPr/>
        </p:nvSpPr>
        <p:spPr>
          <a:xfrm>
            <a:off x="4583289" y="1731661"/>
            <a:ext cx="6759852" cy="4216539"/>
          </a:xfrm>
          <a:prstGeom prst="rect">
            <a:avLst/>
          </a:prstGeom>
          <a:blipFill>
            <a:blip r:embed="rId4"/>
            <a:tile tx="0" ty="0" sx="100000" sy="100000" flip="none" algn="tl"/>
          </a:blipFill>
          <a:ln>
            <a:solidFill>
              <a:srgbClr val="7030A0"/>
            </a:solidFill>
          </a:ln>
          <a:effectLst>
            <a:glow rad="228600">
              <a:schemeClr val="accent2">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8000" b="1" cap="none" spc="0" dirty="0" err="1" smtClean="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SutonnyMJ" pitchFamily="2" charset="0"/>
              </a:rPr>
              <a:t>wkÿK</a:t>
            </a:r>
            <a:r>
              <a:rPr lang="en-US" sz="8000" b="1" cap="none" spc="0" dirty="0" smtClean="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SutonnyMJ" pitchFamily="2" charset="0"/>
              </a:rPr>
              <a:t> </a:t>
            </a:r>
            <a:r>
              <a:rPr lang="en-US" sz="8000" b="1" cap="none" spc="0" dirty="0" err="1" smtClean="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SutonnyMJ" pitchFamily="2" charset="0"/>
              </a:rPr>
              <a:t>cwiwPwZ</a:t>
            </a:r>
            <a:endParaRPr lang="en-US" sz="8000" b="1" cap="none" spc="0" dirty="0" smtClean="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SutonnyMJ" pitchFamily="2" charset="0"/>
            </a:endParaRPr>
          </a:p>
          <a:p>
            <a:pPr algn="ctr"/>
            <a:r>
              <a:rPr lang="en-US" sz="4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utonnyMJ" pitchFamily="2" charset="0"/>
              </a:rPr>
              <a:t>ট্রেড</a:t>
            </a: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utonnyMJ" pitchFamily="2" charset="0"/>
              </a:rPr>
              <a:t> </a:t>
            </a:r>
            <a:r>
              <a:rPr lang="en-US" sz="4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utonnyMJ" pitchFamily="2" charset="0"/>
              </a:rPr>
              <a:t>ইন্সট্রাক্টর</a:t>
            </a:r>
            <a:endPar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utonnyMJ" pitchFamily="2" charset="0"/>
            </a:endParaRPr>
          </a:p>
          <a:p>
            <a:pPr algn="ctr"/>
            <a:endPar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utonnyMJ" pitchFamily="2" charset="0"/>
            </a:endParaRPr>
          </a:p>
          <a:p>
            <a:pPr algn="ctr"/>
            <a:r>
              <a:rPr lang="en-US" sz="2800" b="1" cap="none" spc="0"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a:t>
            </a:r>
            <a:r>
              <a:rPr lang="en-US" sz="2800" b="1" cap="none" spc="0"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জেনারেল</a:t>
            </a:r>
            <a:r>
              <a:rPr lang="en-US" sz="2800" b="1" cap="none" spc="0"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 </a:t>
            </a:r>
            <a:r>
              <a:rPr lang="en-US" sz="2800" b="1" cap="none" spc="0"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ইলেকট্রিক্যাল</a:t>
            </a:r>
            <a:r>
              <a:rPr lang="en-US" sz="2800" b="1" cap="none" spc="0"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 </a:t>
            </a:r>
            <a:r>
              <a:rPr lang="en-US" sz="2800" b="1" cap="none" spc="0"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ওয়ার্কস</a:t>
            </a:r>
            <a:r>
              <a:rPr lang="en-US" sz="2800" b="1" cap="none" spc="0"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a:t>
            </a:r>
            <a:endParaRPr lang="en-US" sz="3600" b="1"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endParaRPr>
          </a:p>
          <a:p>
            <a:pPr algn="ctr"/>
            <a:r>
              <a:rPr lang="en-US" sz="2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ফুলকোট</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 </a:t>
            </a:r>
            <a:r>
              <a:rPr lang="en-US" sz="2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নবোদয়</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 </a:t>
            </a:r>
            <a:r>
              <a:rPr lang="en-US" sz="2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কারিগরি</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 </a:t>
            </a:r>
            <a:r>
              <a:rPr lang="en-US" sz="2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উচ্চ</a:t>
            </a: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 </a:t>
            </a:r>
            <a:r>
              <a:rPr lang="en-US" sz="2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বিদ্যালয়</a:t>
            </a:r>
            <a:endPar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endParaRPr>
          </a:p>
          <a:p>
            <a:pPr algn="ctr"/>
            <a:r>
              <a:rPr lang="en-US" sz="2400" b="1" cap="none" spc="0" dirty="0" err="1"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শাজাহানপুর,বগুড়া</a:t>
            </a:r>
            <a:r>
              <a:rPr lang="en-US" sz="2400" b="1" cap="none" spc="0"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a:t>
            </a:r>
          </a:p>
          <a:p>
            <a:pPr algn="ctr"/>
            <a:r>
              <a:rPr lang="en-US" sz="2400" b="1" dirty="0" smtClean="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rPr>
              <a:t>01716727788</a:t>
            </a:r>
            <a:endParaRPr lang="en-US" sz="24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SutonnyMJ" pitchFamily="2" charset="0"/>
            </a:endParaRPr>
          </a:p>
        </p:txBody>
      </p:sp>
      <p:sp>
        <p:nvSpPr>
          <p:cNvPr id="7" name="TextBox 6"/>
          <p:cNvSpPr txBox="1"/>
          <p:nvPr/>
        </p:nvSpPr>
        <p:spPr>
          <a:xfrm>
            <a:off x="63400" y="4360700"/>
            <a:ext cx="4519889" cy="646331"/>
          </a:xfrm>
          <a:prstGeom prst="rect">
            <a:avLst/>
          </a:prstGeom>
          <a:solidFill>
            <a:schemeClr val="accent5"/>
          </a:solidFill>
          <a:ln>
            <a:noFill/>
          </a:ln>
          <a:effectLst>
            <a:glow rad="228600">
              <a:schemeClr val="accent3">
                <a:satMod val="175000"/>
                <a:alpha val="40000"/>
              </a:schemeClr>
            </a:glow>
            <a:innerShdw blurRad="114300">
              <a:prstClr val="black"/>
            </a:innerShdw>
            <a:softEdge rad="127000"/>
          </a:effectLst>
          <a:scene3d>
            <a:camera prst="isometricOffAxis1Right"/>
            <a:lightRig rig="threePt" dir="t"/>
          </a:scene3d>
        </p:spPr>
        <p:style>
          <a:lnRef idx="0">
            <a:scrgbClr r="0" g="0" b="0"/>
          </a:lnRef>
          <a:fillRef idx="0">
            <a:scrgbClr r="0" g="0" b="0"/>
          </a:fillRef>
          <a:effectRef idx="0">
            <a:scrgbClr r="0" g="0" b="0"/>
          </a:effectRef>
          <a:fontRef idx="minor">
            <a:schemeClr val="lt1"/>
          </a:fontRef>
        </p:style>
        <p:txBody>
          <a:bodyPr wrap="square" rtlCol="0">
            <a:spAutoFit/>
          </a:bodyPr>
          <a:lstStyle/>
          <a:p>
            <a:r>
              <a:rPr lang="en-US" sz="3600" dirty="0" err="1" smtClean="0">
                <a:solidFill>
                  <a:srgbClr val="0070C0"/>
                </a:solidFill>
              </a:rPr>
              <a:t>মোঃ</a:t>
            </a:r>
            <a:r>
              <a:rPr lang="en-US" sz="3600" dirty="0" smtClean="0">
                <a:solidFill>
                  <a:srgbClr val="0070C0"/>
                </a:solidFill>
              </a:rPr>
              <a:t> </a:t>
            </a:r>
            <a:r>
              <a:rPr lang="en-US" sz="3600" dirty="0" err="1" smtClean="0">
                <a:solidFill>
                  <a:srgbClr val="0070C0"/>
                </a:solidFill>
              </a:rPr>
              <a:t>আতিকুর</a:t>
            </a:r>
            <a:r>
              <a:rPr lang="en-US" sz="3600" dirty="0" smtClean="0">
                <a:solidFill>
                  <a:srgbClr val="0070C0"/>
                </a:solidFill>
              </a:rPr>
              <a:t> </a:t>
            </a:r>
            <a:r>
              <a:rPr lang="en-US" sz="3600" dirty="0" err="1" smtClean="0">
                <a:solidFill>
                  <a:srgbClr val="0070C0"/>
                </a:solidFill>
              </a:rPr>
              <a:t>রহমান</a:t>
            </a:r>
            <a:endParaRPr lang="en-US" sz="3600" dirty="0">
              <a:solidFill>
                <a:srgbClr val="0070C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02" y="1459869"/>
            <a:ext cx="4142684" cy="2319903"/>
          </a:xfrm>
          <a:prstGeom prst="rect">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0816" y="1483931"/>
            <a:ext cx="1623806" cy="2197160"/>
          </a:xfrm>
          <a:prstGeom prst="ellipse">
            <a:avLst/>
          </a:prstGeom>
          <a:ln>
            <a:noFill/>
          </a:ln>
          <a:effectLst>
            <a:softEdge rad="112500"/>
          </a:effectLst>
        </p:spPr>
      </p:pic>
    </p:spTree>
    <p:extLst>
      <p:ext uri="{BB962C8B-B14F-4D97-AF65-F5344CB8AC3E}">
        <p14:creationId xmlns:p14="http://schemas.microsoft.com/office/powerpoint/2010/main" val="29684412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9161" y="1799261"/>
            <a:ext cx="8412120" cy="720725"/>
          </a:xfrm>
          <a:prstGeom prst="rect">
            <a:avLst/>
          </a:prstGeom>
        </p:spPr>
      </p:pic>
      <p:sp>
        <p:nvSpPr>
          <p:cNvPr id="9" name="Rectangle 8"/>
          <p:cNvSpPr/>
          <p:nvPr/>
        </p:nvSpPr>
        <p:spPr>
          <a:xfrm>
            <a:off x="3700149" y="3265863"/>
            <a:ext cx="6511132" cy="5470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70C0"/>
              </a:solidFill>
            </a:endParaRPr>
          </a:p>
          <a:p>
            <a:pPr algn="ctr"/>
            <a:endParaRPr lang="en-US" dirty="0"/>
          </a:p>
        </p:txBody>
      </p:sp>
      <p:sp>
        <p:nvSpPr>
          <p:cNvPr id="10" name="Rectangle 9"/>
          <p:cNvSpPr/>
          <p:nvPr/>
        </p:nvSpPr>
        <p:spPr>
          <a:xfrm>
            <a:off x="1799159" y="4076966"/>
            <a:ext cx="1665936" cy="544852"/>
          </a:xfrm>
          <a:prstGeom prst="rect">
            <a:avLst/>
          </a:prstGeom>
          <a:blipFill>
            <a:blip r:embed="rId4"/>
            <a:tile tx="0" ty="0" sx="100000" sy="100000" flip="none" algn="tl"/>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অধ্যায়</a:t>
            </a:r>
            <a:endParaRPr lang="en-US" sz="2800" dirty="0">
              <a:solidFill>
                <a:srgbClr val="0070C0"/>
              </a:solidFill>
            </a:endParaRPr>
          </a:p>
        </p:txBody>
      </p:sp>
      <p:sp>
        <p:nvSpPr>
          <p:cNvPr id="11" name="Rectangle 10"/>
          <p:cNvSpPr/>
          <p:nvPr/>
        </p:nvSpPr>
        <p:spPr>
          <a:xfrm>
            <a:off x="3700149" y="4074770"/>
            <a:ext cx="6511132" cy="547048"/>
          </a:xfrm>
          <a:prstGeom prst="rect">
            <a:avLst/>
          </a:prstGeom>
          <a:pattFill prst="pct60">
            <a:fgClr>
              <a:schemeClr val="accent1"/>
            </a:fgClr>
            <a:bgClr>
              <a:schemeClr val="bg1"/>
            </a:bgClr>
          </a:patt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endParaRPr lang="en-US" dirty="0"/>
          </a:p>
        </p:txBody>
      </p:sp>
      <p:sp>
        <p:nvSpPr>
          <p:cNvPr id="14" name="Rectangle 13"/>
          <p:cNvSpPr/>
          <p:nvPr/>
        </p:nvSpPr>
        <p:spPr>
          <a:xfrm>
            <a:off x="1799159" y="4885873"/>
            <a:ext cx="1665936" cy="544852"/>
          </a:xfrm>
          <a:prstGeom prst="rect">
            <a:avLst/>
          </a:prstGeom>
          <a:gradFill flip="none" rotWithShape="1">
            <a:gsLst>
              <a:gs pos="0">
                <a:schemeClr val="accent6">
                  <a:lumMod val="89000"/>
                </a:schemeClr>
              </a:gs>
              <a:gs pos="53000">
                <a:schemeClr val="accent5">
                  <a:lumMod val="60000"/>
                  <a:lumOff val="40000"/>
                </a:schemeClr>
              </a:gs>
              <a:gs pos="69000">
                <a:schemeClr val="accent6">
                  <a:lumMod val="75000"/>
                </a:schemeClr>
              </a:gs>
              <a:gs pos="97000">
                <a:schemeClr val="accent6">
                  <a:lumMod val="70000"/>
                </a:schemeClr>
              </a:gs>
            </a:gsLst>
            <a:path path="circle">
              <a:fillToRect l="50000" t="50000" r="50000" b="50000"/>
            </a:path>
            <a:tileRect/>
          </a:gra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সময়</a:t>
            </a:r>
            <a:endParaRPr lang="en-US" sz="2800" dirty="0">
              <a:solidFill>
                <a:srgbClr val="0070C0"/>
              </a:solidFill>
            </a:endParaRPr>
          </a:p>
        </p:txBody>
      </p:sp>
      <p:sp>
        <p:nvSpPr>
          <p:cNvPr id="15" name="Rectangle 14"/>
          <p:cNvSpPr/>
          <p:nvPr/>
        </p:nvSpPr>
        <p:spPr>
          <a:xfrm>
            <a:off x="3700149" y="4883677"/>
            <a:ext cx="6511132" cy="54704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endParaRPr lang="en-US" dirty="0"/>
          </a:p>
        </p:txBody>
      </p:sp>
      <p:sp>
        <p:nvSpPr>
          <p:cNvPr id="16" name="Rectangle 15"/>
          <p:cNvSpPr/>
          <p:nvPr/>
        </p:nvSpPr>
        <p:spPr>
          <a:xfrm>
            <a:off x="1799159" y="5694780"/>
            <a:ext cx="1665936" cy="544852"/>
          </a:xfrm>
          <a:prstGeom prst="rect">
            <a:avLst/>
          </a:prstGeom>
          <a:blipFill>
            <a:blip r:embed="rId4"/>
            <a:tile tx="0" ty="0" sx="100000" sy="100000" flip="none" algn="tl"/>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তারিখ</a:t>
            </a:r>
            <a:endParaRPr lang="en-US" sz="2800" dirty="0">
              <a:solidFill>
                <a:srgbClr val="0070C0"/>
              </a:solidFill>
            </a:endParaRPr>
          </a:p>
        </p:txBody>
      </p:sp>
      <p:sp>
        <p:nvSpPr>
          <p:cNvPr id="17" name="Rectangle 16"/>
          <p:cNvSpPr/>
          <p:nvPr/>
        </p:nvSpPr>
        <p:spPr>
          <a:xfrm>
            <a:off x="3700149" y="5692584"/>
            <a:ext cx="6511132" cy="54704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endParaRPr lang="en-US" dirty="0"/>
          </a:p>
        </p:txBody>
      </p:sp>
      <p:sp>
        <p:nvSpPr>
          <p:cNvPr id="2" name="TextBox 1"/>
          <p:cNvSpPr txBox="1"/>
          <p:nvPr/>
        </p:nvSpPr>
        <p:spPr>
          <a:xfrm>
            <a:off x="4848726" y="3389843"/>
            <a:ext cx="4547937" cy="400110"/>
          </a:xfrm>
          <a:prstGeom prst="rect">
            <a:avLst/>
          </a:prstGeom>
          <a:noFill/>
        </p:spPr>
        <p:txBody>
          <a:bodyPr wrap="square" rtlCol="0">
            <a:spAutoFit/>
          </a:bodyPr>
          <a:lstStyle/>
          <a:p>
            <a:r>
              <a:rPr lang="en-US" sz="2000" dirty="0" err="1" smtClean="0"/>
              <a:t>বৈদ্যুতিক</a:t>
            </a:r>
            <a:r>
              <a:rPr lang="en-US" sz="2000" dirty="0" smtClean="0"/>
              <a:t> </a:t>
            </a:r>
            <a:r>
              <a:rPr lang="en-US" sz="2000" dirty="0" err="1" smtClean="0"/>
              <a:t>পরিমাপ</a:t>
            </a:r>
            <a:r>
              <a:rPr lang="en-US" sz="2000" dirty="0" smtClean="0"/>
              <a:t> ও </a:t>
            </a:r>
            <a:r>
              <a:rPr lang="en-US" sz="2000" dirty="0" err="1" smtClean="0"/>
              <a:t>পরিমাপক</a:t>
            </a:r>
            <a:r>
              <a:rPr lang="en-US" sz="2000" dirty="0" smtClean="0"/>
              <a:t> </a:t>
            </a:r>
            <a:r>
              <a:rPr lang="en-US" sz="2000" dirty="0" err="1" smtClean="0"/>
              <a:t>যন্ত্র</a:t>
            </a:r>
            <a:endParaRPr lang="en-US" sz="2000" dirty="0"/>
          </a:p>
        </p:txBody>
      </p:sp>
      <p:sp>
        <p:nvSpPr>
          <p:cNvPr id="4" name="TextBox 3"/>
          <p:cNvSpPr txBox="1"/>
          <p:nvPr/>
        </p:nvSpPr>
        <p:spPr>
          <a:xfrm>
            <a:off x="4427621" y="4139564"/>
            <a:ext cx="413896" cy="461665"/>
          </a:xfrm>
          <a:prstGeom prst="rect">
            <a:avLst/>
          </a:prstGeom>
          <a:noFill/>
        </p:spPr>
        <p:txBody>
          <a:bodyPr wrap="none" rtlCol="0">
            <a:spAutoFit/>
          </a:bodyPr>
          <a:lstStyle/>
          <a:p>
            <a:r>
              <a:rPr lang="en-US" sz="2400" dirty="0"/>
              <a:t>৫</a:t>
            </a:r>
          </a:p>
        </p:txBody>
      </p:sp>
      <p:sp>
        <p:nvSpPr>
          <p:cNvPr id="18" name="Rectangle 17"/>
          <p:cNvSpPr/>
          <p:nvPr/>
        </p:nvSpPr>
        <p:spPr>
          <a:xfrm>
            <a:off x="1799159" y="2519986"/>
            <a:ext cx="1665936" cy="544852"/>
          </a:xfrm>
          <a:prstGeom prst="rect">
            <a:avLst/>
          </a:prstGeom>
          <a:blipFill>
            <a:blip r:embed="rId4"/>
            <a:tile tx="0" ty="0" sx="100000" sy="100000" flip="none" algn="tl"/>
          </a:blip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বিষয়</a:t>
            </a:r>
            <a:endParaRPr lang="en-US" sz="2800" dirty="0">
              <a:solidFill>
                <a:srgbClr val="0070C0"/>
              </a:solidFill>
            </a:endParaRPr>
          </a:p>
        </p:txBody>
      </p:sp>
      <p:sp>
        <p:nvSpPr>
          <p:cNvPr id="19" name="Rectangle 18"/>
          <p:cNvSpPr/>
          <p:nvPr/>
        </p:nvSpPr>
        <p:spPr>
          <a:xfrm>
            <a:off x="3700149" y="2551082"/>
            <a:ext cx="6511132" cy="547048"/>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1">
                    <a:lumMod val="75000"/>
                  </a:schemeClr>
                </a:solidFill>
              </a:rPr>
              <a:t>কম্পিউটার</a:t>
            </a:r>
            <a:r>
              <a:rPr lang="en-US" sz="2400" dirty="0" smtClean="0">
                <a:solidFill>
                  <a:schemeClr val="accent1">
                    <a:lumMod val="75000"/>
                  </a:schemeClr>
                </a:solidFill>
              </a:rPr>
              <a:t> </a:t>
            </a:r>
            <a:r>
              <a:rPr lang="en-US" sz="2400" dirty="0" err="1" smtClean="0">
                <a:solidFill>
                  <a:schemeClr val="accent1">
                    <a:lumMod val="75000"/>
                  </a:schemeClr>
                </a:solidFill>
              </a:rPr>
              <a:t>অ্যাপ্লিকেশন</a:t>
            </a:r>
            <a:endParaRPr lang="en-US" sz="2400" dirty="0">
              <a:solidFill>
                <a:schemeClr val="accent1">
                  <a:lumMod val="75000"/>
                </a:schemeClr>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577657" y="-1830209"/>
            <a:ext cx="1515200" cy="5183839"/>
          </a:xfrm>
          <a:prstGeom prst="rect">
            <a:avLst/>
          </a:prstGeom>
          <a:ln>
            <a:noFill/>
          </a:ln>
          <a:effectLst>
            <a:softEdge rad="112500"/>
          </a:effectLst>
        </p:spPr>
      </p:pic>
      <p:sp>
        <p:nvSpPr>
          <p:cNvPr id="13" name="TextBox 12"/>
          <p:cNvSpPr txBox="1"/>
          <p:nvPr/>
        </p:nvSpPr>
        <p:spPr>
          <a:xfrm>
            <a:off x="5031606" y="368106"/>
            <a:ext cx="2930708" cy="646331"/>
          </a:xfrm>
          <a:prstGeom prst="rect">
            <a:avLst/>
          </a:prstGeom>
          <a:noFill/>
        </p:spPr>
        <p:txBody>
          <a:bodyPr wrap="square" rtlCol="0">
            <a:spAutoFit/>
          </a:bodyPr>
          <a:lstStyle/>
          <a:p>
            <a:r>
              <a:rPr lang="en-US" sz="3600" dirty="0" err="1" smtClean="0">
                <a:solidFill>
                  <a:schemeClr val="bg1"/>
                </a:solidFill>
              </a:rPr>
              <a:t>পাঠ</a:t>
            </a:r>
            <a:r>
              <a:rPr lang="en-US" sz="3600" dirty="0" smtClean="0">
                <a:solidFill>
                  <a:schemeClr val="bg1"/>
                </a:solidFill>
              </a:rPr>
              <a:t> </a:t>
            </a:r>
            <a:r>
              <a:rPr lang="en-US" sz="3600" dirty="0" err="1" smtClean="0">
                <a:solidFill>
                  <a:schemeClr val="bg1"/>
                </a:solidFill>
              </a:rPr>
              <a:t>পরিচিতি</a:t>
            </a:r>
            <a:endParaRPr lang="en-US" sz="3600" dirty="0">
              <a:solidFill>
                <a:schemeClr val="bg1"/>
              </a:solidFill>
            </a:endParaRPr>
          </a:p>
        </p:txBody>
      </p:sp>
      <p:sp>
        <p:nvSpPr>
          <p:cNvPr id="21" name="Rectangle 20"/>
          <p:cNvSpPr/>
          <p:nvPr/>
        </p:nvSpPr>
        <p:spPr>
          <a:xfrm>
            <a:off x="1799159" y="3330657"/>
            <a:ext cx="1665936" cy="544852"/>
          </a:xfrm>
          <a:prstGeom prst="rect">
            <a:avLst/>
          </a:prstGeom>
          <a:gradFill flip="none" rotWithShape="1">
            <a:gsLst>
              <a:gs pos="0">
                <a:schemeClr val="accent2">
                  <a:lumMod val="40000"/>
                  <a:lumOff val="60000"/>
                </a:schemeClr>
              </a:gs>
              <a:gs pos="87000">
                <a:schemeClr val="accent2">
                  <a:lumMod val="95000"/>
                  <a:lumOff val="5000"/>
                </a:schemeClr>
              </a:gs>
              <a:gs pos="79000">
                <a:schemeClr val="accent2">
                  <a:lumMod val="60000"/>
                </a:schemeClr>
              </a:gs>
            </a:gsLst>
            <a:path path="circle">
              <a:fillToRect l="50000" t="130000" r="50000" b="-30000"/>
            </a:path>
            <a:tileRect/>
          </a:gra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পাঠ</a:t>
            </a:r>
            <a:endParaRPr lang="en-US" sz="2800" dirty="0">
              <a:solidFill>
                <a:schemeClr val="bg1"/>
              </a:solidFill>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577657" y="-1721533"/>
            <a:ext cx="1515200" cy="5183839"/>
          </a:xfrm>
          <a:prstGeom prst="rect">
            <a:avLst/>
          </a:prstGeom>
          <a:ln>
            <a:noFill/>
          </a:ln>
          <a:effectLst>
            <a:softEdge rad="112500"/>
          </a:effectLst>
        </p:spPr>
      </p:pic>
    </p:spTree>
    <p:extLst>
      <p:ext uri="{BB962C8B-B14F-4D97-AF65-F5344CB8AC3E}">
        <p14:creationId xmlns:p14="http://schemas.microsoft.com/office/powerpoint/2010/main" val="2622502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par>
                                <p:cTn id="10" presetID="5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360"/>
                                          </p:val>
                                        </p:tav>
                                        <p:tav tm="100000">
                                          <p:val>
                                            <p:fltVal val="0"/>
                                          </p:val>
                                        </p:tav>
                                      </p:tavLst>
                                    </p:anim>
                                    <p:animEffect transition="in" filter="fade">
                                      <p:cBhvr>
                                        <p:cTn id="34" dur="500"/>
                                        <p:tgtEl>
                                          <p:spTgt spid="19"/>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 calcmode="lin" valueType="num">
                                      <p:cBhvr>
                                        <p:cTn id="39" dur="500" fill="hold"/>
                                        <p:tgtEl>
                                          <p:spTgt spid="21"/>
                                        </p:tgtEl>
                                        <p:attrNameLst>
                                          <p:attrName>style.rotation</p:attrName>
                                        </p:attrNameLst>
                                      </p:cBhvr>
                                      <p:tavLst>
                                        <p:tav tm="0">
                                          <p:val>
                                            <p:fltVal val="360"/>
                                          </p:val>
                                        </p:tav>
                                        <p:tav tm="100000">
                                          <p:val>
                                            <p:fltVal val="0"/>
                                          </p:val>
                                        </p:tav>
                                      </p:tavLst>
                                    </p:anim>
                                    <p:animEffect transition="in" filter="fade">
                                      <p:cBhvr>
                                        <p:cTn id="40" dur="500"/>
                                        <p:tgtEl>
                                          <p:spTgt spid="21"/>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 calcmode="lin" valueType="num">
                                      <p:cBhvr>
                                        <p:cTn id="45" dur="500" fill="hold"/>
                                        <p:tgtEl>
                                          <p:spTgt spid="9"/>
                                        </p:tgtEl>
                                        <p:attrNameLst>
                                          <p:attrName>style.rotation</p:attrName>
                                        </p:attrNameLst>
                                      </p:cBhvr>
                                      <p:tavLst>
                                        <p:tav tm="0">
                                          <p:val>
                                            <p:fltVal val="360"/>
                                          </p:val>
                                        </p:tav>
                                        <p:tav tm="100000">
                                          <p:val>
                                            <p:fltVal val="0"/>
                                          </p:val>
                                        </p:tav>
                                      </p:tavLst>
                                    </p:anim>
                                    <p:animEffect transition="in" filter="fade">
                                      <p:cBhvr>
                                        <p:cTn id="46" dur="500"/>
                                        <p:tgtEl>
                                          <p:spTgt spid="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style.rotation</p:attrName>
                                        </p:attrNameLst>
                                      </p:cBhvr>
                                      <p:tavLst>
                                        <p:tav tm="0">
                                          <p:val>
                                            <p:fltVal val="360"/>
                                          </p:val>
                                        </p:tav>
                                        <p:tav tm="100000">
                                          <p:val>
                                            <p:fltVal val="0"/>
                                          </p:val>
                                        </p:tav>
                                      </p:tavLst>
                                    </p:anim>
                                    <p:animEffect transition="in" filter="fade">
                                      <p:cBhvr>
                                        <p:cTn id="52" dur="500"/>
                                        <p:tgtEl>
                                          <p:spTgt spid="1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 calcmode="lin" valueType="num">
                                      <p:cBhvr>
                                        <p:cTn id="57" dur="500" fill="hold"/>
                                        <p:tgtEl>
                                          <p:spTgt spid="11"/>
                                        </p:tgtEl>
                                        <p:attrNameLst>
                                          <p:attrName>style.rotation</p:attrName>
                                        </p:attrNameLst>
                                      </p:cBhvr>
                                      <p:tavLst>
                                        <p:tav tm="0">
                                          <p:val>
                                            <p:fltVal val="360"/>
                                          </p:val>
                                        </p:tav>
                                        <p:tav tm="100000">
                                          <p:val>
                                            <p:fltVal val="0"/>
                                          </p:val>
                                        </p:tav>
                                      </p:tavLst>
                                    </p:anim>
                                    <p:animEffect transition="in" filter="fade">
                                      <p:cBhvr>
                                        <p:cTn id="58" dur="500"/>
                                        <p:tgtEl>
                                          <p:spTgt spid="1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style.rotation</p:attrName>
                                        </p:attrNameLst>
                                      </p:cBhvr>
                                      <p:tavLst>
                                        <p:tav tm="0">
                                          <p:val>
                                            <p:fltVal val="360"/>
                                          </p:val>
                                        </p:tav>
                                        <p:tav tm="100000">
                                          <p:val>
                                            <p:fltVal val="0"/>
                                          </p:val>
                                        </p:tav>
                                      </p:tavLst>
                                    </p:anim>
                                    <p:animEffect transition="in" filter="fade">
                                      <p:cBhvr>
                                        <p:cTn id="64" dur="500"/>
                                        <p:tgtEl>
                                          <p:spTgt spid="14"/>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360"/>
                                          </p:val>
                                        </p:tav>
                                        <p:tav tm="100000">
                                          <p:val>
                                            <p:fltVal val="0"/>
                                          </p:val>
                                        </p:tav>
                                      </p:tavLst>
                                    </p:anim>
                                    <p:animEffect transition="in" filter="fade">
                                      <p:cBhvr>
                                        <p:cTn id="70" dur="500"/>
                                        <p:tgtEl>
                                          <p:spTgt spid="15"/>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 calcmode="lin" valueType="num">
                                      <p:cBhvr>
                                        <p:cTn id="81" dur="500" fill="hold"/>
                                        <p:tgtEl>
                                          <p:spTgt spid="17"/>
                                        </p:tgtEl>
                                        <p:attrNameLst>
                                          <p:attrName>style.rotation</p:attrName>
                                        </p:attrNameLst>
                                      </p:cBhvr>
                                      <p:tavLst>
                                        <p:tav tm="0">
                                          <p:val>
                                            <p:fltVal val="360"/>
                                          </p:val>
                                        </p:tav>
                                        <p:tav tm="100000">
                                          <p:val>
                                            <p:fltVal val="0"/>
                                          </p:val>
                                        </p:tav>
                                      </p:tavLst>
                                    </p:anim>
                                    <p:animEffect transition="in" filter="fade">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7" grpId="0" animBg="1"/>
      <p:bldP spid="18" grpId="0" animBg="1"/>
      <p:bldP spid="19" grpId="0" animBg="1"/>
      <p:bldP spid="13"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36980" y="-1781085"/>
            <a:ext cx="1515200" cy="5183839"/>
          </a:xfrm>
          <a:prstGeom prst="rect">
            <a:avLst/>
          </a:prstGeom>
          <a:ln>
            <a:noFill/>
          </a:ln>
          <a:effectLst>
            <a:softEdge rad="112500"/>
          </a:effectLst>
        </p:spPr>
      </p:pic>
      <p:sp>
        <p:nvSpPr>
          <p:cNvPr id="13" name="TextBox 12"/>
          <p:cNvSpPr txBox="1"/>
          <p:nvPr/>
        </p:nvSpPr>
        <p:spPr>
          <a:xfrm>
            <a:off x="5031606" y="368106"/>
            <a:ext cx="3380874" cy="646331"/>
          </a:xfrm>
          <a:prstGeom prst="rect">
            <a:avLst/>
          </a:prstGeom>
          <a:noFill/>
        </p:spPr>
        <p:txBody>
          <a:bodyPr wrap="square" rtlCol="0">
            <a:spAutoFit/>
          </a:bodyPr>
          <a:lstStyle/>
          <a:p>
            <a:r>
              <a:rPr lang="en-US" sz="3600" dirty="0" err="1" smtClean="0">
                <a:solidFill>
                  <a:schemeClr val="bg1"/>
                </a:solidFill>
              </a:rPr>
              <a:t>আজকের</a:t>
            </a:r>
            <a:r>
              <a:rPr lang="en-US" sz="3600" dirty="0" smtClean="0">
                <a:solidFill>
                  <a:schemeClr val="bg1"/>
                </a:solidFill>
              </a:rPr>
              <a:t> </a:t>
            </a:r>
            <a:r>
              <a:rPr lang="en-US" sz="3600" dirty="0" err="1" smtClean="0">
                <a:solidFill>
                  <a:schemeClr val="bg1"/>
                </a:solidFill>
              </a:rPr>
              <a:t>পাঠ</a:t>
            </a:r>
            <a:endParaRPr lang="en-US" sz="3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217" y="2117073"/>
            <a:ext cx="6413537" cy="432592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15638" y="1603490"/>
            <a:ext cx="2993127" cy="584775"/>
          </a:xfrm>
          <a:prstGeom prst="rect">
            <a:avLst/>
          </a:prstGeom>
          <a:noFill/>
        </p:spPr>
        <p:txBody>
          <a:bodyPr wrap="none" rtlCol="0">
            <a:spAutoFit/>
          </a:bodyPr>
          <a:lstStyle/>
          <a:p>
            <a:r>
              <a:rPr lang="en-US" sz="3200" dirty="0" err="1" smtClean="0"/>
              <a:t>মাউসের</a:t>
            </a:r>
            <a:r>
              <a:rPr lang="en-US" sz="3200" dirty="0" smtClean="0"/>
              <a:t> </a:t>
            </a:r>
            <a:r>
              <a:rPr lang="en-US" sz="3200" dirty="0" err="1" smtClean="0"/>
              <a:t>ব্যবহার</a:t>
            </a:r>
            <a:endParaRPr lang="en-US" sz="3200" dirty="0"/>
          </a:p>
        </p:txBody>
      </p:sp>
    </p:spTree>
    <p:extLst>
      <p:ext uri="{BB962C8B-B14F-4D97-AF65-F5344CB8AC3E}">
        <p14:creationId xmlns:p14="http://schemas.microsoft.com/office/powerpoint/2010/main" val="23035374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2093495" y="2923484"/>
            <a:ext cx="1034716" cy="818147"/>
          </a:xfrm>
          <a:prstGeom prst="hexagon">
            <a:avLst/>
          </a:prstGeom>
          <a:blipFill>
            <a:blip r:embed="rId2"/>
            <a:tile tx="0" ty="0" sx="100000" sy="100000" flip="none" algn="tl"/>
          </a:blip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rgbClr val="0070C0"/>
                  </a:solidFill>
                </a:ln>
              </a:rPr>
              <a:t>০১</a:t>
            </a:r>
            <a:endParaRPr lang="en-US" sz="3200" b="1" dirty="0">
              <a:ln>
                <a:solidFill>
                  <a:srgbClr val="0070C0"/>
                </a:solidFill>
              </a:ln>
            </a:endParaRPr>
          </a:p>
        </p:txBody>
      </p:sp>
      <p:sp>
        <p:nvSpPr>
          <p:cNvPr id="3" name="Flowchart: Manual Input 2"/>
          <p:cNvSpPr/>
          <p:nvPr/>
        </p:nvSpPr>
        <p:spPr>
          <a:xfrm>
            <a:off x="3090079" y="2791136"/>
            <a:ext cx="7206916" cy="866274"/>
          </a:xfrm>
          <a:prstGeom prst="flowChartManualInput">
            <a:avLst/>
          </a:prstGeom>
          <a:gradFill flip="none" rotWithShape="1">
            <a:gsLst>
              <a:gs pos="0">
                <a:srgbClr val="00B0F0"/>
              </a:gs>
              <a:gs pos="47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rPr>
              <a:t>মাউস</a:t>
            </a:r>
            <a:r>
              <a:rPr lang="en-US" sz="2800" dirty="0" smtClean="0">
                <a:solidFill>
                  <a:srgbClr val="002060"/>
                </a:solidFill>
              </a:rPr>
              <a:t> </a:t>
            </a:r>
            <a:r>
              <a:rPr lang="en-US" sz="2800" dirty="0" err="1" smtClean="0">
                <a:solidFill>
                  <a:srgbClr val="002060"/>
                </a:solidFill>
              </a:rPr>
              <a:t>কি</a:t>
            </a:r>
            <a:r>
              <a:rPr lang="en-US" sz="2800" dirty="0" smtClean="0">
                <a:solidFill>
                  <a:srgbClr val="002060"/>
                </a:solidFill>
              </a:rPr>
              <a:t> </a:t>
            </a:r>
            <a:r>
              <a:rPr lang="en-US" sz="2800" dirty="0" err="1" smtClean="0">
                <a:solidFill>
                  <a:srgbClr val="002060"/>
                </a:solidFill>
              </a:rPr>
              <a:t>তা</a:t>
            </a:r>
            <a:r>
              <a:rPr lang="en-US" sz="2800" dirty="0" smtClean="0">
                <a:solidFill>
                  <a:srgbClr val="002060"/>
                </a:solidFill>
              </a:rPr>
              <a:t> </a:t>
            </a:r>
            <a:r>
              <a:rPr lang="en-US" sz="2800" dirty="0" err="1" smtClean="0">
                <a:solidFill>
                  <a:srgbClr val="002060"/>
                </a:solidFill>
              </a:rPr>
              <a:t>জানতে</a:t>
            </a:r>
            <a:r>
              <a:rPr lang="en-US" sz="2800" dirty="0" smtClean="0">
                <a:solidFill>
                  <a:srgbClr val="002060"/>
                </a:solidFill>
              </a:rPr>
              <a:t> </a:t>
            </a:r>
            <a:r>
              <a:rPr lang="en-US" sz="2800" dirty="0" err="1" smtClean="0">
                <a:solidFill>
                  <a:srgbClr val="002060"/>
                </a:solidFill>
              </a:rPr>
              <a:t>পারবে</a:t>
            </a:r>
            <a:endParaRPr lang="en-US" sz="2800" dirty="0">
              <a:solidFill>
                <a:srgbClr val="002060"/>
              </a:solidFill>
            </a:endParaRPr>
          </a:p>
        </p:txBody>
      </p:sp>
      <p:sp>
        <p:nvSpPr>
          <p:cNvPr id="8" name="Hexagon 7"/>
          <p:cNvSpPr/>
          <p:nvPr/>
        </p:nvSpPr>
        <p:spPr>
          <a:xfrm>
            <a:off x="2093495" y="4564597"/>
            <a:ext cx="1034716" cy="818147"/>
          </a:xfrm>
          <a:prstGeom prst="hexagon">
            <a:avLst/>
          </a:prstGeom>
          <a:gradFill>
            <a:gsLst>
              <a:gs pos="53000">
                <a:srgbClr val="00B0F0"/>
              </a:gs>
              <a:gs pos="47000">
                <a:schemeClr val="accent3">
                  <a:lumMod val="0"/>
                  <a:lumOff val="100000"/>
                </a:schemeClr>
              </a:gs>
              <a:gs pos="100000">
                <a:schemeClr val="accent3">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০২</a:t>
            </a:r>
            <a:endParaRPr lang="en-US" sz="2800" dirty="0"/>
          </a:p>
        </p:txBody>
      </p:sp>
      <p:sp>
        <p:nvSpPr>
          <p:cNvPr id="9" name="Flowchart: Manual Input 8"/>
          <p:cNvSpPr/>
          <p:nvPr/>
        </p:nvSpPr>
        <p:spPr>
          <a:xfrm>
            <a:off x="3090079" y="4432249"/>
            <a:ext cx="7206916" cy="866274"/>
          </a:xfrm>
          <a:prstGeom prst="flowChartManualInput">
            <a:avLst/>
          </a:prstGeom>
          <a:gradFill>
            <a:gsLst>
              <a:gs pos="53000">
                <a:srgbClr val="00B0F0"/>
              </a:gs>
              <a:gs pos="47000">
                <a:schemeClr val="accent3">
                  <a:lumMod val="0"/>
                  <a:lumOff val="100000"/>
                </a:schemeClr>
              </a:gs>
              <a:gs pos="32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rPr>
              <a:t>মাউসের</a:t>
            </a:r>
            <a:r>
              <a:rPr lang="en-US" sz="2800" dirty="0" smtClean="0">
                <a:solidFill>
                  <a:srgbClr val="002060"/>
                </a:solidFill>
              </a:rPr>
              <a:t> </a:t>
            </a:r>
            <a:r>
              <a:rPr lang="en-US" sz="2800" dirty="0" err="1" smtClean="0">
                <a:solidFill>
                  <a:srgbClr val="002060"/>
                </a:solidFill>
              </a:rPr>
              <a:t>ব্যবহার</a:t>
            </a:r>
            <a:r>
              <a:rPr lang="en-US" sz="2800" dirty="0" smtClean="0">
                <a:solidFill>
                  <a:srgbClr val="002060"/>
                </a:solidFill>
              </a:rPr>
              <a:t> </a:t>
            </a:r>
            <a:r>
              <a:rPr lang="en-US" sz="2800" dirty="0" err="1" smtClean="0">
                <a:solidFill>
                  <a:srgbClr val="002060"/>
                </a:solidFill>
              </a:rPr>
              <a:t>জানতে</a:t>
            </a:r>
            <a:r>
              <a:rPr lang="en-US" sz="2800" dirty="0" smtClean="0">
                <a:solidFill>
                  <a:srgbClr val="002060"/>
                </a:solidFill>
              </a:rPr>
              <a:t> </a:t>
            </a:r>
            <a:r>
              <a:rPr lang="en-US" sz="2800" dirty="0" err="1" smtClean="0">
                <a:solidFill>
                  <a:srgbClr val="002060"/>
                </a:solidFill>
              </a:rPr>
              <a:t>পারবে</a:t>
            </a:r>
            <a:endParaRPr lang="en-US" sz="28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951" y="165934"/>
            <a:ext cx="4579987" cy="1710992"/>
          </a:xfrm>
          <a:prstGeom prst="rect">
            <a:avLst/>
          </a:prstGeom>
        </p:spPr>
      </p:pic>
      <p:sp>
        <p:nvSpPr>
          <p:cNvPr id="5" name="Rectangle 4"/>
          <p:cNvSpPr/>
          <p:nvPr/>
        </p:nvSpPr>
        <p:spPr>
          <a:xfrm>
            <a:off x="3840481" y="757527"/>
            <a:ext cx="4121834" cy="422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3200" b="1" dirty="0" err="1" smtClean="0">
                <a:solidFill>
                  <a:srgbClr val="FFFF00"/>
                </a:solidFill>
              </a:rPr>
              <a:t>শিখনফল</a:t>
            </a:r>
            <a:endParaRPr lang="en-US" sz="3200" b="1" dirty="0">
              <a:solidFill>
                <a:srgbClr val="FFFF00"/>
              </a:solidFill>
            </a:endParaRPr>
          </a:p>
          <a:p>
            <a:pPr algn="ctr"/>
            <a:endParaRPr lang="en-US" dirty="0"/>
          </a:p>
        </p:txBody>
      </p:sp>
    </p:spTree>
    <p:extLst>
      <p:ext uri="{BB962C8B-B14F-4D97-AF65-F5344CB8AC3E}">
        <p14:creationId xmlns:p14="http://schemas.microsoft.com/office/powerpoint/2010/main" val="41538473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21040" y="597877"/>
            <a:ext cx="548640" cy="998806"/>
          </a:xfrm>
          <a:prstGeom prst="roundRect">
            <a:avLst/>
          </a:prstGeom>
          <a:gradFill>
            <a:gsLst>
              <a:gs pos="74000">
                <a:srgbClr val="7030A0"/>
              </a:gs>
              <a:gs pos="78000">
                <a:schemeClr val="accent5">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460652" y="562708"/>
            <a:ext cx="4860388" cy="998806"/>
          </a:xfrm>
          <a:prstGeom prst="roundRect">
            <a:avLst/>
          </a:prstGeom>
          <a:gradFill flip="none" rotWithShape="1">
            <a:gsLst>
              <a:gs pos="61000">
                <a:srgbClr val="00B050"/>
              </a:gs>
              <a:gs pos="35000">
                <a:schemeClr val="accent5">
                  <a:lumMod val="0"/>
                  <a:lumOff val="100000"/>
                </a:schemeClr>
              </a:gs>
              <a:gs pos="76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rPr>
              <a:t>মাউস</a:t>
            </a:r>
            <a:r>
              <a:rPr lang="en-US" sz="3200" dirty="0" smtClean="0">
                <a:solidFill>
                  <a:srgbClr val="002060"/>
                </a:solidFill>
              </a:rPr>
              <a:t> </a:t>
            </a:r>
            <a:r>
              <a:rPr lang="en-US" sz="3200" dirty="0" err="1" smtClean="0">
                <a:solidFill>
                  <a:srgbClr val="002060"/>
                </a:solidFill>
              </a:rPr>
              <a:t>কি</a:t>
            </a:r>
            <a:r>
              <a:rPr lang="en-US" sz="3200" dirty="0" smtClean="0">
                <a:solidFill>
                  <a:srgbClr val="002060"/>
                </a:solidFill>
              </a:rPr>
              <a:t> </a:t>
            </a:r>
            <a:endParaRPr lang="en-US" sz="3200" dirty="0">
              <a:solidFill>
                <a:srgbClr val="002060"/>
              </a:solidFill>
            </a:endParaRPr>
          </a:p>
        </p:txBody>
      </p:sp>
      <p:sp>
        <p:nvSpPr>
          <p:cNvPr id="7" name="Rounded Rectangle 6"/>
          <p:cNvSpPr/>
          <p:nvPr/>
        </p:nvSpPr>
        <p:spPr>
          <a:xfrm>
            <a:off x="2982351" y="562708"/>
            <a:ext cx="492368" cy="998806"/>
          </a:xfrm>
          <a:prstGeom prst="roundRect">
            <a:avLst/>
          </a:prstGeom>
          <a:gradFill>
            <a:gsLst>
              <a:gs pos="74000">
                <a:srgbClr val="7030A0"/>
              </a:gs>
              <a:gs pos="78000">
                <a:schemeClr val="accent5">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6169" y="4522762"/>
            <a:ext cx="10949353" cy="1754326"/>
          </a:xfrm>
          <a:prstGeom prst="rect">
            <a:avLst/>
          </a:prstGeom>
          <a:ln>
            <a:solidFill>
              <a:schemeClr val="accent4">
                <a:lumMod val="60000"/>
                <a:lumOff val="40000"/>
              </a:schemeClr>
            </a:solidFill>
          </a:ln>
        </p:spPr>
        <p:txBody>
          <a:bodyPr wrap="square">
            <a:spAutoFit/>
          </a:bodyPr>
          <a:lstStyle/>
          <a:p>
            <a:pPr algn="just"/>
            <a:r>
              <a:rPr lang="as-IN" dirty="0"/>
              <a:t>মাউস কম্পিউটার পরিচালনায় ব্যবহৃত একটি হার্ডওয়্যার। ১৯৬০ এর দশকের শেষ ভাগে স্ট্যানফোর্ড রিসার্চ ইন্সটিটিউটের ডুগ এঙ্গেলবার্ট সর্বপ্রথম মাউস আবিষ্কার করেন। কিন্তু সত্তরের দশকে এটি কেবল জেরক্সের কম্পিউটার ছাড়া অন্যত্র জনপ্রিয়তা পায় নাই। ১৯৮০ এর দশকে আ্যাপল কম্পিউটার তাদের ম্যাকিন্টশ সিরিজে প্রথম এটি উপস্থাপন করে, এর আকৃতি ইঁদুরের মত তাই এর নাম </a:t>
            </a:r>
            <a:r>
              <a:rPr lang="en-US" b="1" dirty="0"/>
              <a:t>mouse</a:t>
            </a:r>
            <a:r>
              <a:rPr lang="en-US" dirty="0"/>
              <a:t> </a:t>
            </a:r>
            <a:r>
              <a:rPr lang="as-IN" dirty="0"/>
              <a:t>দেয়া হয়েছিল। এটি একটি ইনপুট ডিভাইস, এর মাধ্যমে মনিটরের বা প্রোগ্রামের যে কোন স্থানে নিয়ন্ত্রন প্রতিষ্ঠা সম্ভব। এর কল্যানে গ্রাফিক্স ইউজার ইন্টারফেস বা </a:t>
            </a:r>
            <a:r>
              <a:rPr lang="en-US" dirty="0"/>
              <a:t>GUI </a:t>
            </a:r>
            <a:r>
              <a:rPr lang="as-IN" dirty="0"/>
              <a:t>সংবলিত আপারেটিং সিসটেম এত দ্রুত প্রসার পায়, তাকে মাউস বলে।</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941851" y="1631852"/>
            <a:ext cx="4379189" cy="2820572"/>
          </a:xfrm>
          <a:prstGeom prst="ellipse">
            <a:avLst/>
          </a:prstGeom>
          <a:ln>
            <a:noFill/>
          </a:ln>
          <a:effectLst>
            <a:softEdge rad="112500"/>
          </a:effectLst>
        </p:spPr>
      </p:pic>
    </p:spTree>
    <p:extLst>
      <p:ext uri="{BB962C8B-B14F-4D97-AF65-F5344CB8AC3E}">
        <p14:creationId xmlns:p14="http://schemas.microsoft.com/office/powerpoint/2010/main" val="9435059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90"/>
                                          </p:val>
                                        </p:tav>
                                        <p:tav tm="100000">
                                          <p:val>
                                            <p:fltVal val="0"/>
                                          </p:val>
                                        </p:tav>
                                      </p:tavLst>
                                    </p:anim>
                                    <p:animEffect transition="in" filter="fade">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9"/>
                                        </p:tgtEl>
                                        <p:attrNameLst>
                                          <p:attrName>style.visibility</p:attrName>
                                        </p:attrNameLst>
                                      </p:cBhvr>
                                      <p:to>
                                        <p:strVal val="visible"/>
                                      </p:to>
                                    </p:set>
                                    <p:anim by="(-#ppt_w*2)" calcmode="lin" valueType="num">
                                      <p:cBhvr rctx="PPT">
                                        <p:cTn id="65" dur="500" autoRev="1" fill="hold">
                                          <p:stCondLst>
                                            <p:cond delay="0"/>
                                          </p:stCondLst>
                                        </p:cTn>
                                        <p:tgtEl>
                                          <p:spTgt spid="9"/>
                                        </p:tgtEl>
                                        <p:attrNameLst>
                                          <p:attrName>ppt_w</p:attrName>
                                        </p:attrNameLst>
                                      </p:cBhvr>
                                    </p:anim>
                                    <p:anim by="(#ppt_w*0.50)" calcmode="lin" valueType="num">
                                      <p:cBhvr>
                                        <p:cTn id="66" dur="500" decel="50000" autoRev="1" fill="hold">
                                          <p:stCondLst>
                                            <p:cond delay="0"/>
                                          </p:stCondLst>
                                        </p:cTn>
                                        <p:tgtEl>
                                          <p:spTgt spid="9"/>
                                        </p:tgtEl>
                                        <p:attrNameLst>
                                          <p:attrName>ppt_x</p:attrName>
                                        </p:attrNameLst>
                                      </p:cBhvr>
                                    </p:anim>
                                    <p:anim from="(-#ppt_h/2)" to="(#ppt_y)" calcmode="lin" valueType="num">
                                      <p:cBhvr>
                                        <p:cTn id="67" dur="1000" fill="hold">
                                          <p:stCondLst>
                                            <p:cond delay="0"/>
                                          </p:stCondLst>
                                        </p:cTn>
                                        <p:tgtEl>
                                          <p:spTgt spid="9"/>
                                        </p:tgtEl>
                                        <p:attrNameLst>
                                          <p:attrName>ppt_y</p:attrName>
                                        </p:attrNameLst>
                                      </p:cBhvr>
                                    </p:anim>
                                    <p:animRot by="21600000">
                                      <p:cBhvr>
                                        <p:cTn id="68"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608427"/>
            <a:ext cx="8013895" cy="6010421"/>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flipH="1" flipV="1">
            <a:off x="4557932" y="3263705"/>
            <a:ext cx="3629465" cy="8721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H="1" flipV="1">
            <a:off x="5331656" y="4023361"/>
            <a:ext cx="1041008" cy="120982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3404382" y="2588455"/>
            <a:ext cx="759655" cy="6752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1785195" y="2205058"/>
            <a:ext cx="1675459" cy="369332"/>
          </a:xfrm>
          <a:prstGeom prst="rect">
            <a:avLst/>
          </a:prstGeom>
          <a:noFill/>
          <a:ln>
            <a:solidFill>
              <a:schemeClr val="accent1">
                <a:lumMod val="75000"/>
              </a:schemeClr>
            </a:solidFill>
          </a:ln>
        </p:spPr>
        <p:txBody>
          <a:bodyPr wrap="none" rtlCol="0">
            <a:spAutoFit/>
          </a:bodyPr>
          <a:lstStyle/>
          <a:p>
            <a:r>
              <a:rPr lang="en-US" dirty="0" smtClean="0"/>
              <a:t>Left Side Click</a:t>
            </a:r>
            <a:endParaRPr lang="en-US" dirty="0"/>
          </a:p>
        </p:txBody>
      </p:sp>
      <p:sp>
        <p:nvSpPr>
          <p:cNvPr id="20" name="TextBox 19"/>
          <p:cNvSpPr txBox="1"/>
          <p:nvPr/>
        </p:nvSpPr>
        <p:spPr>
          <a:xfrm>
            <a:off x="8187397" y="4023361"/>
            <a:ext cx="813043" cy="369332"/>
          </a:xfrm>
          <a:prstGeom prst="rect">
            <a:avLst/>
          </a:prstGeom>
          <a:noFill/>
          <a:ln>
            <a:solidFill>
              <a:schemeClr val="accent6">
                <a:lumMod val="75000"/>
              </a:schemeClr>
            </a:solidFill>
          </a:ln>
        </p:spPr>
        <p:txBody>
          <a:bodyPr wrap="none" rtlCol="0">
            <a:spAutoFit/>
          </a:bodyPr>
          <a:lstStyle/>
          <a:p>
            <a:r>
              <a:rPr lang="en-US" dirty="0" err="1" smtClean="0"/>
              <a:t>Scrool</a:t>
            </a:r>
            <a:endParaRPr lang="en-US" dirty="0"/>
          </a:p>
        </p:txBody>
      </p:sp>
      <p:sp>
        <p:nvSpPr>
          <p:cNvPr id="22" name="TextBox 21"/>
          <p:cNvSpPr txBox="1"/>
          <p:nvPr/>
        </p:nvSpPr>
        <p:spPr>
          <a:xfrm>
            <a:off x="6372664" y="5114201"/>
            <a:ext cx="1789272" cy="369332"/>
          </a:xfrm>
          <a:prstGeom prst="rect">
            <a:avLst/>
          </a:prstGeom>
          <a:noFill/>
          <a:ln>
            <a:solidFill>
              <a:srgbClr val="00B0F0"/>
            </a:solidFill>
          </a:ln>
        </p:spPr>
        <p:txBody>
          <a:bodyPr wrap="none" rtlCol="0">
            <a:spAutoFit/>
          </a:bodyPr>
          <a:lstStyle/>
          <a:p>
            <a:r>
              <a:rPr lang="en-US" dirty="0" smtClean="0"/>
              <a:t>Right Side Click</a:t>
            </a:r>
            <a:endParaRPr lang="en-US" dirty="0"/>
          </a:p>
        </p:txBody>
      </p:sp>
      <p:sp>
        <p:nvSpPr>
          <p:cNvPr id="24" name="Oval 23"/>
          <p:cNvSpPr/>
          <p:nvPr/>
        </p:nvSpPr>
        <p:spPr>
          <a:xfrm>
            <a:off x="3221502" y="105509"/>
            <a:ext cx="5008099" cy="1010653"/>
          </a:xfrm>
          <a:prstGeom prst="ellipse">
            <a:avLst/>
          </a:prstGeom>
          <a:gradFill flip="none" rotWithShape="1">
            <a:gsLst>
              <a:gs pos="50000">
                <a:schemeClr val="accent1">
                  <a:lumMod val="67000"/>
                </a:schemeClr>
              </a:gs>
              <a:gs pos="11000">
                <a:schemeClr val="accent1">
                  <a:lumMod val="97000"/>
                  <a:lumOff val="3000"/>
                </a:schemeClr>
              </a:gs>
              <a:gs pos="72000">
                <a:schemeClr val="accent5">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মাউস</a:t>
            </a:r>
            <a:r>
              <a:rPr lang="en-US" sz="2800" dirty="0" smtClean="0"/>
              <a:t> </a:t>
            </a:r>
            <a:r>
              <a:rPr lang="en-US" sz="2800" dirty="0" err="1" smtClean="0"/>
              <a:t>পরিচিতি</a:t>
            </a:r>
            <a:endParaRPr lang="en-US" sz="2800" dirty="0"/>
          </a:p>
        </p:txBody>
      </p:sp>
    </p:spTree>
    <p:extLst>
      <p:ext uri="{BB962C8B-B14F-4D97-AF65-F5344CB8AC3E}">
        <p14:creationId xmlns:p14="http://schemas.microsoft.com/office/powerpoint/2010/main" val="30733819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Scale>
                                      <p:cBhvr>
                                        <p:cTn id="2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5"/>
                                        </p:tgtEl>
                                        <p:attrNameLst>
                                          <p:attrName>ppt_x</p:attrName>
                                          <p:attrName>ppt_y</p:attrName>
                                        </p:attrNameLst>
                                      </p:cBhvr>
                                    </p:animMotion>
                                    <p:animEffect transition="in" filter="fade">
                                      <p:cBhvr>
                                        <p:cTn id="22" dur="1000"/>
                                        <p:tgtEl>
                                          <p:spTgt spid="15"/>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9"/>
                                        </p:tgtEl>
                                        <p:attrNameLst>
                                          <p:attrName>ppt_x</p:attrName>
                                          <p:attrName>ppt_y</p:attrName>
                                        </p:attrNameLst>
                                      </p:cBhvr>
                                    </p:animMotion>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Scale>
                                      <p:cBhvr>
                                        <p:cTn id="3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gtEl>
                                        <p:attrNameLst>
                                          <p:attrName>ppt_x</p:attrName>
                                          <p:attrName>ppt_y</p:attrName>
                                        </p:attrNameLst>
                                      </p:cBhvr>
                                    </p:animMotion>
                                    <p:animEffect transition="in" filter="fade">
                                      <p:cBhvr>
                                        <p:cTn id="34" dur="1000"/>
                                        <p:tgtEl>
                                          <p:spTgt spid="11"/>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Scale>
                                      <p:cBhvr>
                                        <p:cTn id="3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2"/>
                                        </p:tgtEl>
                                        <p:attrNameLst>
                                          <p:attrName>ppt_x</p:attrName>
                                          <p:attrName>ppt_y</p:attrName>
                                        </p:attrNameLst>
                                      </p:cBhvr>
                                    </p:animMotion>
                                    <p:animEffect transition="in" filter="fade">
                                      <p:cBhvr>
                                        <p:cTn id="39" dur="1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Scale>
                                      <p:cBhvr>
                                        <p:cTn id="4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0"/>
                                        </p:tgtEl>
                                        <p:attrNameLst>
                                          <p:attrName>ppt_x</p:attrName>
                                          <p:attrName>ppt_y</p:attrName>
                                        </p:attrNameLst>
                                      </p:cBhvr>
                                    </p:animMotion>
                                    <p:animEffect transition="in" filter="fade">
                                      <p:cBhvr>
                                        <p:cTn id="46" dur="1000"/>
                                        <p:tgtEl>
                                          <p:spTgt spid="10"/>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Scale>
                                      <p:cBhvr>
                                        <p:cTn id="49"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0"/>
                                        </p:tgtEl>
                                        <p:attrNameLst>
                                          <p:attrName>ppt_x</p:attrName>
                                          <p:attrName>ppt_y</p:attrName>
                                        </p:attrNameLst>
                                      </p:cBhvr>
                                    </p:animMotion>
                                    <p:animEffect transition="in" filter="fade">
                                      <p:cBhvr>
                                        <p:cTn id="5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nual Input 9"/>
          <p:cNvSpPr/>
          <p:nvPr/>
        </p:nvSpPr>
        <p:spPr>
          <a:xfrm flipH="1">
            <a:off x="1835837" y="142344"/>
            <a:ext cx="984738" cy="928467"/>
          </a:xfrm>
          <a:prstGeom prst="flowChartManualInpu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Flowchart: Manual Input 10"/>
          <p:cNvSpPr/>
          <p:nvPr/>
        </p:nvSpPr>
        <p:spPr>
          <a:xfrm flipH="1">
            <a:off x="2060920" y="142344"/>
            <a:ext cx="984738"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11"/>
          <p:cNvSpPr/>
          <p:nvPr/>
        </p:nvSpPr>
        <p:spPr>
          <a:xfrm>
            <a:off x="3270741" y="395561"/>
            <a:ext cx="4677319" cy="695053"/>
          </a:xfrm>
          <a:prstGeom prst="rect">
            <a:avLst/>
          </a:prstGeom>
          <a:gradFill flip="none" rotWithShape="1">
            <a:gsLst>
              <a:gs pos="27000">
                <a:srgbClr val="00B0F0"/>
              </a:gs>
              <a:gs pos="35000">
                <a:schemeClr val="accent6">
                  <a:lumMod val="0"/>
                  <a:lumOff val="100000"/>
                </a:schemeClr>
              </a:gs>
              <a:gs pos="41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মাউসের</a:t>
            </a:r>
            <a:r>
              <a:rPr lang="en-US" sz="2000" b="1" dirty="0">
                <a:solidFill>
                  <a:schemeClr val="tx1"/>
                </a:solidFill>
              </a:rPr>
              <a:t> </a:t>
            </a:r>
            <a:r>
              <a:rPr lang="en-US" sz="2000" b="1" dirty="0" err="1">
                <a:solidFill>
                  <a:schemeClr val="tx1"/>
                </a:solidFill>
              </a:rPr>
              <a:t>প্রকারভেদ</a:t>
            </a:r>
            <a:r>
              <a:rPr lang="en-US" sz="2000" b="1" dirty="0">
                <a:solidFill>
                  <a:schemeClr val="tx1"/>
                </a:solidFill>
              </a:rPr>
              <a:t> (Types of Mouse)</a:t>
            </a:r>
            <a:endParaRPr lang="en-US" sz="2000" dirty="0">
              <a:solidFill>
                <a:schemeClr val="tx1"/>
              </a:solidFill>
            </a:endParaRPr>
          </a:p>
        </p:txBody>
      </p:sp>
      <p:sp>
        <p:nvSpPr>
          <p:cNvPr id="13" name="Flowchart: Manual Input 12"/>
          <p:cNvSpPr/>
          <p:nvPr/>
        </p:nvSpPr>
        <p:spPr>
          <a:xfrm>
            <a:off x="8173143" y="162147"/>
            <a:ext cx="886265" cy="928467"/>
          </a:xfrm>
          <a:prstGeom prst="flowChartManualInpu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Input 15"/>
          <p:cNvSpPr/>
          <p:nvPr/>
        </p:nvSpPr>
        <p:spPr>
          <a:xfrm>
            <a:off x="8398226" y="142344"/>
            <a:ext cx="886265"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450" y="1521981"/>
            <a:ext cx="4018915" cy="3010307"/>
          </a:xfrm>
          <a:prstGeom prst="rect">
            <a:avLst/>
          </a:prstGeom>
          <a:ln>
            <a:noFill/>
          </a:ln>
          <a:effectLst>
            <a:softEdge rad="112500"/>
          </a:effectLst>
        </p:spPr>
      </p:pic>
      <p:sp>
        <p:nvSpPr>
          <p:cNvPr id="18" name="Rectangle 17"/>
          <p:cNvSpPr/>
          <p:nvPr/>
        </p:nvSpPr>
        <p:spPr>
          <a:xfrm>
            <a:off x="1270834" y="2472889"/>
            <a:ext cx="3999813" cy="369332"/>
          </a:xfrm>
          <a:prstGeom prst="rect">
            <a:avLst/>
          </a:prstGeom>
        </p:spPr>
        <p:txBody>
          <a:bodyPr wrap="none">
            <a:spAutoFit/>
          </a:bodyPr>
          <a:lstStyle/>
          <a:p>
            <a:r>
              <a:rPr lang="as-IN" dirty="0">
                <a:solidFill>
                  <a:srgbClr val="000000"/>
                </a:solidFill>
                <a:latin typeface="Times New Roman" panose="02020603050405020304" pitchFamily="18" charset="0"/>
              </a:rPr>
              <a:t>মেকানিক্যাল মাউস (</a:t>
            </a:r>
            <a:r>
              <a:rPr lang="en-US" dirty="0">
                <a:solidFill>
                  <a:srgbClr val="000000"/>
                </a:solidFill>
                <a:latin typeface="Times New Roman" panose="02020603050405020304" pitchFamily="18" charset="0"/>
              </a:rPr>
              <a:t>Mechanical Mouse)</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08" y="3584293"/>
            <a:ext cx="3722620" cy="2788372"/>
          </a:xfrm>
          <a:prstGeom prst="rect">
            <a:avLst/>
          </a:prstGeom>
          <a:ln>
            <a:noFill/>
          </a:ln>
          <a:effectLst>
            <a:softEdge rad="112500"/>
          </a:effectLst>
        </p:spPr>
      </p:pic>
      <p:sp>
        <p:nvSpPr>
          <p:cNvPr id="20" name="Rectangle 19"/>
          <p:cNvSpPr/>
          <p:nvPr/>
        </p:nvSpPr>
        <p:spPr>
          <a:xfrm>
            <a:off x="6251632" y="5003262"/>
            <a:ext cx="4968027" cy="369332"/>
          </a:xfrm>
          <a:prstGeom prst="rect">
            <a:avLst/>
          </a:prstGeom>
        </p:spPr>
        <p:txBody>
          <a:bodyPr wrap="none">
            <a:spAutoFit/>
          </a:bodyPr>
          <a:lstStyle/>
          <a:p>
            <a:r>
              <a:rPr lang="as-IN" dirty="0">
                <a:solidFill>
                  <a:srgbClr val="000000"/>
                </a:solidFill>
                <a:latin typeface="Times New Roman" panose="02020603050405020304" pitchFamily="18" charset="0"/>
              </a:rPr>
              <a:t>অপটোমেকানিক্যাল মাউস (</a:t>
            </a:r>
            <a:r>
              <a:rPr lang="en-US" dirty="0" err="1">
                <a:solidFill>
                  <a:srgbClr val="000000"/>
                </a:solidFill>
                <a:latin typeface="Times New Roman" panose="02020603050405020304" pitchFamily="18" charset="0"/>
              </a:rPr>
              <a:t>Optomechanical</a:t>
            </a:r>
            <a:r>
              <a:rPr lang="en-US" dirty="0">
                <a:solidFill>
                  <a:srgbClr val="000000"/>
                </a:solidFill>
                <a:latin typeface="Times New Roman" panose="02020603050405020304" pitchFamily="18" charset="0"/>
              </a:rPr>
              <a:t> Mouse)</a:t>
            </a:r>
          </a:p>
        </p:txBody>
      </p:sp>
    </p:spTree>
    <p:extLst>
      <p:ext uri="{BB962C8B-B14F-4D97-AF65-F5344CB8AC3E}">
        <p14:creationId xmlns:p14="http://schemas.microsoft.com/office/powerpoint/2010/main" val="10170373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strVal val="#ppt_w*0.70"/>
                                          </p:val>
                                        </p:tav>
                                        <p:tav tm="100000">
                                          <p:val>
                                            <p:strVal val="#ppt_w"/>
                                          </p:val>
                                        </p:tav>
                                      </p:tavLst>
                                    </p:anim>
                                    <p:anim calcmode="lin" valueType="num">
                                      <p:cBhvr>
                                        <p:cTn id="40" dur="1000" fill="hold"/>
                                        <p:tgtEl>
                                          <p:spTgt spid="17"/>
                                        </p:tgtEl>
                                        <p:attrNameLst>
                                          <p:attrName>ppt_h</p:attrName>
                                        </p:attrNameLst>
                                      </p:cBhvr>
                                      <p:tavLst>
                                        <p:tav tm="0">
                                          <p:val>
                                            <p:strVal val="#ppt_h"/>
                                          </p:val>
                                        </p:tav>
                                        <p:tav tm="100000">
                                          <p:val>
                                            <p:strVal val="#ppt_h"/>
                                          </p:val>
                                        </p:tav>
                                      </p:tavLst>
                                    </p:anim>
                                    <p:animEffect transition="in" filter="fade">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 calcmode="lin" valueType="num">
                                      <p:cBhvr>
                                        <p:cTn id="46" dur="1000" fill="hold"/>
                                        <p:tgtEl>
                                          <p:spTgt spid="18">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1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80">
                                          <p:stCondLst>
                                            <p:cond delay="0"/>
                                          </p:stCondLst>
                                        </p:cTn>
                                        <p:tgtEl>
                                          <p:spTgt spid="19"/>
                                        </p:tgtEl>
                                      </p:cBhvr>
                                    </p:animEffect>
                                    <p:anim calcmode="lin" valueType="num">
                                      <p:cBhvr>
                                        <p:cTn id="5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9" dur="26">
                                          <p:stCondLst>
                                            <p:cond delay="650"/>
                                          </p:stCondLst>
                                        </p:cTn>
                                        <p:tgtEl>
                                          <p:spTgt spid="19"/>
                                        </p:tgtEl>
                                      </p:cBhvr>
                                      <p:to x="100000" y="60000"/>
                                    </p:animScale>
                                    <p:animScale>
                                      <p:cBhvr>
                                        <p:cTn id="60" dur="166" decel="50000">
                                          <p:stCondLst>
                                            <p:cond delay="676"/>
                                          </p:stCondLst>
                                        </p:cTn>
                                        <p:tgtEl>
                                          <p:spTgt spid="19"/>
                                        </p:tgtEl>
                                      </p:cBhvr>
                                      <p:to x="100000" y="100000"/>
                                    </p:animScale>
                                    <p:animScale>
                                      <p:cBhvr>
                                        <p:cTn id="61" dur="26">
                                          <p:stCondLst>
                                            <p:cond delay="1312"/>
                                          </p:stCondLst>
                                        </p:cTn>
                                        <p:tgtEl>
                                          <p:spTgt spid="19"/>
                                        </p:tgtEl>
                                      </p:cBhvr>
                                      <p:to x="100000" y="80000"/>
                                    </p:animScale>
                                    <p:animScale>
                                      <p:cBhvr>
                                        <p:cTn id="62" dur="166" decel="50000">
                                          <p:stCondLst>
                                            <p:cond delay="1338"/>
                                          </p:stCondLst>
                                        </p:cTn>
                                        <p:tgtEl>
                                          <p:spTgt spid="19"/>
                                        </p:tgtEl>
                                      </p:cBhvr>
                                      <p:to x="100000" y="100000"/>
                                    </p:animScale>
                                    <p:animScale>
                                      <p:cBhvr>
                                        <p:cTn id="63" dur="26">
                                          <p:stCondLst>
                                            <p:cond delay="1642"/>
                                          </p:stCondLst>
                                        </p:cTn>
                                        <p:tgtEl>
                                          <p:spTgt spid="19"/>
                                        </p:tgtEl>
                                      </p:cBhvr>
                                      <p:to x="100000" y="90000"/>
                                    </p:animScale>
                                    <p:animScale>
                                      <p:cBhvr>
                                        <p:cTn id="64" dur="166" decel="50000">
                                          <p:stCondLst>
                                            <p:cond delay="1668"/>
                                          </p:stCondLst>
                                        </p:cTn>
                                        <p:tgtEl>
                                          <p:spTgt spid="19"/>
                                        </p:tgtEl>
                                      </p:cBhvr>
                                      <p:to x="100000" y="100000"/>
                                    </p:animScale>
                                    <p:animScale>
                                      <p:cBhvr>
                                        <p:cTn id="65" dur="26">
                                          <p:stCondLst>
                                            <p:cond delay="1808"/>
                                          </p:stCondLst>
                                        </p:cTn>
                                        <p:tgtEl>
                                          <p:spTgt spid="19"/>
                                        </p:tgtEl>
                                      </p:cBhvr>
                                      <p:to x="100000" y="95000"/>
                                    </p:animScale>
                                    <p:animScale>
                                      <p:cBhvr>
                                        <p:cTn id="66" dur="166" decel="50000">
                                          <p:stCondLst>
                                            <p:cond delay="1834"/>
                                          </p:stCondLst>
                                        </p:cTn>
                                        <p:tgtEl>
                                          <p:spTgt spid="1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800" decel="100000"/>
                                        <p:tgtEl>
                                          <p:spTgt spid="20"/>
                                        </p:tgtEl>
                                      </p:cBhvr>
                                    </p:animEffect>
                                    <p:anim calcmode="lin" valueType="num">
                                      <p:cBhvr>
                                        <p:cTn id="72" dur="800" decel="100000" fill="hold"/>
                                        <p:tgtEl>
                                          <p:spTgt spid="20"/>
                                        </p:tgtEl>
                                        <p:attrNameLst>
                                          <p:attrName>style.rotation</p:attrName>
                                        </p:attrNameLst>
                                      </p:cBhvr>
                                      <p:tavLst>
                                        <p:tav tm="0">
                                          <p:val>
                                            <p:fltVal val="-90"/>
                                          </p:val>
                                        </p:tav>
                                        <p:tav tm="100000">
                                          <p:val>
                                            <p:fltVal val="0"/>
                                          </p:val>
                                        </p:tav>
                                      </p:tavLst>
                                    </p:anim>
                                    <p:anim calcmode="lin" valueType="num">
                                      <p:cBhvr>
                                        <p:cTn id="73" dur="800" decel="100000" fill="hold"/>
                                        <p:tgtEl>
                                          <p:spTgt spid="20"/>
                                        </p:tgtEl>
                                        <p:attrNameLst>
                                          <p:attrName>ppt_x</p:attrName>
                                        </p:attrNameLst>
                                      </p:cBhvr>
                                      <p:tavLst>
                                        <p:tav tm="0">
                                          <p:val>
                                            <p:strVal val="#ppt_x+0.4"/>
                                          </p:val>
                                        </p:tav>
                                        <p:tav tm="100000">
                                          <p:val>
                                            <p:strVal val="#ppt_x-0.05"/>
                                          </p:val>
                                        </p:tav>
                                      </p:tavLst>
                                    </p:anim>
                                    <p:anim calcmode="lin" valueType="num">
                                      <p:cBhvr>
                                        <p:cTn id="74" dur="800" decel="100000" fill="hold"/>
                                        <p:tgtEl>
                                          <p:spTgt spid="2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6641432" y="1010653"/>
            <a:ext cx="24063" cy="360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Manual Input 9"/>
          <p:cNvSpPr/>
          <p:nvPr/>
        </p:nvSpPr>
        <p:spPr>
          <a:xfrm flipH="1">
            <a:off x="1835837" y="142344"/>
            <a:ext cx="984738" cy="928467"/>
          </a:xfrm>
          <a:prstGeom prst="flowChartManualInpu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Flowchart: Manual Input 10"/>
          <p:cNvSpPr/>
          <p:nvPr/>
        </p:nvSpPr>
        <p:spPr>
          <a:xfrm flipH="1">
            <a:off x="2060920" y="142344"/>
            <a:ext cx="984738"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11"/>
          <p:cNvSpPr/>
          <p:nvPr/>
        </p:nvSpPr>
        <p:spPr>
          <a:xfrm>
            <a:off x="3270741" y="395561"/>
            <a:ext cx="4677319" cy="695053"/>
          </a:xfrm>
          <a:prstGeom prst="rect">
            <a:avLst/>
          </a:prstGeom>
          <a:gradFill flip="none" rotWithShape="1">
            <a:gsLst>
              <a:gs pos="27000">
                <a:srgbClr val="00B0F0"/>
              </a:gs>
              <a:gs pos="35000">
                <a:schemeClr val="accent6">
                  <a:lumMod val="0"/>
                  <a:lumOff val="100000"/>
                </a:schemeClr>
              </a:gs>
              <a:gs pos="41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n w="6600">
                  <a:solidFill>
                    <a:schemeClr val="accent2"/>
                  </a:solidFill>
                  <a:prstDash val="solid"/>
                </a:ln>
                <a:solidFill>
                  <a:srgbClr val="FFFFFF"/>
                </a:solidFill>
                <a:effectLst>
                  <a:outerShdw dist="38100" dir="2700000" algn="tl" rotWithShape="0">
                    <a:schemeClr val="accent2"/>
                  </a:outerShdw>
                </a:effectLst>
              </a:rPr>
              <a:t>মাউসের</a:t>
            </a:r>
            <a:r>
              <a:rPr lang="en-US" sz="2000" b="1" dirty="0">
                <a:ln w="6600">
                  <a:solidFill>
                    <a:schemeClr val="accent2"/>
                  </a:solidFill>
                  <a:prstDash val="solid"/>
                </a:ln>
                <a:solidFill>
                  <a:srgbClr val="FFFFFF"/>
                </a:solidFill>
                <a:effectLst>
                  <a:outerShdw dist="38100" dir="2700000" algn="tl" rotWithShape="0">
                    <a:schemeClr val="accent2"/>
                  </a:outerShdw>
                </a:effectLst>
              </a:rPr>
              <a:t> </a:t>
            </a:r>
            <a:r>
              <a:rPr lang="en-US" sz="2000" b="1" dirty="0" err="1">
                <a:ln w="6600">
                  <a:solidFill>
                    <a:schemeClr val="accent2"/>
                  </a:solidFill>
                  <a:prstDash val="solid"/>
                </a:ln>
                <a:solidFill>
                  <a:srgbClr val="FFFFFF"/>
                </a:solidFill>
                <a:effectLst>
                  <a:outerShdw dist="38100" dir="2700000" algn="tl" rotWithShape="0">
                    <a:schemeClr val="accent2"/>
                  </a:outerShdw>
                </a:effectLst>
              </a:rPr>
              <a:t>প্রকারভেদ</a:t>
            </a:r>
            <a:r>
              <a:rPr lang="en-US" sz="2000" b="1" dirty="0">
                <a:ln w="6600">
                  <a:solidFill>
                    <a:schemeClr val="accent2"/>
                  </a:solidFill>
                  <a:prstDash val="solid"/>
                </a:ln>
                <a:solidFill>
                  <a:srgbClr val="FFFFFF"/>
                </a:solidFill>
                <a:effectLst>
                  <a:outerShdw dist="38100" dir="2700000" algn="tl" rotWithShape="0">
                    <a:schemeClr val="accent2"/>
                  </a:outerShdw>
                </a:effectLst>
              </a:rPr>
              <a:t> (Types of Mouse)</a:t>
            </a:r>
          </a:p>
        </p:txBody>
      </p:sp>
      <p:sp>
        <p:nvSpPr>
          <p:cNvPr id="13" name="Flowchart: Manual Input 12"/>
          <p:cNvSpPr/>
          <p:nvPr/>
        </p:nvSpPr>
        <p:spPr>
          <a:xfrm>
            <a:off x="8173143" y="162147"/>
            <a:ext cx="886265" cy="928467"/>
          </a:xfrm>
          <a:prstGeom prst="flowChartManualInpu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Input 15"/>
          <p:cNvSpPr/>
          <p:nvPr/>
        </p:nvSpPr>
        <p:spPr>
          <a:xfrm>
            <a:off x="8398226" y="142344"/>
            <a:ext cx="886265" cy="928467"/>
          </a:xfrm>
          <a:prstGeom prst="flowChartManualInput">
            <a:avLst/>
          </a:prstGeom>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5" y="1720694"/>
            <a:ext cx="3987218" cy="2582630"/>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4909227" y="2229477"/>
            <a:ext cx="3464410" cy="369332"/>
          </a:xfrm>
          <a:prstGeom prst="rect">
            <a:avLst/>
          </a:prstGeom>
        </p:spPr>
        <p:txBody>
          <a:bodyPr wrap="none">
            <a:spAutoFit/>
          </a:bodyPr>
          <a:lstStyle/>
          <a:p>
            <a:r>
              <a:rPr lang="as-IN" dirty="0">
                <a:solidFill>
                  <a:srgbClr val="000000"/>
                </a:solidFill>
                <a:latin typeface="Times New Roman" panose="02020603050405020304" pitchFamily="18" charset="0"/>
              </a:rPr>
              <a:t>অপটিক্যাল মাউস (</a:t>
            </a:r>
            <a:r>
              <a:rPr lang="en-US" dirty="0">
                <a:solidFill>
                  <a:srgbClr val="000000"/>
                </a:solidFill>
                <a:latin typeface="Times New Roman" panose="02020603050405020304" pitchFamily="18" charset="0"/>
              </a:rPr>
              <a:t>Optical Mouse)</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88200">
            <a:off x="7337078" y="3757763"/>
            <a:ext cx="2558393" cy="261087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45431" y="5209056"/>
            <a:ext cx="6096001" cy="646331"/>
          </a:xfrm>
          <a:prstGeom prst="rect">
            <a:avLst/>
          </a:prstGeom>
        </p:spPr>
        <p:txBody>
          <a:bodyPr>
            <a:spAutoFit/>
          </a:bodyPr>
          <a:lstStyle/>
          <a:p>
            <a:r>
              <a:rPr lang="as-IN" dirty="0">
                <a:solidFill>
                  <a:srgbClr val="000000"/>
                </a:solidFill>
                <a:latin typeface="Times New Roman" panose="02020603050405020304" pitchFamily="18" charset="0"/>
              </a:rPr>
              <a:t>ইনফ্রারেড বা রেডিও ফ্রিকুয়েন্সি কর্ডলেস মাউস (</a:t>
            </a:r>
            <a:r>
              <a:rPr lang="en-US" dirty="0">
                <a:solidFill>
                  <a:srgbClr val="000000"/>
                </a:solidFill>
                <a:latin typeface="Times New Roman" panose="02020603050405020304" pitchFamily="18" charset="0"/>
              </a:rPr>
              <a:t>Infrared (IR) or Radio Frequency Cordless Mouse)</a:t>
            </a:r>
          </a:p>
        </p:txBody>
      </p:sp>
    </p:spTree>
    <p:extLst>
      <p:ext uri="{BB962C8B-B14F-4D97-AF65-F5344CB8AC3E}">
        <p14:creationId xmlns:p14="http://schemas.microsoft.com/office/powerpoint/2010/main" val="17440596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 calcmode="lin" valueType="num">
                                      <p:cBhvr>
                                        <p:cTn id="41" dur="500" fill="hold"/>
                                        <p:tgtEl>
                                          <p:spTgt spid="21"/>
                                        </p:tgtEl>
                                        <p:attrNameLst>
                                          <p:attrName>style.rotation</p:attrName>
                                        </p:attrNameLst>
                                      </p:cBhvr>
                                      <p:tavLst>
                                        <p:tav tm="0">
                                          <p:val>
                                            <p:fltVal val="360"/>
                                          </p:val>
                                        </p:tav>
                                        <p:tav tm="100000">
                                          <p:val>
                                            <p:fltVal val="0"/>
                                          </p:val>
                                        </p:tav>
                                      </p:tavLst>
                                    </p:anim>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 calcmode="lin" valueType="num">
                                      <p:cBhvr>
                                        <p:cTn id="49" dur="500" fill="hold"/>
                                        <p:tgtEl>
                                          <p:spTgt spid="22"/>
                                        </p:tgtEl>
                                        <p:attrNameLst>
                                          <p:attrName>style.rotation</p:attrName>
                                        </p:attrNameLst>
                                      </p:cBhvr>
                                      <p:tavLst>
                                        <p:tav tm="0">
                                          <p:val>
                                            <p:fltVal val="360"/>
                                          </p:val>
                                        </p:tav>
                                        <p:tav tm="100000">
                                          <p:val>
                                            <p:fltVal val="0"/>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1000" fill="hold"/>
                                        <p:tgtEl>
                                          <p:spTgt spid="2"/>
                                        </p:tgtEl>
                                        <p:attrNameLst>
                                          <p:attrName>ppt_w</p:attrName>
                                        </p:attrNameLst>
                                      </p:cBhvr>
                                      <p:tavLst>
                                        <p:tav tm="0">
                                          <p:val>
                                            <p:fltVal val="0"/>
                                          </p:val>
                                        </p:tav>
                                        <p:tav tm="100000">
                                          <p:val>
                                            <p:strVal val="#ppt_w"/>
                                          </p:val>
                                        </p:tav>
                                      </p:tavLst>
                                    </p:anim>
                                    <p:anim calcmode="lin" valueType="num">
                                      <p:cBhvr>
                                        <p:cTn id="64" dur="1000" fill="hold"/>
                                        <p:tgtEl>
                                          <p:spTgt spid="2"/>
                                        </p:tgtEl>
                                        <p:attrNameLst>
                                          <p:attrName>ppt_h</p:attrName>
                                        </p:attrNameLst>
                                      </p:cBhvr>
                                      <p:tavLst>
                                        <p:tav tm="0">
                                          <p:val>
                                            <p:fltVal val="0"/>
                                          </p:val>
                                        </p:tav>
                                        <p:tav tm="100000">
                                          <p:val>
                                            <p:strVal val="#ppt_h"/>
                                          </p:val>
                                        </p:tav>
                                      </p:tavLst>
                                    </p:anim>
                                    <p:anim calcmode="lin" valueType="num">
                                      <p:cBhvr>
                                        <p:cTn id="65" dur="1000" fill="hold"/>
                                        <p:tgtEl>
                                          <p:spTgt spid="2"/>
                                        </p:tgtEl>
                                        <p:attrNameLst>
                                          <p:attrName>style.rotation</p:attrName>
                                        </p:attrNameLst>
                                      </p:cBhvr>
                                      <p:tavLst>
                                        <p:tav tm="0">
                                          <p:val>
                                            <p:fltVal val="90"/>
                                          </p:val>
                                        </p:tav>
                                        <p:tav tm="100000">
                                          <p:val>
                                            <p:fltVal val="0"/>
                                          </p:val>
                                        </p:tav>
                                      </p:tavLst>
                                    </p:anim>
                                    <p:animEffect transition="in" filter="fade">
                                      <p:cBhvr>
                                        <p:cTn id="6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22" grpId="0"/>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465</TotalTime>
  <Words>631</Words>
  <Application>Microsoft Office PowerPoint</Application>
  <PresentationFormat>Widescreen</PresentationFormat>
  <Paragraphs>64</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Sitka Small</vt:lpstr>
      <vt:lpstr>SutonnyMJ</vt:lpstr>
      <vt:lpstr>Times New Roman</vt:lpstr>
      <vt:lpstr>Trebuchet MS</vt:lpstr>
      <vt:lpstr>Vrinda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r</cp:lastModifiedBy>
  <cp:revision>32</cp:revision>
  <dcterms:created xsi:type="dcterms:W3CDTF">2020-10-09T05:48:59Z</dcterms:created>
  <dcterms:modified xsi:type="dcterms:W3CDTF">2021-01-03T09:54:49Z</dcterms:modified>
</cp:coreProperties>
</file>