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8" r:id="rId2"/>
    <p:sldId id="327" r:id="rId3"/>
    <p:sldId id="289" r:id="rId4"/>
    <p:sldId id="290" r:id="rId5"/>
    <p:sldId id="291" r:id="rId6"/>
    <p:sldId id="305" r:id="rId7"/>
    <p:sldId id="320" r:id="rId8"/>
    <p:sldId id="321" r:id="rId9"/>
    <p:sldId id="306" r:id="rId10"/>
    <p:sldId id="307" r:id="rId11"/>
    <p:sldId id="322" r:id="rId12"/>
    <p:sldId id="324" r:id="rId13"/>
    <p:sldId id="310" r:id="rId14"/>
    <p:sldId id="311" r:id="rId15"/>
    <p:sldId id="312" r:id="rId16"/>
    <p:sldId id="313" r:id="rId17"/>
    <p:sldId id="286" r:id="rId18"/>
    <p:sldId id="325" r:id="rId19"/>
    <p:sldId id="31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>
        <p:scale>
          <a:sx n="55" d="100"/>
          <a:sy n="55" d="100"/>
        </p:scale>
        <p:origin x="-154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81621-2094-4109-875B-788A13F037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FE6B21-E0F6-4875-994B-8621E3DE147B}">
      <dgm:prSet custT="1"/>
      <dgm:spPr/>
      <dgm:t>
        <a:bodyPr/>
        <a:lstStyle/>
        <a:p>
          <a:pPr rtl="0"/>
          <a:r>
            <a:rPr lang="bn-BD" sz="6000" b="1" dirty="0" smtClean="0">
              <a:latin typeface="NikoshBAN" pitchFamily="2" charset="0"/>
              <a:cs typeface="NikoshBAN" pitchFamily="2" charset="0"/>
            </a:rPr>
            <a:t>শিক্ষক পরিচিতি</a:t>
          </a:r>
          <a:endParaRPr lang="en-US" sz="6000" b="1" dirty="0">
            <a:latin typeface="NikoshBAN" pitchFamily="2" charset="0"/>
            <a:cs typeface="NikoshBAN" pitchFamily="2" charset="0"/>
          </a:endParaRPr>
        </a:p>
      </dgm:t>
    </dgm:pt>
    <dgm:pt modelId="{21983098-F923-4BBD-B1DA-7D9B27301533}" type="parTrans" cxnId="{DE14EA3C-9457-46A3-9117-03ECDADD63C0}">
      <dgm:prSet/>
      <dgm:spPr/>
      <dgm:t>
        <a:bodyPr/>
        <a:lstStyle/>
        <a:p>
          <a:endParaRPr lang="en-US"/>
        </a:p>
      </dgm:t>
    </dgm:pt>
    <dgm:pt modelId="{75E8556A-A817-47E1-8F1C-F04A8BEB1F67}" type="sibTrans" cxnId="{DE14EA3C-9457-46A3-9117-03ECDADD63C0}">
      <dgm:prSet/>
      <dgm:spPr/>
      <dgm:t>
        <a:bodyPr/>
        <a:lstStyle/>
        <a:p>
          <a:endParaRPr lang="en-US"/>
        </a:p>
      </dgm:t>
    </dgm:pt>
    <dgm:pt modelId="{8DFCCAED-F535-46A6-BA67-99266374D745}" type="pres">
      <dgm:prSet presAssocID="{93381621-2094-4109-875B-788A13F03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A67E9D-E872-465B-9934-FC86C9F7744A}" type="pres">
      <dgm:prSet presAssocID="{3DFE6B21-E0F6-4875-994B-8621E3DE147B}" presName="parentText" presStyleLbl="node1" presStyleIdx="0" presStyleCnt="1" custLinFactNeighborX="-9231" custLinFactNeighborY="-81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91106-4238-485D-ABFD-D9AC328FE0B1}" type="presOf" srcId="{93381621-2094-4109-875B-788A13F037FA}" destId="{8DFCCAED-F535-46A6-BA67-99266374D745}" srcOrd="0" destOrd="0" presId="urn:microsoft.com/office/officeart/2005/8/layout/vList2"/>
    <dgm:cxn modelId="{EE43194E-71A7-4F66-B41F-7AE7A3B6FDEF}" type="presOf" srcId="{3DFE6B21-E0F6-4875-994B-8621E3DE147B}" destId="{28A67E9D-E872-465B-9934-FC86C9F7744A}" srcOrd="0" destOrd="0" presId="urn:microsoft.com/office/officeart/2005/8/layout/vList2"/>
    <dgm:cxn modelId="{DE14EA3C-9457-46A3-9117-03ECDADD63C0}" srcId="{93381621-2094-4109-875B-788A13F037FA}" destId="{3DFE6B21-E0F6-4875-994B-8621E3DE147B}" srcOrd="0" destOrd="0" parTransId="{21983098-F923-4BBD-B1DA-7D9B27301533}" sibTransId="{75E8556A-A817-47E1-8F1C-F04A8BEB1F67}"/>
    <dgm:cxn modelId="{93011CF4-CF51-4907-B739-1F7103559D4A}" type="presParOf" srcId="{8DFCCAED-F535-46A6-BA67-99266374D745}" destId="{28A67E9D-E872-465B-9934-FC86C9F7744A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2FC26-F279-4216-9CD9-3F611E87BA8D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399D-C4D8-4868-B349-0A14095ED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501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30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38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95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443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753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62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83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72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501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70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686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312D0-28B9-4887-ADDD-F46C03023EA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2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5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70703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51653" y="1444487"/>
            <a:ext cx="4320208" cy="43069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529">
            <a:off x="5983918" y="30642"/>
            <a:ext cx="3021496" cy="28276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65195" y="5244062"/>
            <a:ext cx="3971771" cy="16139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903" y="3836692"/>
            <a:ext cx="4354758" cy="1598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747782"/>
      </p:ext>
    </p:extLst>
  </p:cSld>
  <p:clrMapOvr>
    <a:masterClrMapping/>
  </p:clrMapOvr>
  <p:transition spd="slow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48256" y="694944"/>
                <a:ext cx="5769864" cy="549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দেওয়া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আছে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𝟏𝟐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𝟏𝟐𝟓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𝟔𝟎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                       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𝟖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56" y="694944"/>
                <a:ext cx="5769864" cy="5495544"/>
              </a:xfrm>
              <a:prstGeom prst="rect">
                <a:avLst/>
              </a:prstGeom>
              <a:blipFill rotWithShape="0">
                <a:blip r:embed="rId3"/>
                <a:stretch>
                  <a:fillRect l="-15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33691499"/>
      </p:ext>
    </p:extLst>
  </p:cSld>
  <p:clrMapOvr>
    <a:masterClrMapping/>
  </p:clrMapOvr>
  <p:transition spd="slow">
    <p:fad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7640" y="152400"/>
                <a:ext cx="5013960" cy="6446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খ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দেওয়া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আছে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𝟏𝟔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𝟐𝟓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𝟏𝟔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𝟒𝟏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sz="24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অথবা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𝟒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𝟒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𝟒𝟏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𝟖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𝟑𝟑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  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𝑨𝒏𝒔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152400"/>
                <a:ext cx="5013960" cy="6446520"/>
              </a:xfrm>
              <a:prstGeom prst="rect">
                <a:avLst/>
              </a:prstGeom>
              <a:blipFill rotWithShape="0">
                <a:blip r:embed="rId3"/>
                <a:stretch>
                  <a:fillRect l="-1946" t="-7089" b="-4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83480" y="2606040"/>
                <a:ext cx="4404360" cy="441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রাশিমালা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 smtClean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  <m:t>𝟒𝟏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480" y="2606040"/>
                <a:ext cx="4404360" cy="4419600"/>
              </a:xfrm>
              <a:prstGeom prst="rect">
                <a:avLst/>
              </a:prstGeom>
              <a:blipFill rotWithShape="0">
                <a:blip r:embed="rId4"/>
                <a:stretch>
                  <a:fillRect l="-2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90053463"/>
      </p:ext>
    </p:extLst>
  </p:cSld>
  <p:clrMapOvr>
    <a:masterClrMapping/>
  </p:clrMapOvr>
  <p:transition spd="slow">
    <p:fade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5651" y="204953"/>
                <a:ext cx="9297894" cy="68580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গ.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𝑳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𝑯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𝑺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𝒙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(</m:t>
                              </m:r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)</m:t>
                              </m:r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(</m:t>
                              </m:r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)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𝟒𝟏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SutonnyMJ" pitchFamily="2" charset="0"/>
                                <a:cs typeface="SutonnyMJ" pitchFamily="2" charset="0"/>
                              </a:rPr>
                              <m:t>  </m:t>
                            </m:r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𝒙</m:t>
                                    </m:r>
                                    <m:r>
                                      <a:rPr lang="en-US" sz="2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utonnyMJ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utonnyMJ" pitchFamily="2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24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utonnyMJ" pitchFamily="2" charset="0"/>
                                          </a:rPr>
                                          <m:t>𝒙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.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খ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নং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বসাইয়া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𝟓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𝟒𝟏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chemeClr val="tx1"/>
                                  </a:solidFill>
                                  <a:latin typeface="SutonnyMJ" pitchFamily="2" charset="0"/>
                                  <a:cs typeface="SutonnyMJ" pitchFamily="2" charset="0"/>
                                </a:rPr>
                                <m:t> 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NikoshBAN" panose="02000000000000000000" pitchFamily="2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24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NikoshBAN" panose="02000000000000000000" pitchFamily="2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24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NikoshBAN" panose="02000000000000000000" pitchFamily="2" charset="0"/>
                                                    </a:rPr>
                                                    <m:t>𝟒𝟏</m:t>
                                                  </m:r>
                                                </m:e>
                                              </m:rad>
                                            </m:num>
                                            <m:den>
                                              <m: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NikoshBAN" panose="02000000000000000000" pitchFamily="2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−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𝟓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𝟒𝟏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chemeClr val="tx1"/>
                                  </a:solidFill>
                                  <a:latin typeface="SutonnyMJ" pitchFamily="2" charset="0"/>
                                  <a:cs typeface="SutonnyMJ" pitchFamily="2" charset="0"/>
                                </a:rPr>
                                <m:t> 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𝟒</m:t>
                                      </m:r>
                                      <m:r>
                                        <a:rPr lang="en-US" sz="24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−</m:t>
                                  </m:r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−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𝟓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𝟒𝟏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SutonnyMJ" pitchFamily="2" charset="0"/>
                                <a:cs typeface="SutonnyMJ" pitchFamily="2" charset="0"/>
                              </a:rPr>
                              <m:t>  </m:t>
                            </m:r>
                          </m:e>
                        </m:d>
                        <m:sSup>
                          <m:s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𝟒𝟏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sz="2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d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𝟓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𝟒𝟏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SutonnyMJ" pitchFamily="2" charset="0"/>
                                <a:cs typeface="SutonnyMJ" pitchFamily="2" charset="0"/>
                              </a:rPr>
                              <m:t>  </m:t>
                            </m:r>
                          </m:e>
                        </m:d>
                        <m:sSup>
                          <m:s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𝟑𝟑</m:t>
                                    </m:r>
                                  </m:num>
                                  <m:den>
                                    <m:r>
                                      <a:rPr lang="en-US" sz="2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endParaRPr lang="en-US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𝟓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𝟒𝟏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chemeClr val="tx1"/>
                                  </a:solidFill>
                                  <a:latin typeface="SutonnyMJ" pitchFamily="2" charset="0"/>
                                  <a:cs typeface="SutonnyMJ" pitchFamily="2" charset="0"/>
                                </a:rPr>
                                <m:t>  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𝟏𝟎𝟖𝟗</m:t>
                                  </m:r>
                                </m:num>
                                <m:den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𝟓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𝟒𝟏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chemeClr val="tx1"/>
                                  </a:solidFill>
                                  <a:latin typeface="SutonnyMJ" pitchFamily="2" charset="0"/>
                                  <a:cs typeface="SutonnyMJ" pitchFamily="2" charset="0"/>
                                </a:rPr>
                                <m:t>  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𝟏𝟎𝟖𝟗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−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𝟒𝟖</m:t>
                                  </m:r>
                                </m:num>
                                <m:den>
                                  <m: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𝟏𝟔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f>
                      <m:f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𝟏𝟎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𝟐𝟎𝟓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𝟔𝟒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𝑹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𝑯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𝑺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𝑷𝒓𝒐𝒗𝒆𝒅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1" y="204953"/>
                <a:ext cx="9297894" cy="6858001"/>
              </a:xfrm>
              <a:prstGeom prst="rect">
                <a:avLst/>
              </a:prstGeom>
              <a:blipFill rotWithShape="0">
                <a:blip r:embed="rId3"/>
                <a:stretch>
                  <a:fillRect l="-1049" t="-1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78498455"/>
      </p:ext>
    </p:extLst>
  </p:cSld>
  <p:clrMapOvr>
    <a:masterClrMapping/>
  </p:clrMapOvr>
  <p:transition spd="slow">
    <p:fade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80208" y="2655518"/>
                <a:ext cx="6043952" cy="987230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  <a:sym typeface="Wingdings 2" panose="05020102010507070707" pitchFamily="18" charset="2"/>
                  </a:rPr>
                  <a:t></a:t>
                </a:r>
                <a:r>
                  <a:rPr lang="en-US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  <a:sym typeface="Wingdings 2" panose="05020102010507070707" pitchFamily="18" charset="2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+√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এর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মান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নির্ণয়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।</a:t>
                </a:r>
              </a:p>
              <a:p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08" y="2655518"/>
                <a:ext cx="6043952" cy="987230"/>
              </a:xfrm>
              <a:prstGeom prst="rect">
                <a:avLst/>
              </a:prstGeom>
              <a:blipFill rotWithShape="0">
                <a:blip r:embed="rId3"/>
                <a:stretch>
                  <a:fillRect l="-1201"/>
                </a:stretch>
              </a:blipFill>
              <a:ln w="12700">
                <a:solidFill>
                  <a:srgbClr val="0000FF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80891" y="1121433"/>
            <a:ext cx="270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একক কাজ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566659395"/>
      </p:ext>
    </p:extLst>
  </p:cSld>
  <p:clrMapOvr>
    <a:masterClrMapping/>
  </p:clrMapOvr>
  <p:transition spd="slow"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30781" y="2793304"/>
                <a:ext cx="6172309" cy="909880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Wingdings 2" panose="05020102010507070707" pitchFamily="18" charset="2"/>
                  </a:rPr>
                  <a:t>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দেখাও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যে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𝟔𝟑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81" y="2793304"/>
                <a:ext cx="6172309" cy="9098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rgbClr val="0000FF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73789106"/>
      </p:ext>
    </p:extLst>
  </p:cSld>
  <p:clrMapOvr>
    <a:masterClrMapping/>
  </p:clrMapOvr>
  <p:transition spd="slow">
    <p:fade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73138" y="2517731"/>
                <a:ext cx="7561279" cy="114786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Wingdings 2" panose="05020102010507070707" pitchFamily="18" charset="2"/>
                  </a:rPr>
                  <a:t>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যদি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হয়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তবে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প্রমাণ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যে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8" y="2517731"/>
                <a:ext cx="7561279" cy="11478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rgbClr val="0000FF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544863" y="1240078"/>
            <a:ext cx="1538859" cy="4835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SutonnyMJ" pitchFamily="2" charset="0"/>
                <a:cs typeface="SutonnyMJ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291618"/>
      </p:ext>
    </p:extLst>
  </p:cSld>
  <p:clrMapOvr>
    <a:masterClrMapping/>
  </p:clrMapOvr>
  <p:transition spd="slow">
    <p:fad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42032" y="1883664"/>
                <a:ext cx="4507992" cy="3703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ঘনমূল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কাকে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বলে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এর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সূত্রটি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বল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।</a:t>
                </a:r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এর সূত্রটি বল।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এর সূত্রটি বল।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এর সূত্রটি বল।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032" y="1883664"/>
                <a:ext cx="4507992" cy="3703320"/>
              </a:xfrm>
              <a:prstGeom prst="rect">
                <a:avLst/>
              </a:prstGeom>
              <a:blipFill rotWithShape="0">
                <a:blip r:embed="rId3"/>
                <a:stretch>
                  <a:fillRect l="-2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63815" y="889688"/>
            <a:ext cx="1485515" cy="3442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662875"/>
      </p:ext>
    </p:extLst>
  </p:cSld>
  <p:clrMapOvr>
    <a:masterClrMapping/>
  </p:clrMapOvr>
  <p:transition spd="slow">
    <p:fade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914" y="750276"/>
            <a:ext cx="1328894" cy="3352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28556" y="1762858"/>
                <a:ext cx="6905100" cy="2677656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𝒙𝒚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𝒚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𝒚</m:t>
                        </m:r>
                        <m:r>
                          <a:rPr lang="en-US" sz="24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𝟔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𝒚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𝒚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𝒚</m:t>
                        </m:r>
                      </m:e>
                    </m:d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𝒚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𝟎</m:t>
                    </m:r>
                  </m:oMath>
                </a14:m>
                <a:endParaRPr lang="en-US" sz="32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56" y="1762858"/>
                <a:ext cx="6905100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143" t="-1351" b="-38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Rectangle 8"/>
          <p:cNvSpPr/>
          <p:nvPr/>
        </p:nvSpPr>
        <p:spPr>
          <a:xfrm>
            <a:off x="2485472" y="3657600"/>
            <a:ext cx="3087425" cy="657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cap="none" spc="0" dirty="0" smtClean="0">
                <a:ln/>
                <a:solidFill>
                  <a:srgbClr val="FF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FF00FF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895904"/>
      </p:ext>
    </p:extLst>
  </p:cSld>
  <p:clrMapOvr>
    <a:masterClrMapping/>
  </p:clrMapOvr>
  <p:transition spd="slow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5825" y="0"/>
            <a:ext cx="86781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67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বাড়ির</a:t>
            </a:r>
            <a:r>
              <a:rPr lang="en-US" sz="67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কাজ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6715" y="1173192"/>
            <a:ext cx="7807984" cy="504645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সমস্যাঃ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5608" name="Equation" r:id="rId4" imgW="11412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28982" y="1912668"/>
          <a:ext cx="1890263" cy="672093"/>
        </p:xfrm>
        <a:graphic>
          <a:graphicData uri="http://schemas.openxmlformats.org/presentationml/2006/ole">
            <p:oleObj spid="_x0000_s25611" name="Equation" r:id="rId5" imgW="571320" imgH="203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948382" y="1912668"/>
          <a:ext cx="1463884" cy="709762"/>
        </p:xfrm>
        <a:graphic>
          <a:graphicData uri="http://schemas.openxmlformats.org/presentationml/2006/ole">
            <p:oleObj spid="_x0000_s25612" name="Equation" r:id="rId6" imgW="419040" imgH="203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40014" y="2087593"/>
            <a:ext cx="70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এবং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69147" y="2035835"/>
            <a:ext cx="94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হলে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9561" y="2708694"/>
            <a:ext cx="75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(ক)</a:t>
            </a:r>
            <a:endParaRPr lang="en-US" sz="2800" dirty="0"/>
          </a:p>
        </p:txBody>
      </p:sp>
      <p:graphicFrame>
        <p:nvGraphicFramePr>
          <p:cNvPr id="15" name="Object 1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5613" name="Equation" r:id="rId7" imgW="0" imgH="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309657" y="2562885"/>
          <a:ext cx="1174751" cy="716312"/>
        </p:xfrm>
        <a:graphic>
          <a:graphicData uri="http://schemas.openxmlformats.org/presentationml/2006/ole">
            <p:oleObj spid="_x0000_s25614" name="Equation" r:id="rId8" imgW="520560" imgH="31716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67156" y="2708694"/>
            <a:ext cx="336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5825" y="3157266"/>
            <a:ext cx="879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(খ)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381903" y="3255752"/>
          <a:ext cx="3528541" cy="867674"/>
        </p:xfrm>
        <a:graphic>
          <a:graphicData uri="http://schemas.openxmlformats.org/presentationml/2006/ole">
            <p:oleObj spid="_x0000_s25615" name="Equation" r:id="rId9" imgW="1549080" imgH="38088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03321" y="3416062"/>
            <a:ext cx="3467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48574" y="4157932"/>
            <a:ext cx="69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(গ)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644473" y="3980370"/>
          <a:ext cx="5745009" cy="936686"/>
        </p:xfrm>
        <a:graphic>
          <a:graphicData uri="http://schemas.openxmlformats.org/presentationml/2006/ole">
            <p:oleObj spid="_x0000_s25617" name="Equation" r:id="rId10" imgW="2336760" imgH="38088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00664" y="4226944"/>
            <a:ext cx="151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দেখাও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dirty="0" smtClean="0"/>
              <a:t>,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3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4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3759" y="4290753"/>
            <a:ext cx="2084792" cy="2884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63" y="3844636"/>
            <a:ext cx="1969074" cy="33371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020595" y="4449086"/>
            <a:ext cx="2084792" cy="164955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7149" y="3354185"/>
            <a:ext cx="2084792" cy="388249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9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999" y="4834807"/>
            <a:ext cx="1969074" cy="2308636"/>
          </a:xfrm>
          <a:prstGeom prst="rect">
            <a:avLst/>
          </a:prstGeom>
        </p:spPr>
      </p:pic>
      <p:pic>
        <p:nvPicPr>
          <p:cNvPr id="31" name="Picture 30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073" y="5737167"/>
            <a:ext cx="1969074" cy="1342100"/>
          </a:xfrm>
          <a:prstGeom prst="rect">
            <a:avLst/>
          </a:prstGeom>
        </p:spPr>
      </p:pic>
      <p:pic>
        <p:nvPicPr>
          <p:cNvPr id="32" name="Picture 31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091" y="6302433"/>
            <a:ext cx="1969074" cy="7602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024396" y="5561292"/>
            <a:ext cx="2084792" cy="92219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8220" y="6442363"/>
            <a:ext cx="1790472" cy="56890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241539"/>
            <a:ext cx="3467819" cy="106680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691083"/>
      </p:ext>
    </p:extLst>
  </p:cSld>
  <p:clrMapOvr>
    <a:masterClrMapping/>
  </p:clrMapOvr>
  <p:transition spd="slow">
    <p:fad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6" grpId="0" animBg="1"/>
      <p:bldP spid="29" grpId="0" animBg="1"/>
      <p:bldP spid="33" grpId="0" animBg="1"/>
      <p:bldP spid="3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28600" y="1600200"/>
            <a:ext cx="8915400" cy="525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1905000"/>
            <a:ext cx="5943600" cy="12191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মোহাম্মদ আলী জিন্নাহ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05450"/>
            <a:ext cx="1371600" cy="1276350"/>
          </a:xfrm>
          <a:prstGeom prst="rect">
            <a:avLst/>
          </a:prstGeom>
        </p:spPr>
      </p:pic>
      <p:pic>
        <p:nvPicPr>
          <p:cNvPr id="16" name="Picture 15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5250"/>
            <a:ext cx="1371600" cy="1276350"/>
          </a:xfrm>
          <a:prstGeom prst="rect">
            <a:avLst/>
          </a:prstGeom>
        </p:spPr>
      </p:pic>
      <p:pic>
        <p:nvPicPr>
          <p:cNvPr id="20" name="Picture 19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71450"/>
            <a:ext cx="1371600" cy="1276350"/>
          </a:xfrm>
          <a:prstGeom prst="rect">
            <a:avLst/>
          </a:prstGeom>
        </p:spPr>
      </p:pic>
      <p:pic>
        <p:nvPicPr>
          <p:cNvPr id="21" name="Picture 20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505450"/>
            <a:ext cx="1371600" cy="12763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8500" y="2719162"/>
            <a:ext cx="567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গণিত)        </a:t>
            </a:r>
          </a:p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আফড়া ইসলামিয়া সিঃ আলিম মাদ্রাসা</a:t>
            </a:r>
          </a:p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রাজবাড়ি সদর, রাজবাড়ি।                  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663812303"/>
              </p:ext>
            </p:extLst>
          </p:nvPr>
        </p:nvGraphicFramePr>
        <p:xfrm>
          <a:off x="2971800" y="339804"/>
          <a:ext cx="4953000" cy="141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E:\zinna\jpg\72488080_749353452156205_5341442657560297472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600200"/>
            <a:ext cx="2722312" cy="3505200"/>
          </a:xfrm>
          <a:prstGeom prst="rect">
            <a:avLst/>
          </a:prstGeom>
          <a:noFill/>
        </p:spPr>
      </p:pic>
      <p:cxnSp>
        <p:nvCxnSpPr>
          <p:cNvPr id="14" name="Elbow Connector 13"/>
          <p:cNvCxnSpPr/>
          <p:nvPr/>
        </p:nvCxnSpPr>
        <p:spPr>
          <a:xfrm>
            <a:off x="10363200" y="16764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9796" y="879894"/>
            <a:ext cx="2777706" cy="8281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1789042" y="2156604"/>
            <a:ext cx="6768361" cy="3985404"/>
          </a:xfrm>
          <a:prstGeom prst="star24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ঘনমূলের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087953"/>
      </p:ext>
    </p:extLst>
  </p:cSld>
  <p:clrMapOvr>
    <a:masterClrMapping/>
  </p:clrMapOvr>
  <p:transition spd="slow">
    <p:fad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0382" y="3188633"/>
            <a:ext cx="5527963" cy="17291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8961" y="1302707"/>
            <a:ext cx="1966587" cy="5355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995930"/>
      </p:ext>
    </p:extLst>
  </p:cSld>
  <p:clrMapOvr>
    <a:masterClrMapping/>
  </p:clrMapOvr>
  <p:transition spd="slow"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4505" y="2300965"/>
            <a:ext cx="74174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</a:t>
            </a:r>
            <a:r>
              <a:rPr lang="en-US" sz="2800" b="1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ই</a:t>
            </a:r>
            <a:r>
              <a:rPr lang="en-US" sz="2800" b="1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2800" b="1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2800" b="1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2800" b="1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........</a:t>
            </a:r>
          </a:p>
          <a:p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ঘনমূল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বীজগাণিতিক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প্রয়োগ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ঘনমূল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৩।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বীজগাণিতিক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প্রয়োগ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মান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8646" y="876822"/>
            <a:ext cx="1925970" cy="5981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02397"/>
      </p:ext>
    </p:extLst>
  </p:cSld>
  <p:clrMapOvr>
    <a:masterClrMapping/>
  </p:clrMapOvr>
  <p:transition spd="slow">
    <p:fad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6192" y="1366810"/>
            <a:ext cx="4393553" cy="510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ঘনমূলের</a:t>
            </a:r>
            <a:r>
              <a:rPr lang="en-US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সূত্রাবলীঃ</a:t>
            </a:r>
            <a:endParaRPr lang="en-US" sz="32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36192" y="1877799"/>
                <a:ext cx="7005918" cy="43189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="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b="0" i="1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30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92" y="1877799"/>
                <a:ext cx="7005918" cy="4318953"/>
              </a:xfrm>
              <a:prstGeom prst="rect">
                <a:avLst/>
              </a:prstGeom>
              <a:blipFill rotWithShape="0">
                <a:blip r:embed="rId3"/>
                <a:stretch>
                  <a:fillRect l="-1305" b="-4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317316" y="701458"/>
            <a:ext cx="4822520" cy="4194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শিখানো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545747"/>
      </p:ext>
    </p:extLst>
  </p:cSld>
  <p:clrMapOvr>
    <a:masterClrMapping/>
  </p:clrMapOvr>
  <p:transition spd="slow">
    <p:fad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07167" y="584618"/>
                <a:ext cx="8382000" cy="64814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সমস্যাঃ4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প্রমাণ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যে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‍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দেওয়া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আছে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𝟎</m:t>
                      </m:r>
                    </m:oMath>
                  </m:oMathPara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পক্ষকে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করিয়া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মূল করিয়া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√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.√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= 0 =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R.H.S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(Proved)</a:t>
                </a:r>
                <a:endParaRPr lang="en-US" sz="24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7" y="584618"/>
                <a:ext cx="8382000" cy="6481457"/>
              </a:xfrm>
              <a:prstGeom prst="rect">
                <a:avLst/>
              </a:prstGeom>
              <a:blipFill rotWithShape="0">
                <a:blip r:embed="rId3"/>
                <a:stretch>
                  <a:fillRect l="-1091" t="-16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53434" y="445707"/>
            <a:ext cx="4267200" cy="5776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68907"/>
      </p:ext>
    </p:extLst>
  </p:cSld>
  <p:clrMapOvr>
    <a:masterClrMapping/>
  </p:clrMapOvr>
  <p:transition spd="slow">
    <p:fade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960" y="75486"/>
                <a:ext cx="9018814" cy="66910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হলে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দেখাও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যে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সমাধানঃ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দেওয়া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আছে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𝟐𝟒𝟐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𝟏𝟏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 </a:t>
                </a:r>
                <a:r>
                  <a:rPr lang="en-US" sz="24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করিয়া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ঘন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মূল </m:t>
                    </m:r>
                    <m:r>
                      <m:rPr>
                        <m:nor/>
                      </m:rPr>
                      <a:rPr lang="en-US" sz="2400" dirty="0" err="1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করিয়া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(Proved)</a:t>
                </a:r>
                <a:endParaRPr lang="en-US" sz="24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75486"/>
                <a:ext cx="9018814" cy="6691074"/>
              </a:xfrm>
              <a:prstGeom prst="rect">
                <a:avLst/>
              </a:prstGeom>
              <a:blipFill rotWithShape="0">
                <a:blip r:embed="rId3"/>
                <a:stretch>
                  <a:fillRect l="-1352" t="-1093" b="-2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29158070"/>
      </p:ext>
    </p:extLst>
  </p:cSld>
  <p:clrMapOvr>
    <a:masterClrMapping/>
  </p:clrMapOvr>
  <p:transition spd="slow">
    <p:fad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29431" y="1853852"/>
                <a:ext cx="7488217" cy="3558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সমস্যাঃ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এর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মান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নির্ণ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(গ) 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𝟓𝟐𝟎𝟓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𝟔𝟒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31" y="1853852"/>
                <a:ext cx="7488217" cy="3558864"/>
              </a:xfrm>
              <a:prstGeom prst="rect">
                <a:avLst/>
              </a:prstGeom>
              <a:blipFill rotWithShape="0">
                <a:blip r:embed="rId3"/>
                <a:stretch>
                  <a:fillRect l="-13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540148" y="1297806"/>
            <a:ext cx="4267200" cy="447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932410"/>
      </p:ext>
    </p:extLst>
  </p:cSld>
  <p:clrMapOvr>
    <a:masterClrMapping/>
  </p:clrMapOvr>
  <p:transition spd="slow"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</TotalTime>
  <Words>138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বাড়ির কাজ 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</dc:creator>
  <cp:lastModifiedBy>jinnah</cp:lastModifiedBy>
  <cp:revision>212</cp:revision>
  <dcterms:created xsi:type="dcterms:W3CDTF">2016-06-11T18:50:16Z</dcterms:created>
  <dcterms:modified xsi:type="dcterms:W3CDTF">2021-01-03T03:03:11Z</dcterms:modified>
</cp:coreProperties>
</file>