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2" r:id="rId3"/>
    <p:sldId id="283" r:id="rId4"/>
    <p:sldId id="284" r:id="rId5"/>
    <p:sldId id="274" r:id="rId6"/>
    <p:sldId id="275" r:id="rId7"/>
    <p:sldId id="277" r:id="rId8"/>
    <p:sldId id="256" r:id="rId9"/>
    <p:sldId id="258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70" r:id="rId18"/>
    <p:sldId id="265" r:id="rId19"/>
    <p:sldId id="271" r:id="rId20"/>
    <p:sldId id="280" r:id="rId21"/>
    <p:sldId id="272" r:id="rId22"/>
    <p:sldId id="267" r:id="rId23"/>
  </p:sldIdLst>
  <p:sldSz cx="13716000" cy="7315200"/>
  <p:notesSz cx="6858000" cy="9144000"/>
  <p:defaultTextStyle>
    <a:defPPr>
      <a:defRPr lang="en-US"/>
    </a:defPPr>
    <a:lvl1pPr marL="0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60" d="100"/>
          <a:sy n="60" d="100"/>
        </p:scale>
        <p:origin x="-120" y="-30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7EE5-4F39-4087-9394-A458FD666259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9D8E-67CC-4058-9E1E-3A2B13F6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5"/>
            <a:ext cx="116586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13267"/>
            <a:ext cx="4629150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13267"/>
            <a:ext cx="13658850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1" y="351130"/>
            <a:ext cx="12798083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627895" y="463106"/>
            <a:ext cx="12460214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83564" y="1941553"/>
            <a:ext cx="11658600" cy="1950720"/>
          </a:xfrm>
        </p:spPr>
        <p:txBody>
          <a:bodyPr lIns="60085" rIns="60085" bIns="60085"/>
          <a:lstStyle>
            <a:lvl1pPr algn="r">
              <a:defRPr sz="59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83564" y="3930701"/>
            <a:ext cx="11658600" cy="975360"/>
          </a:xfrm>
        </p:spPr>
        <p:txBody>
          <a:bodyPr lIns="240341" tIns="0"/>
          <a:lstStyle>
            <a:lvl1pPr marL="48068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600852" indent="0" algn="ctr">
              <a:buNone/>
            </a:lvl2pPr>
            <a:lvl3pPr marL="1201704" indent="0" algn="ctr">
              <a:buNone/>
            </a:lvl3pPr>
            <a:lvl4pPr marL="1802557" indent="0" algn="ctr">
              <a:buNone/>
            </a:lvl4pPr>
            <a:lvl5pPr marL="2403409" indent="0" algn="ctr">
              <a:buNone/>
            </a:lvl5pPr>
            <a:lvl6pPr marL="3004261" indent="0" algn="ctr">
              <a:buNone/>
            </a:lvl6pPr>
            <a:lvl7pPr marL="3605113" indent="0" algn="ctr">
              <a:buNone/>
            </a:lvl7pPr>
            <a:lvl8pPr marL="4205966" indent="0" algn="ctr">
              <a:buNone/>
            </a:lvl8pPr>
            <a:lvl9pPr marL="480681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315712"/>
            <a:ext cx="12275820" cy="112166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565709"/>
            <a:ext cx="12275820" cy="446714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1" y="351130"/>
            <a:ext cx="12798083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627895" y="463107"/>
            <a:ext cx="12460214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16" y="5257191"/>
            <a:ext cx="12275820" cy="721766"/>
          </a:xfrm>
        </p:spPr>
        <p:txBody>
          <a:bodyPr lIns="120170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516" y="5999449"/>
            <a:ext cx="12275820" cy="448666"/>
          </a:xfrm>
        </p:spPr>
        <p:txBody>
          <a:bodyPr lIns="156222" tIns="0" anchor="t"/>
          <a:lstStyle>
            <a:lvl1pPr marL="0" marR="48068" indent="0" algn="l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8" y="565709"/>
            <a:ext cx="5897880" cy="4681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3040" y="565709"/>
            <a:ext cx="5897880" cy="4681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315712"/>
            <a:ext cx="12275820" cy="112166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36" y="618067"/>
            <a:ext cx="5897880" cy="844973"/>
          </a:xfrm>
        </p:spPr>
        <p:txBody>
          <a:bodyPr lIns="192273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78254" y="618067"/>
            <a:ext cx="5897880" cy="844973"/>
          </a:xfrm>
        </p:spPr>
        <p:txBody>
          <a:bodyPr lIns="180256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0836" y="1544320"/>
            <a:ext cx="5897880" cy="3722624"/>
          </a:xfrm>
        </p:spPr>
        <p:txBody>
          <a:bodyPr anchor="t"/>
          <a:lstStyle>
            <a:lvl1pPr algn="l">
              <a:defRPr sz="3200"/>
            </a:lvl1pPr>
            <a:lvl2pPr algn="l">
              <a:defRPr sz="2600"/>
            </a:lvl2pPr>
            <a:lvl3pPr algn="l">
              <a:defRPr sz="24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8254" y="1544320"/>
            <a:ext cx="5897880" cy="3722624"/>
          </a:xfrm>
        </p:spPr>
        <p:txBody>
          <a:bodyPr anchor="t"/>
          <a:lstStyle>
            <a:lvl1pPr algn="l">
              <a:defRPr sz="3200"/>
            </a:lvl1pPr>
            <a:lvl2pPr algn="l">
              <a:defRPr sz="2600"/>
            </a:lvl2pPr>
            <a:lvl3pPr algn="l">
              <a:defRPr sz="24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1" y="351130"/>
            <a:ext cx="12798083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176" y="568960"/>
            <a:ext cx="4457700" cy="975360"/>
          </a:xfrm>
        </p:spPr>
        <p:txBody>
          <a:bodyPr anchor="b"/>
          <a:lstStyle>
            <a:lvl1pPr algn="l">
              <a:buNone/>
              <a:defRPr sz="29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308271" y="1544322"/>
            <a:ext cx="4457700" cy="4486519"/>
          </a:xfrm>
        </p:spPr>
        <p:txBody>
          <a:bodyPr lIns="120170"/>
          <a:lstStyle>
            <a:lvl1pPr marL="24034" marR="24034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300">
                <a:solidFill>
                  <a:schemeClr val="tx1"/>
                </a:solidFill>
              </a:defRPr>
            </a:lvl3pPr>
            <a:lvl4pPr>
              <a:buNone/>
              <a:defRPr sz="1200">
                <a:solidFill>
                  <a:schemeClr val="tx1"/>
                </a:solidFill>
              </a:defRPr>
            </a:lvl4pPr>
            <a:lvl5pPr>
              <a:buNone/>
              <a:defRPr sz="1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059" y="992154"/>
            <a:ext cx="6939239" cy="5039362"/>
          </a:xfrm>
        </p:spPr>
        <p:txBody>
          <a:bodyPr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1" y="351130"/>
            <a:ext cx="12798083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9601201" y="463106"/>
            <a:ext cx="3486908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46193"/>
            <a:ext cx="12344400" cy="1121664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694068" y="568960"/>
            <a:ext cx="3360420" cy="4492245"/>
          </a:xfrm>
        </p:spPr>
        <p:txBody>
          <a:bodyPr lIns="120170"/>
          <a:lstStyle>
            <a:lvl1pPr marL="60085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3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2220" y="464819"/>
            <a:ext cx="8887968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315712"/>
            <a:ext cx="12275820" cy="112166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565709"/>
            <a:ext cx="12275820" cy="446714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568965"/>
            <a:ext cx="2971800" cy="560831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68963"/>
            <a:ext cx="8915400" cy="560832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5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6"/>
            <a:ext cx="1165860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7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5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5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8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637455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319868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91253"/>
            <a:ext cx="4512470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5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530775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1"/>
            <a:ext cx="822960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758" indent="0">
              <a:buNone/>
              <a:defRPr sz="3700"/>
            </a:lvl2pPr>
            <a:lvl3pPr marL="1201515" indent="0">
              <a:buNone/>
              <a:defRPr sz="3200"/>
            </a:lvl3pPr>
            <a:lvl4pPr marL="1802274" indent="0">
              <a:buNone/>
              <a:defRPr sz="2600"/>
            </a:lvl4pPr>
            <a:lvl5pPr marL="2403033" indent="0">
              <a:buNone/>
              <a:defRPr sz="2600"/>
            </a:lvl5pPr>
            <a:lvl6pPr marL="3003791" indent="0">
              <a:buNone/>
              <a:defRPr sz="2600"/>
            </a:lvl6pPr>
            <a:lvl7pPr marL="3604548" indent="0">
              <a:buNone/>
              <a:defRPr sz="2600"/>
            </a:lvl7pPr>
            <a:lvl8pPr marL="4205307" indent="0">
              <a:buNone/>
              <a:defRPr sz="2600"/>
            </a:lvl8pPr>
            <a:lvl9pPr marL="48060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2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120151" tIns="60076" rIns="120151" bIns="600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0"/>
            <a:ext cx="12344400" cy="4827694"/>
          </a:xfrm>
          <a:prstGeom prst="rect">
            <a:avLst/>
          </a:prstGeom>
        </p:spPr>
        <p:txBody>
          <a:bodyPr vert="horz" lIns="120151" tIns="60076" rIns="120151" bIns="600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08"/>
            <a:ext cx="4343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51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68" indent="-450568" algn="l" defTabSz="120151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32" indent="-375475" algn="l" defTabSz="120151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895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653" indent="-300379" algn="l" defTabSz="120151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412" indent="-300379" algn="l" defTabSz="120151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170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4928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686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444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5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1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274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033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791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54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307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06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1" y="351130"/>
            <a:ext cx="12798083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627895" y="463106"/>
            <a:ext cx="12460214" cy="58521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54380" y="5317963"/>
            <a:ext cx="12275820" cy="1121664"/>
          </a:xfrm>
          <a:prstGeom prst="rect">
            <a:avLst/>
          </a:prstGeom>
        </p:spPr>
        <p:txBody>
          <a:bodyPr vert="horz" lIns="120170" tIns="60085" rIns="120170" bIns="6008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4380" y="565709"/>
            <a:ext cx="12275820" cy="4467149"/>
          </a:xfrm>
          <a:prstGeom prst="rect">
            <a:avLst/>
          </a:prstGeom>
        </p:spPr>
        <p:txBody>
          <a:bodyPr vert="horz" lIns="240341" tIns="120170" rIns="120170" bIns="6008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664492" y="6519334"/>
            <a:ext cx="3429000" cy="389467"/>
          </a:xfrm>
          <a:prstGeom prst="rect">
            <a:avLst/>
          </a:prstGeom>
        </p:spPr>
        <p:txBody>
          <a:bodyPr vert="horz" lIns="120170" tIns="60085" rIns="120170" bIns="60085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ED1FA2-2214-486A-B94A-E13F038A7840}" type="datetimeFigureOut">
              <a:rPr lang="en-US" smtClean="0"/>
              <a:t>03-Jan-21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9093492" y="6519334"/>
            <a:ext cx="3429000" cy="389467"/>
          </a:xfrm>
          <a:prstGeom prst="rect">
            <a:avLst/>
          </a:prstGeom>
        </p:spPr>
        <p:txBody>
          <a:bodyPr vert="horz" lIns="120170" tIns="60085" rIns="120170" bIns="60085" anchor="b"/>
          <a:lstStyle>
            <a:lvl1pPr algn="l" eaLnBrk="1" latinLnBrk="0" hangingPunct="1">
              <a:defRPr kumimoji="0" sz="1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522492" y="6519334"/>
            <a:ext cx="685800" cy="389467"/>
          </a:xfrm>
          <a:prstGeom prst="rect">
            <a:avLst/>
          </a:prstGeom>
        </p:spPr>
        <p:txBody>
          <a:bodyPr vert="horz" lIns="120170" tIns="60085" rIns="120170" bIns="60085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248D2F-2F88-4989-A460-693E0BDF42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8494" indent="-348494" algn="l" rtl="0" eaLnBrk="1" latinLnBrk="0" hangingPunct="1">
        <a:spcBef>
          <a:spcPts val="329"/>
        </a:spcBef>
        <a:buClr>
          <a:schemeClr val="accent1"/>
        </a:buClr>
        <a:buSzPct val="80000"/>
        <a:buFont typeface="Wingdings 2"/>
        <a:buChar char=""/>
        <a:defRPr kumimoji="0" sz="37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21023" indent="-264375" algn="l" rtl="0" eaLnBrk="1" latinLnBrk="0" hangingPunct="1">
        <a:spcBef>
          <a:spcPts val="329"/>
        </a:spcBef>
        <a:buClr>
          <a:schemeClr val="accent1"/>
        </a:buClr>
        <a:buSzPct val="100000"/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6" indent="-240341" algn="l" rtl="0" eaLnBrk="1" latinLnBrk="0" hangingPunct="1">
        <a:spcBef>
          <a:spcPts val="329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909" indent="-240341" algn="l" rtl="0" eaLnBrk="1" latinLnBrk="0" hangingPunct="1">
        <a:spcBef>
          <a:spcPts val="30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82386" indent="-240341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778" indent="-240341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5170" indent="-240341" algn="l" rtl="0" eaLnBrk="1" latinLnBrk="0" hangingPunct="1">
        <a:spcBef>
          <a:spcPts val="33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523579" indent="-240341" algn="l" rtl="0" eaLnBrk="1" latinLnBrk="0" hangingPunct="1">
        <a:spcBef>
          <a:spcPts val="33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24006" indent="-240341" algn="l" rtl="0" eaLnBrk="1" latinLnBrk="0" hangingPunct="1">
        <a:spcBef>
          <a:spcPts val="33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0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0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601" y="2086188"/>
            <a:ext cx="7845519" cy="2833252"/>
          </a:xfrm>
          <a:prstGeom prst="rect">
            <a:avLst/>
          </a:prstGeom>
          <a:noFill/>
        </p:spPr>
        <p:txBody>
          <a:bodyPr wrap="square" lIns="65014" tIns="32507" rIns="65014" bIns="32507" numCol="1" rtlCol="0">
            <a:prstTxWarp prst="textPlain">
              <a:avLst/>
            </a:prstTxWarp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6258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258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648047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48047" y="0"/>
            <a:ext cx="706795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29937"/>
              </p:ext>
            </p:extLst>
          </p:nvPr>
        </p:nvGraphicFramePr>
        <p:xfrm>
          <a:off x="7772400" y="609601"/>
          <a:ext cx="5562600" cy="4724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endParaRPr lang="en-US" sz="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420100" y="2362201"/>
            <a:ext cx="2171700" cy="1219200"/>
            <a:chOff x="1104900" y="762000"/>
            <a:chExt cx="1104900" cy="83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ectangle 41"/>
          <p:cNvSpPr/>
          <p:nvPr/>
        </p:nvSpPr>
        <p:spPr>
          <a:xfrm>
            <a:off x="10591800" y="2362201"/>
            <a:ext cx="2708223" cy="1219200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421263"/>
            <a:ext cx="6781800" cy="116953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যে চতুর্ভুজের একজোড়া বাহু পরস্পর সমান্তরাল তাকে ট্রাপিজিয়াম বলে।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012063"/>
            <a:ext cx="7010400" cy="116953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যে চতুর্ভুজের দুইজোড়া বাহু পরস্পর সমান্তরাল তাকে সামন্তরিক বলে।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2202" y="3581401"/>
            <a:ext cx="1610054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6347" y="3581401"/>
            <a:ext cx="1610054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সামন্তরিক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0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2113"/>
              </p:ext>
            </p:extLst>
          </p:nvPr>
        </p:nvGraphicFramePr>
        <p:xfrm>
          <a:off x="457200" y="1752599"/>
          <a:ext cx="13030200" cy="4953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1905001"/>
            <a:ext cx="2514600" cy="1524000"/>
            <a:chOff x="1104900" y="762000"/>
            <a:chExt cx="1104900" cy="838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ectangle 41"/>
          <p:cNvSpPr/>
          <p:nvPr/>
        </p:nvSpPr>
        <p:spPr>
          <a:xfrm>
            <a:off x="4343400" y="1905000"/>
            <a:ext cx="4191000" cy="1504950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2" name="Rectangle 43"/>
          <p:cNvSpPr/>
          <p:nvPr/>
        </p:nvSpPr>
        <p:spPr>
          <a:xfrm>
            <a:off x="3505201" y="4267201"/>
            <a:ext cx="2947988" cy="2285999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3" name="Rectangle 44"/>
          <p:cNvSpPr/>
          <p:nvPr/>
        </p:nvSpPr>
        <p:spPr>
          <a:xfrm>
            <a:off x="9220200" y="1969014"/>
            <a:ext cx="3352800" cy="1536186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  <a:gd name="connsiteX0" fmla="*/ 788795 w 1258681"/>
              <a:gd name="connsiteY0" fmla="*/ 10049 h 918966"/>
              <a:gd name="connsiteX1" fmla="*/ 1258681 w 1258681"/>
              <a:gd name="connsiteY1" fmla="*/ 0 h 918966"/>
              <a:gd name="connsiteX2" fmla="*/ 1163724 w 1258681"/>
              <a:gd name="connsiteY2" fmla="*/ 918966 h 918966"/>
              <a:gd name="connsiteX3" fmla="*/ 0 w 1258681"/>
              <a:gd name="connsiteY3" fmla="*/ 918966 h 918966"/>
              <a:gd name="connsiteX4" fmla="*/ 788795 w 1258681"/>
              <a:gd name="connsiteY4" fmla="*/ 10049 h 918966"/>
              <a:gd name="connsiteX0" fmla="*/ 788795 w 1228201"/>
              <a:gd name="connsiteY0" fmla="*/ 17669 h 926586"/>
              <a:gd name="connsiteX1" fmla="*/ 1228201 w 1228201"/>
              <a:gd name="connsiteY1" fmla="*/ 0 h 926586"/>
              <a:gd name="connsiteX2" fmla="*/ 1163724 w 1228201"/>
              <a:gd name="connsiteY2" fmla="*/ 926586 h 926586"/>
              <a:gd name="connsiteX3" fmla="*/ 0 w 1228201"/>
              <a:gd name="connsiteY3" fmla="*/ 926586 h 926586"/>
              <a:gd name="connsiteX4" fmla="*/ 788795 w 1228201"/>
              <a:gd name="connsiteY4" fmla="*/ 17669 h 9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201" h="926586">
                <a:moveTo>
                  <a:pt x="788795" y="17669"/>
                </a:moveTo>
                <a:lnTo>
                  <a:pt x="1228201" y="0"/>
                </a:lnTo>
                <a:lnTo>
                  <a:pt x="1163724" y="926586"/>
                </a:lnTo>
                <a:lnTo>
                  <a:pt x="0" y="926586"/>
                </a:lnTo>
                <a:lnTo>
                  <a:pt x="788795" y="1766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4" name="Rectangle 45"/>
          <p:cNvSpPr/>
          <p:nvPr/>
        </p:nvSpPr>
        <p:spPr>
          <a:xfrm>
            <a:off x="533400" y="3581400"/>
            <a:ext cx="2895600" cy="2362201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134600" y="3886201"/>
            <a:ext cx="3276600" cy="245713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304801"/>
            <a:ext cx="10744200" cy="107720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আকৃতি থেকে টাপিজিয়াম বা সামন্তরিক খুঁজে বের কর। আকৃতিটি সামন্তরিক বা ট্রাপিজিয়াম কেন তার কারণ 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rapezoid 16"/>
          <p:cNvSpPr/>
          <p:nvPr/>
        </p:nvSpPr>
        <p:spPr>
          <a:xfrm rot="3274094">
            <a:off x="6792196" y="4129470"/>
            <a:ext cx="2623370" cy="1752693"/>
          </a:xfrm>
          <a:prstGeom prst="trapezoid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9286" y="2657476"/>
            <a:ext cx="1601514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3124" y="4713429"/>
            <a:ext cx="1601514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4572001"/>
            <a:ext cx="1601514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91800" y="2667001"/>
            <a:ext cx="1601514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ট্রাপিজিয়াম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143" y="2365088"/>
            <a:ext cx="1448457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সামন্তরিক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24543" y="4923647"/>
            <a:ext cx="1448457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সামন্তরিক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5114769"/>
            <a:ext cx="1448457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সামন্তরিক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5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384" y="998769"/>
            <a:ext cx="5683568" cy="29718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87767" y="814100"/>
            <a:ext cx="5683568" cy="2971801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6677346">
            <a:off x="1091403" y="389169"/>
            <a:ext cx="1143001" cy="1219200"/>
          </a:xfrm>
          <a:prstGeom prst="arc">
            <a:avLst>
              <a:gd name="adj1" fmla="val 14357487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52400" y="3200400"/>
            <a:ext cx="1143000" cy="12192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3600" y="1323954"/>
                <a:ext cx="762000" cy="546482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১১০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323953"/>
                <a:ext cx="762000" cy="546496"/>
              </a:xfrm>
              <a:prstGeom prst="rect">
                <a:avLst/>
              </a:prstGeom>
              <a:blipFill rotWithShape="1">
                <a:blip r:embed="rId5"/>
                <a:stretch>
                  <a:fillRect r="-48800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1902" y="3001171"/>
                <a:ext cx="762000" cy="539685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৭০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02" y="3001171"/>
                <a:ext cx="762000" cy="550856"/>
              </a:xfrm>
              <a:prstGeom prst="rect">
                <a:avLst/>
              </a:prstGeom>
              <a:blipFill rotWithShape="1">
                <a:blip r:embed="rId6"/>
                <a:stretch>
                  <a:fillRect r="-2960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0833" y="761999"/>
            <a:ext cx="5683568" cy="2971801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1399165">
            <a:off x="4821829" y="418919"/>
            <a:ext cx="1549748" cy="1285247"/>
          </a:xfrm>
          <a:prstGeom prst="arc">
            <a:avLst>
              <a:gd name="adj1" fmla="val 16351807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8600" y="1357297"/>
                <a:ext cx="762000" cy="539685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৭০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357297"/>
                <a:ext cx="762000" cy="539700"/>
              </a:xfrm>
              <a:prstGeom prst="rect">
                <a:avLst/>
              </a:prstGeom>
              <a:blipFill rotWithShape="1">
                <a:blip r:embed="rId7"/>
                <a:stretch>
                  <a:fillRect r="-288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26" y="990600"/>
            <a:ext cx="5683568" cy="2971801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16200000">
            <a:off x="4076701" y="3238500"/>
            <a:ext cx="1143001" cy="1219200"/>
          </a:xfrm>
          <a:prstGeom prst="arc">
            <a:avLst>
              <a:gd name="adj1" fmla="val 16200000"/>
              <a:gd name="adj2" fmla="val 857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17686" y="2745305"/>
                <a:ext cx="762000" cy="546482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১১০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686" y="2745305"/>
                <a:ext cx="762000" cy="546496"/>
              </a:xfrm>
              <a:prstGeom prst="rect">
                <a:avLst/>
              </a:prstGeom>
              <a:blipFill rotWithShape="1">
                <a:blip r:embed="rId8"/>
                <a:stretch>
                  <a:fillRect r="-49600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457200"/>
            <a:ext cx="5649686" cy="29718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34401" y="1066801"/>
            <a:ext cx="5683568" cy="2971801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8069105" y="2682465"/>
            <a:ext cx="1562100" cy="1219200"/>
          </a:xfrm>
          <a:prstGeom prst="arc">
            <a:avLst>
              <a:gd name="adj1" fmla="val 1551270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12300" y="2400300"/>
                <a:ext cx="762000" cy="546482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১২০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300" y="2400300"/>
                <a:ext cx="762000" cy="546496"/>
              </a:xfrm>
              <a:prstGeom prst="rect">
                <a:avLst/>
              </a:prstGeom>
              <a:blipFill rotWithShape="1">
                <a:blip r:embed="rId9"/>
                <a:stretch>
                  <a:fillRect r="-52000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rot="9314388">
            <a:off x="10718375" y="389168"/>
            <a:ext cx="1143000" cy="1219200"/>
          </a:xfrm>
          <a:prstGeom prst="arc">
            <a:avLst>
              <a:gd name="adj1" fmla="val 15785693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23059" y="1555553"/>
                <a:ext cx="762000" cy="546482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১২০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059" y="1555552"/>
                <a:ext cx="762000" cy="546496"/>
              </a:xfrm>
              <a:prstGeom prst="rect">
                <a:avLst/>
              </a:prstGeom>
              <a:blipFill rotWithShape="1">
                <a:blip r:embed="rId10"/>
                <a:stretch>
                  <a:fillRect r="-52000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18" y="457200"/>
            <a:ext cx="5683568" cy="2971801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5448670">
            <a:off x="11739690" y="2518878"/>
            <a:ext cx="1143001" cy="1219200"/>
          </a:xfrm>
          <a:prstGeom prst="arc">
            <a:avLst>
              <a:gd name="adj1" fmla="val 1594102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08782" y="2329715"/>
                <a:ext cx="762000" cy="537762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৬০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781" y="2329714"/>
                <a:ext cx="762000" cy="537776"/>
              </a:xfrm>
              <a:prstGeom prst="rect">
                <a:avLst/>
              </a:prstGeom>
              <a:blipFill rotWithShape="1">
                <a:blip r:embed="rId11"/>
                <a:stretch>
                  <a:fillRect r="-296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2225" y="1061541"/>
            <a:ext cx="5683568" cy="2971801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5798387">
            <a:off x="7804584" y="680215"/>
            <a:ext cx="1033247" cy="1138176"/>
          </a:xfrm>
          <a:prstGeom prst="arc">
            <a:avLst>
              <a:gd name="adj1" fmla="val 15107076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69205" y="1464069"/>
                <a:ext cx="762000" cy="537762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৬০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204" y="1464068"/>
                <a:ext cx="762000" cy="537776"/>
              </a:xfrm>
              <a:prstGeom prst="rect">
                <a:avLst/>
              </a:prstGeom>
              <a:blipFill rotWithShape="1">
                <a:blip r:embed="rId12"/>
                <a:stretch>
                  <a:fillRect r="-288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3186">
            <a:off x="3007785" y="-2358185"/>
            <a:ext cx="9144000" cy="304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27" y="2438400"/>
            <a:ext cx="9144000" cy="3048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2033"/>
            <a:ext cx="8991600" cy="304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0132">
            <a:off x="-1828445" y="-1458838"/>
            <a:ext cx="9144000" cy="304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1"/>
            <a:ext cx="9144000" cy="30480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533400" y="914401"/>
            <a:ext cx="5181600" cy="2895600"/>
          </a:xfrm>
          <a:prstGeom prst="parallelogram">
            <a:avLst>
              <a:gd name="adj" fmla="val 3815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1"/>
            <a:ext cx="9144000" cy="304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0132">
            <a:off x="2305722" y="-1524001"/>
            <a:ext cx="9144000" cy="3048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175001" y="457201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৭.১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58686" y="1943100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৫.৪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6767" y="1713411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৫.৪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05744" y="4013201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৭.১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279086" y="1828801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৪.১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03872" y="476766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৬.১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3915" y="1195976"/>
            <a:ext cx="4735286" cy="2103846"/>
          </a:xfrm>
          <a:custGeom>
            <a:avLst/>
            <a:gdLst>
              <a:gd name="connsiteX0" fmla="*/ 0 w 4191000"/>
              <a:gd name="connsiteY0" fmla="*/ 0 h 2133600"/>
              <a:gd name="connsiteX1" fmla="*/ 4191000 w 4191000"/>
              <a:gd name="connsiteY1" fmla="*/ 0 h 2133600"/>
              <a:gd name="connsiteX2" fmla="*/ 4191000 w 4191000"/>
              <a:gd name="connsiteY2" fmla="*/ 2133600 h 2133600"/>
              <a:gd name="connsiteX3" fmla="*/ 0 w 4191000"/>
              <a:gd name="connsiteY3" fmla="*/ 2133600 h 2133600"/>
              <a:gd name="connsiteX4" fmla="*/ 0 w 4191000"/>
              <a:gd name="connsiteY4" fmla="*/ 0 h 2133600"/>
              <a:gd name="connsiteX0" fmla="*/ 0 w 5135380"/>
              <a:gd name="connsiteY0" fmla="*/ 0 h 2148590"/>
              <a:gd name="connsiteX1" fmla="*/ 5135380 w 5135380"/>
              <a:gd name="connsiteY1" fmla="*/ 14990 h 2148590"/>
              <a:gd name="connsiteX2" fmla="*/ 5135380 w 5135380"/>
              <a:gd name="connsiteY2" fmla="*/ 2148590 h 2148590"/>
              <a:gd name="connsiteX3" fmla="*/ 944380 w 5135380"/>
              <a:gd name="connsiteY3" fmla="*/ 2148590 h 2148590"/>
              <a:gd name="connsiteX4" fmla="*/ 0 w 5135380"/>
              <a:gd name="connsiteY4" fmla="*/ 0 h 2148590"/>
              <a:gd name="connsiteX0" fmla="*/ 0 w 5135380"/>
              <a:gd name="connsiteY0" fmla="*/ 29980 h 2178570"/>
              <a:gd name="connsiteX1" fmla="*/ 4026108 w 5135380"/>
              <a:gd name="connsiteY1" fmla="*/ 0 h 2178570"/>
              <a:gd name="connsiteX2" fmla="*/ 5135380 w 5135380"/>
              <a:gd name="connsiteY2" fmla="*/ 2178570 h 2178570"/>
              <a:gd name="connsiteX3" fmla="*/ 944380 w 5135380"/>
              <a:gd name="connsiteY3" fmla="*/ 2178570 h 2178570"/>
              <a:gd name="connsiteX4" fmla="*/ 0 w 5135380"/>
              <a:gd name="connsiteY4" fmla="*/ 29980 h 2178570"/>
              <a:gd name="connsiteX0" fmla="*/ 0 w 5135380"/>
              <a:gd name="connsiteY0" fmla="*/ 14419 h 2163009"/>
              <a:gd name="connsiteX1" fmla="*/ 3803574 w 5135380"/>
              <a:gd name="connsiteY1" fmla="*/ 0 h 2163009"/>
              <a:gd name="connsiteX2" fmla="*/ 5135380 w 5135380"/>
              <a:gd name="connsiteY2" fmla="*/ 2163009 h 2163009"/>
              <a:gd name="connsiteX3" fmla="*/ 944380 w 5135380"/>
              <a:gd name="connsiteY3" fmla="*/ 2163009 h 2163009"/>
              <a:gd name="connsiteX4" fmla="*/ 0 w 5135380"/>
              <a:gd name="connsiteY4" fmla="*/ 14419 h 2163009"/>
              <a:gd name="connsiteX0" fmla="*/ 0 w 5511975"/>
              <a:gd name="connsiteY0" fmla="*/ 14419 h 2163009"/>
              <a:gd name="connsiteX1" fmla="*/ 4180169 w 5511975"/>
              <a:gd name="connsiteY1" fmla="*/ 0 h 2163009"/>
              <a:gd name="connsiteX2" fmla="*/ 5511975 w 5511975"/>
              <a:gd name="connsiteY2" fmla="*/ 2163009 h 2163009"/>
              <a:gd name="connsiteX3" fmla="*/ 1320975 w 5511975"/>
              <a:gd name="connsiteY3" fmla="*/ 2163009 h 2163009"/>
              <a:gd name="connsiteX4" fmla="*/ 0 w 5511975"/>
              <a:gd name="connsiteY4" fmla="*/ 14419 h 2163009"/>
              <a:gd name="connsiteX0" fmla="*/ 0 w 5511975"/>
              <a:gd name="connsiteY0" fmla="*/ 0 h 2148590"/>
              <a:gd name="connsiteX1" fmla="*/ 4008054 w 5511975"/>
              <a:gd name="connsiteY1" fmla="*/ 401 h 2148590"/>
              <a:gd name="connsiteX2" fmla="*/ 5511975 w 5511975"/>
              <a:gd name="connsiteY2" fmla="*/ 2148590 h 2148590"/>
              <a:gd name="connsiteX3" fmla="*/ 1320975 w 5511975"/>
              <a:gd name="connsiteY3" fmla="*/ 2148590 h 2148590"/>
              <a:gd name="connsiteX4" fmla="*/ 0 w 5511975"/>
              <a:gd name="connsiteY4" fmla="*/ 0 h 2148590"/>
              <a:gd name="connsiteX0" fmla="*/ 0 w 5615244"/>
              <a:gd name="connsiteY0" fmla="*/ 14419 h 2148189"/>
              <a:gd name="connsiteX1" fmla="*/ 4111323 w 5615244"/>
              <a:gd name="connsiteY1" fmla="*/ 0 h 2148189"/>
              <a:gd name="connsiteX2" fmla="*/ 5615244 w 5615244"/>
              <a:gd name="connsiteY2" fmla="*/ 2148189 h 2148189"/>
              <a:gd name="connsiteX3" fmla="*/ 1424244 w 5615244"/>
              <a:gd name="connsiteY3" fmla="*/ 2148189 h 2148189"/>
              <a:gd name="connsiteX4" fmla="*/ 0 w 5615244"/>
              <a:gd name="connsiteY4" fmla="*/ 14419 h 214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5244" h="2148189">
                <a:moveTo>
                  <a:pt x="0" y="14419"/>
                </a:moveTo>
                <a:lnTo>
                  <a:pt x="4111323" y="0"/>
                </a:lnTo>
                <a:lnTo>
                  <a:pt x="5615244" y="2148189"/>
                </a:lnTo>
                <a:lnTo>
                  <a:pt x="1424244" y="2148189"/>
                </a:lnTo>
                <a:lnTo>
                  <a:pt x="0" y="1441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3186">
            <a:off x="6527726" y="-2350749"/>
            <a:ext cx="9144000" cy="3048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515601" y="3616715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৬.১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25344" y="2037327"/>
            <a:ext cx="14369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৪.১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65162"/>
            <a:ext cx="13944600" cy="52320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সামন্তরিক বাহুর দৈর্ঘ্য ও কোণগুলো পরিমাপ করি। আমরা সামন্তরিকের বাহু ও কোণগুলোর কী কোনো বৈশিষ্ট্য খুঁজে পাই?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1" y="4572001"/>
            <a:ext cx="420482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পরস্পর বিপরীত বাহুর দৈর্ঘ্য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4400" y="5282626"/>
            <a:ext cx="3429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পরস্পর বিপরীত 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22850" y="5358826"/>
            <a:ext cx="328295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..............................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267200" y="5562601"/>
            <a:ext cx="631629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97285" y="4572001"/>
            <a:ext cx="265611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........................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854771" y="4876800"/>
            <a:ext cx="631629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96002" y="4267201"/>
            <a:ext cx="985157" cy="5847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2" y="5130226"/>
            <a:ext cx="985157" cy="5847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99444" y="4724400"/>
            <a:ext cx="4916556" cy="156964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সামন্তরিকের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129" indent="-457129">
              <a:buFont typeface="Wingdings" pitchFamily="2" charset="2"/>
              <a:buChar char="q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বিপরীত বাহুগুলো পরস্পর সমান </a:t>
            </a:r>
          </a:p>
          <a:p>
            <a:pPr marL="457129" indent="-457129">
              <a:buFont typeface="Wingdings" pitchFamily="2" charset="2"/>
              <a:buChar char="q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বিপরীত কোণগুলো পরস্পর সমান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043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000"/>
                            </p:stCondLst>
                            <p:childTnLst>
                              <p:par>
                                <p:cTn id="3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0"/>
                            </p:stCondLst>
                            <p:childTnLst>
                              <p:par>
                                <p:cTn id="3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/>
      <p:bldP spid="18" grpId="0"/>
      <p:bldP spid="11" grpId="0" animBg="1"/>
      <p:bldP spid="20" grpId="0"/>
      <p:bldP spid="10" grpId="0" animBg="1"/>
      <p:bldP spid="16" grpId="0"/>
      <p:bldP spid="12" grpId="0" animBg="1"/>
      <p:bldP spid="21" grpId="0"/>
      <p:bldP spid="14" grpId="0" animBg="1"/>
      <p:bldP spid="19" grpId="0"/>
      <p:bldP spid="7" grpId="0" animBg="1"/>
      <p:bldP spid="23" grpId="0"/>
      <p:bldP spid="8" grpId="0" animBg="1"/>
      <p:bldP spid="22" grpId="0"/>
      <p:bldP spid="4" grpId="0" animBg="1"/>
      <p:bldP spid="50" grpId="0"/>
      <p:bldP spid="51" grpId="0"/>
      <p:bldP spid="53" grpId="0"/>
      <p:bldP spid="54" grpId="0"/>
      <p:bldP spid="55" grpId="0"/>
      <p:bldP spid="56" grpId="0"/>
      <p:bldP spid="6" grpId="0" animBg="1"/>
      <p:bldP spid="59" grpId="0"/>
      <p:bldP spid="60" grpId="0"/>
      <p:bldP spid="62" grpId="0"/>
      <p:bldP spid="63" grpId="0"/>
      <p:bldP spid="64" grpId="0"/>
      <p:bldP spid="65" grpId="0"/>
      <p:bldP spid="69" grpId="0"/>
      <p:bldP spid="71" grpId="0" animBg="1"/>
      <p:bldP spid="72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9176535" cy="7055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865" y="304801"/>
            <a:ext cx="1861335" cy="584761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5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2" y="1219201"/>
            <a:ext cx="3266075" cy="25899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3" y="2133600"/>
            <a:ext cx="5683568" cy="29718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26" y="1295400"/>
            <a:ext cx="3266075" cy="2589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6" b="99232" l="428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1053076"/>
            <a:ext cx="2556329" cy="40523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26" y="2744060"/>
            <a:ext cx="3266075" cy="258994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9982200" y="685801"/>
            <a:ext cx="3124200" cy="1524000"/>
          </a:xfrm>
          <a:prstGeom prst="parallelogram">
            <a:avLst>
              <a:gd name="adj" fmla="val 5654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9753600" y="1752599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20400" y="2286001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5529" y="47747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0" y="1447801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2100" y="874487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1" y="340134"/>
            <a:ext cx="8828676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ডানপাশের সামন্তরিকের মত একটি সামন্তরিক খাতায় আঁকি।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900" y="2062088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894583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স্কেলের সাহায্যে ৪ সেমি দৈর্ঘ্যের একটি রেখা আঁকি।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700" y="3083244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876801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929" y="3980022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2971801"/>
                <a:ext cx="4876800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চাঁদা ব্যবহার করে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৬০</m:t>
                        </m:r>
                      </m:e>
                      <m:sup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কোণ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আঁকি।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71800"/>
                <a:ext cx="487680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250" t="-12632" r="-137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85800" y="36576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ত্রিকোণীসেট ব্যবহার করে ২য় ধাপে অঙ্কিত রেখার সমান্তরাল রেখা আঁকি।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6482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২য় ও ৩য় ধাপের অঙ্কিত রেখায় ৩ সেমি চিহ্নিত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8674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৪র্থ ধাপে চিহ্নিত বিন্দুদ্বয় স্কেলের সাহায্যে সংযুক্ত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6044626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9144000" cy="2430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2743201"/>
            <a:ext cx="3266075" cy="258994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6629400" y="5016642"/>
            <a:ext cx="2362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763000" y="5186810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95601"/>
            <a:ext cx="9144000" cy="24301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7218863" y="396495"/>
            <a:ext cx="9144000" cy="24301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2" y="2667000"/>
            <a:ext cx="3266075" cy="25899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296261"/>
            <a:ext cx="3266075" cy="25899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4810214" y="450006"/>
            <a:ext cx="9144000" cy="2430101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7620000" y="3505201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98082" y="35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 flipV="1">
            <a:off x="6629400" y="2439261"/>
            <a:ext cx="1615441" cy="2589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9861713" y="35176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498083" y="3528059"/>
            <a:ext cx="2407919" cy="12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8991601" y="2743201"/>
            <a:ext cx="1417319" cy="2273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658930" y="1372668"/>
                <a:ext cx="1066799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29" y="1372667"/>
                <a:ext cx="1066799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9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6278881" y="4507146"/>
            <a:ext cx="1219200" cy="119651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086602" y="4292026"/>
                <a:ext cx="1066799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4292025"/>
                <a:ext cx="1066799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2500" r="-9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9906000" y="3893404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11716" y="3758626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59040" y="5186810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90525" y="3048001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6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1.38889E-6 L 0.2294 -0.719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0" y="-35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6.94444E-8 L 0.16828 -0.0041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4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47222E-7 L 0.2088 -0.676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0" y="-3385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35" grpId="0" animBg="1"/>
      <p:bldP spid="35" grpId="1" animBg="1"/>
      <p:bldP spid="47" grpId="0" animBg="1"/>
      <p:bldP spid="47" grpId="1" animBg="1"/>
      <p:bldP spid="49" grpId="0" animBg="1"/>
      <p:bldP spid="48" grpId="0" animBg="1"/>
      <p:bldP spid="63" grpId="0" animBg="1"/>
      <p:bldP spid="62" grpId="0"/>
      <p:bldP spid="67" grpId="0"/>
      <p:bldP spid="64" grpId="0"/>
      <p:bldP spid="66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9" y="4100739"/>
            <a:ext cx="2846564" cy="2257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18" y="4338305"/>
            <a:ext cx="3626168" cy="1896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494700"/>
            <a:ext cx="9144000" cy="2430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72600" y="786825"/>
            <a:ext cx="3962400" cy="1962150"/>
          </a:xfrm>
          <a:custGeom>
            <a:avLst/>
            <a:gdLst>
              <a:gd name="connsiteX0" fmla="*/ 0 w 5486400"/>
              <a:gd name="connsiteY0" fmla="*/ 0 h 3124200"/>
              <a:gd name="connsiteX1" fmla="*/ 5486400 w 5486400"/>
              <a:gd name="connsiteY1" fmla="*/ 0 h 3124200"/>
              <a:gd name="connsiteX2" fmla="*/ 5486400 w 5486400"/>
              <a:gd name="connsiteY2" fmla="*/ 3124200 h 3124200"/>
              <a:gd name="connsiteX3" fmla="*/ 0 w 5486400"/>
              <a:gd name="connsiteY3" fmla="*/ 3124200 h 3124200"/>
              <a:gd name="connsiteX4" fmla="*/ 0 w 5486400"/>
              <a:gd name="connsiteY4" fmla="*/ 0 h 3124200"/>
              <a:gd name="connsiteX0" fmla="*/ 0 w 5486400"/>
              <a:gd name="connsiteY0" fmla="*/ 0 h 3181350"/>
              <a:gd name="connsiteX1" fmla="*/ 5486400 w 5486400"/>
              <a:gd name="connsiteY1" fmla="*/ 0 h 3181350"/>
              <a:gd name="connsiteX2" fmla="*/ 5486400 w 5486400"/>
              <a:gd name="connsiteY2" fmla="*/ 3124200 h 3181350"/>
              <a:gd name="connsiteX3" fmla="*/ 1123950 w 5486400"/>
              <a:gd name="connsiteY3" fmla="*/ 3181350 h 3181350"/>
              <a:gd name="connsiteX4" fmla="*/ 0 w 5486400"/>
              <a:gd name="connsiteY4" fmla="*/ 0 h 3181350"/>
              <a:gd name="connsiteX0" fmla="*/ 0 w 5486400"/>
              <a:gd name="connsiteY0" fmla="*/ 0 h 3124200"/>
              <a:gd name="connsiteX1" fmla="*/ 5486400 w 5486400"/>
              <a:gd name="connsiteY1" fmla="*/ 0 h 3124200"/>
              <a:gd name="connsiteX2" fmla="*/ 5486400 w 5486400"/>
              <a:gd name="connsiteY2" fmla="*/ 3124200 h 3124200"/>
              <a:gd name="connsiteX3" fmla="*/ 1162050 w 5486400"/>
              <a:gd name="connsiteY3" fmla="*/ 3086100 h 3124200"/>
              <a:gd name="connsiteX4" fmla="*/ 0 w 5486400"/>
              <a:gd name="connsiteY4" fmla="*/ 0 h 3124200"/>
              <a:gd name="connsiteX0" fmla="*/ 0 w 6600825"/>
              <a:gd name="connsiteY0" fmla="*/ 0 h 3105150"/>
              <a:gd name="connsiteX1" fmla="*/ 5486400 w 6600825"/>
              <a:gd name="connsiteY1" fmla="*/ 0 h 3105150"/>
              <a:gd name="connsiteX2" fmla="*/ 6600825 w 6600825"/>
              <a:gd name="connsiteY2" fmla="*/ 3105150 h 3105150"/>
              <a:gd name="connsiteX3" fmla="*/ 1162050 w 6600825"/>
              <a:gd name="connsiteY3" fmla="*/ 3086100 h 3105150"/>
              <a:gd name="connsiteX4" fmla="*/ 0 w 6600825"/>
              <a:gd name="connsiteY4" fmla="*/ 0 h 3105150"/>
              <a:gd name="connsiteX0" fmla="*/ 0 w 6600825"/>
              <a:gd name="connsiteY0" fmla="*/ 0 h 3105150"/>
              <a:gd name="connsiteX1" fmla="*/ 4103796 w 6600825"/>
              <a:gd name="connsiteY1" fmla="*/ 20701 h 3105150"/>
              <a:gd name="connsiteX2" fmla="*/ 6600825 w 6600825"/>
              <a:gd name="connsiteY2" fmla="*/ 3105150 h 3105150"/>
              <a:gd name="connsiteX3" fmla="*/ 1162050 w 6600825"/>
              <a:gd name="connsiteY3" fmla="*/ 3086100 h 3105150"/>
              <a:gd name="connsiteX4" fmla="*/ 0 w 6600825"/>
              <a:gd name="connsiteY4" fmla="*/ 0 h 3105150"/>
              <a:gd name="connsiteX0" fmla="*/ 0 w 6600825"/>
              <a:gd name="connsiteY0" fmla="*/ 0 h 3105150"/>
              <a:gd name="connsiteX1" fmla="*/ 3903095 w 6600825"/>
              <a:gd name="connsiteY1" fmla="*/ 62103 h 3105150"/>
              <a:gd name="connsiteX2" fmla="*/ 6600825 w 6600825"/>
              <a:gd name="connsiteY2" fmla="*/ 3105150 h 3105150"/>
              <a:gd name="connsiteX3" fmla="*/ 1162050 w 6600825"/>
              <a:gd name="connsiteY3" fmla="*/ 3086100 h 3105150"/>
              <a:gd name="connsiteX4" fmla="*/ 0 w 6600825"/>
              <a:gd name="connsiteY4" fmla="*/ 0 h 3105150"/>
              <a:gd name="connsiteX0" fmla="*/ 0 w 6600825"/>
              <a:gd name="connsiteY0" fmla="*/ 0 h 3105150"/>
              <a:gd name="connsiteX1" fmla="*/ 2832691 w 6600825"/>
              <a:gd name="connsiteY1" fmla="*/ 82804 h 3105150"/>
              <a:gd name="connsiteX2" fmla="*/ 6600825 w 6600825"/>
              <a:gd name="connsiteY2" fmla="*/ 3105150 h 3105150"/>
              <a:gd name="connsiteX3" fmla="*/ 1162050 w 6600825"/>
              <a:gd name="connsiteY3" fmla="*/ 3086100 h 3105150"/>
              <a:gd name="connsiteX4" fmla="*/ 0 w 6600825"/>
              <a:gd name="connsiteY4" fmla="*/ 0 h 3105150"/>
              <a:gd name="connsiteX0" fmla="*/ 0 w 9366035"/>
              <a:gd name="connsiteY0" fmla="*/ 0 h 3125851"/>
              <a:gd name="connsiteX1" fmla="*/ 5597901 w 9366035"/>
              <a:gd name="connsiteY1" fmla="*/ 103505 h 3125851"/>
              <a:gd name="connsiteX2" fmla="*/ 9366035 w 9366035"/>
              <a:gd name="connsiteY2" fmla="*/ 3125851 h 3125851"/>
              <a:gd name="connsiteX3" fmla="*/ 3927260 w 9366035"/>
              <a:gd name="connsiteY3" fmla="*/ 3106801 h 3125851"/>
              <a:gd name="connsiteX4" fmla="*/ 0 w 9366035"/>
              <a:gd name="connsiteY4" fmla="*/ 0 h 3125851"/>
              <a:gd name="connsiteX0" fmla="*/ 0 w 9366035"/>
              <a:gd name="connsiteY0" fmla="*/ 0 h 3125851"/>
              <a:gd name="connsiteX1" fmla="*/ 5627920 w 9366035"/>
              <a:gd name="connsiteY1" fmla="*/ 22577 h 3125851"/>
              <a:gd name="connsiteX2" fmla="*/ 9366035 w 9366035"/>
              <a:gd name="connsiteY2" fmla="*/ 3125851 h 3125851"/>
              <a:gd name="connsiteX3" fmla="*/ 3927260 w 9366035"/>
              <a:gd name="connsiteY3" fmla="*/ 3106801 h 3125851"/>
              <a:gd name="connsiteX4" fmla="*/ 0 w 9366035"/>
              <a:gd name="connsiteY4" fmla="*/ 0 h 312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6035" h="3125851">
                <a:moveTo>
                  <a:pt x="0" y="0"/>
                </a:moveTo>
                <a:lnTo>
                  <a:pt x="5627920" y="22577"/>
                </a:lnTo>
                <a:lnTo>
                  <a:pt x="9366035" y="3125851"/>
                </a:lnTo>
                <a:lnTo>
                  <a:pt x="3927260" y="310680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4637">
            <a:off x="5170404" y="1280781"/>
            <a:ext cx="9144000" cy="24301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39550" y="2893650"/>
            <a:ext cx="12192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1649851"/>
            <a:ext cx="12192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20600" y="1046026"/>
            <a:ext cx="12192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15550" y="202051"/>
            <a:ext cx="12192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39600" y="2234626"/>
                <a:ext cx="1219200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৫০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2234625"/>
                <a:ext cx="1219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1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719" y="9096526"/>
            <a:ext cx="2846564" cy="22572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995564"/>
            <a:ext cx="2846564" cy="22572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1" y="4129465"/>
            <a:ext cx="2846564" cy="225727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2043340"/>
            <a:ext cx="2846564" cy="2257274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10210800" y="3948339"/>
            <a:ext cx="76200" cy="762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4400" y="4114801"/>
            <a:ext cx="4953001" cy="4953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59" b="90000" l="225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38801"/>
            <a:ext cx="4876800" cy="356616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9753600" y="6120039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1981200"/>
            <a:ext cx="2846564" cy="225727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361100"/>
            <a:ext cx="9144000" cy="2430100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 flipV="1">
            <a:off x="7315200" y="4012126"/>
            <a:ext cx="2971800" cy="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924800" y="3962402"/>
            <a:ext cx="76200" cy="111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4637">
            <a:off x="2579604" y="2752058"/>
            <a:ext cx="9144000" cy="24301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39" y="2057400"/>
            <a:ext cx="2846564" cy="2257274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>
            <a:off x="8001000" y="4038601"/>
            <a:ext cx="1752600" cy="2119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753600" y="3361101"/>
            <a:ext cx="2400300" cy="2797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8929" y="340134"/>
            <a:ext cx="8492671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ডানপাশের সামন্তরিকের মত একটি সামন্তরিক খাতায় আঁকি।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1371601"/>
            <a:ext cx="6542004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স্কেলের সাহায্যে ৪ সেমি দৈর্ঘ্যের একটি রেখা আঁকি।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5800" y="2310826"/>
                <a:ext cx="4876800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চাঁদা ব্যবহার করে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৫০</m:t>
                        </m:r>
                      </m:e>
                      <m:sup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কোণ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আঁকি।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10825"/>
                <a:ext cx="4876800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3250" t="-12500" r="-10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85800" y="29718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রুলার  ব্যবহার করে ২য় ধাপে অঙ্কিত রেখা হতে ৫ সেমি চিহ্নিত করই।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4038600"/>
            <a:ext cx="58674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ত্রিকোণীসেট ব্যবহার করে ১ম ধাপে অঙ্কিত রেখার সমান্তরাল রেখা আঁকি।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51054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৪র্থ ধাপে অংকিত সরল রেখা হতে ৪ সেমি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চিহ্নিত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00" y="1396426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9700" y="2286001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201419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929" y="3124201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" y="5282626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61722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৫ম ধাপে চিহ্নিত বিন্দু ১ম ধাপে অংকিত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রেখার আদিবিন্দু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যোগ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" y="6324601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7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1.11022E-16 L -0.33703 -0.8854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2" y="-4427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94444E-8 L 1.11022E-16 -0.2853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5E-6 L 0.37048 0.83528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9" y="41753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2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137923"/>
            <a:ext cx="10220954" cy="5110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065" y="228601"/>
            <a:ext cx="1632735" cy="58476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8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850">
            <a:off x="4894445" y="2347348"/>
            <a:ext cx="9144000" cy="243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171">
            <a:off x="4803419" y="1387311"/>
            <a:ext cx="9144000" cy="243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043">
            <a:off x="6056914" y="385990"/>
            <a:ext cx="4159568" cy="2174937"/>
          </a:xfrm>
          <a:prstGeom prst="rect">
            <a:avLst/>
          </a:prstGeom>
        </p:spPr>
      </p:pic>
      <p:sp>
        <p:nvSpPr>
          <p:cNvPr id="36" name="Isosceles Triangle 34"/>
          <p:cNvSpPr/>
          <p:nvPr/>
        </p:nvSpPr>
        <p:spPr>
          <a:xfrm rot="16200000">
            <a:off x="8617060" y="732157"/>
            <a:ext cx="3225190" cy="3334452"/>
          </a:xfrm>
          <a:custGeom>
            <a:avLst/>
            <a:gdLst>
              <a:gd name="connsiteX0" fmla="*/ 0 w 2977539"/>
              <a:gd name="connsiteY0" fmla="*/ 2895600 h 2895600"/>
              <a:gd name="connsiteX1" fmla="*/ 1488770 w 2977539"/>
              <a:gd name="connsiteY1" fmla="*/ 0 h 2895600"/>
              <a:gd name="connsiteX2" fmla="*/ 2977539 w 2977539"/>
              <a:gd name="connsiteY2" fmla="*/ 2895600 h 2895600"/>
              <a:gd name="connsiteX3" fmla="*/ 0 w 2977539"/>
              <a:gd name="connsiteY3" fmla="*/ 2895600 h 2895600"/>
              <a:gd name="connsiteX0" fmla="*/ 0 w 3091837"/>
              <a:gd name="connsiteY0" fmla="*/ 2400300 h 2895600"/>
              <a:gd name="connsiteX1" fmla="*/ 1603068 w 3091837"/>
              <a:gd name="connsiteY1" fmla="*/ 0 h 2895600"/>
              <a:gd name="connsiteX2" fmla="*/ 3091837 w 3091837"/>
              <a:gd name="connsiteY2" fmla="*/ 2895600 h 2895600"/>
              <a:gd name="connsiteX3" fmla="*/ 0 w 3091837"/>
              <a:gd name="connsiteY3" fmla="*/ 2400300 h 2895600"/>
              <a:gd name="connsiteX0" fmla="*/ 0 w 3168040"/>
              <a:gd name="connsiteY0" fmla="*/ 2400300 h 3314700"/>
              <a:gd name="connsiteX1" fmla="*/ 1603068 w 3168040"/>
              <a:gd name="connsiteY1" fmla="*/ 0 h 3314700"/>
              <a:gd name="connsiteX2" fmla="*/ 3168040 w 3168040"/>
              <a:gd name="connsiteY2" fmla="*/ 3314700 h 3314700"/>
              <a:gd name="connsiteX3" fmla="*/ 0 w 3168040"/>
              <a:gd name="connsiteY3" fmla="*/ 2400300 h 3314700"/>
              <a:gd name="connsiteX0" fmla="*/ 0 w 3225190"/>
              <a:gd name="connsiteY0" fmla="*/ 2476500 h 3314700"/>
              <a:gd name="connsiteX1" fmla="*/ 1660218 w 3225190"/>
              <a:gd name="connsiteY1" fmla="*/ 0 h 3314700"/>
              <a:gd name="connsiteX2" fmla="*/ 3225190 w 3225190"/>
              <a:gd name="connsiteY2" fmla="*/ 3314700 h 3314700"/>
              <a:gd name="connsiteX3" fmla="*/ 0 w 3225190"/>
              <a:gd name="connsiteY3" fmla="*/ 2476500 h 3314700"/>
              <a:gd name="connsiteX0" fmla="*/ 0 w 3225190"/>
              <a:gd name="connsiteY0" fmla="*/ 2533650 h 3371850"/>
              <a:gd name="connsiteX1" fmla="*/ 1660218 w 3225190"/>
              <a:gd name="connsiteY1" fmla="*/ 0 h 3371850"/>
              <a:gd name="connsiteX2" fmla="*/ 3225190 w 3225190"/>
              <a:gd name="connsiteY2" fmla="*/ 3371850 h 3371850"/>
              <a:gd name="connsiteX3" fmla="*/ 0 w 3225190"/>
              <a:gd name="connsiteY3" fmla="*/ 2533650 h 3371850"/>
              <a:gd name="connsiteX0" fmla="*/ 0 w 3303234"/>
              <a:gd name="connsiteY0" fmla="*/ 2533650 h 3352800"/>
              <a:gd name="connsiteX1" fmla="*/ 1660218 w 3303234"/>
              <a:gd name="connsiteY1" fmla="*/ 0 h 3352800"/>
              <a:gd name="connsiteX2" fmla="*/ 3303234 w 3303234"/>
              <a:gd name="connsiteY2" fmla="*/ 3352800 h 3352800"/>
              <a:gd name="connsiteX3" fmla="*/ 0 w 3303234"/>
              <a:gd name="connsiteY3" fmla="*/ 2533650 h 3352800"/>
              <a:gd name="connsiteX0" fmla="*/ 0 w 3303234"/>
              <a:gd name="connsiteY0" fmla="*/ 2590800 h 3352800"/>
              <a:gd name="connsiteX1" fmla="*/ 1660218 w 3303234"/>
              <a:gd name="connsiteY1" fmla="*/ 0 h 3352800"/>
              <a:gd name="connsiteX2" fmla="*/ 3303234 w 3303234"/>
              <a:gd name="connsiteY2" fmla="*/ 3352800 h 3352800"/>
              <a:gd name="connsiteX3" fmla="*/ 0 w 3303234"/>
              <a:gd name="connsiteY3" fmla="*/ 2590800 h 3352800"/>
              <a:gd name="connsiteX0" fmla="*/ 0 w 3303234"/>
              <a:gd name="connsiteY0" fmla="*/ 2552700 h 3314700"/>
              <a:gd name="connsiteX1" fmla="*/ 1601685 w 3303234"/>
              <a:gd name="connsiteY1" fmla="*/ 0 h 3314700"/>
              <a:gd name="connsiteX2" fmla="*/ 3303234 w 3303234"/>
              <a:gd name="connsiteY2" fmla="*/ 3314700 h 3314700"/>
              <a:gd name="connsiteX3" fmla="*/ 0 w 3303234"/>
              <a:gd name="connsiteY3" fmla="*/ 2552700 h 3314700"/>
              <a:gd name="connsiteX0" fmla="*/ 0 w 3303234"/>
              <a:gd name="connsiteY0" fmla="*/ 2552700 h 3314700"/>
              <a:gd name="connsiteX1" fmla="*/ 1669974 w 3303234"/>
              <a:gd name="connsiteY1" fmla="*/ 0 h 3314700"/>
              <a:gd name="connsiteX2" fmla="*/ 3303234 w 3303234"/>
              <a:gd name="connsiteY2" fmla="*/ 3314700 h 3314700"/>
              <a:gd name="connsiteX3" fmla="*/ 0 w 3303234"/>
              <a:gd name="connsiteY3" fmla="*/ 2552700 h 3314700"/>
              <a:gd name="connsiteX0" fmla="*/ 0 w 3303234"/>
              <a:gd name="connsiteY0" fmla="*/ 2538412 h 3300412"/>
              <a:gd name="connsiteX1" fmla="*/ 1665096 w 3303234"/>
              <a:gd name="connsiteY1" fmla="*/ 0 h 3300412"/>
              <a:gd name="connsiteX2" fmla="*/ 3303234 w 3303234"/>
              <a:gd name="connsiteY2" fmla="*/ 3300412 h 3300412"/>
              <a:gd name="connsiteX3" fmla="*/ 0 w 3303234"/>
              <a:gd name="connsiteY3" fmla="*/ 2538412 h 3300412"/>
              <a:gd name="connsiteX0" fmla="*/ 0 w 3303234"/>
              <a:gd name="connsiteY0" fmla="*/ 2557462 h 3319462"/>
              <a:gd name="connsiteX1" fmla="*/ 1655341 w 3303234"/>
              <a:gd name="connsiteY1" fmla="*/ 0 h 3319462"/>
              <a:gd name="connsiteX2" fmla="*/ 3303234 w 3303234"/>
              <a:gd name="connsiteY2" fmla="*/ 3319462 h 3319462"/>
              <a:gd name="connsiteX3" fmla="*/ 0 w 3303234"/>
              <a:gd name="connsiteY3" fmla="*/ 2557462 h 3319462"/>
              <a:gd name="connsiteX0" fmla="*/ 0 w 3303234"/>
              <a:gd name="connsiteY0" fmla="*/ 2572452 h 3334452"/>
              <a:gd name="connsiteX1" fmla="*/ 1624636 w 3303234"/>
              <a:gd name="connsiteY1" fmla="*/ 0 h 3334452"/>
              <a:gd name="connsiteX2" fmla="*/ 3303234 w 3303234"/>
              <a:gd name="connsiteY2" fmla="*/ 3334452 h 3334452"/>
              <a:gd name="connsiteX3" fmla="*/ 0 w 3303234"/>
              <a:gd name="connsiteY3" fmla="*/ 2572452 h 333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3234" h="3334452">
                <a:moveTo>
                  <a:pt x="0" y="2572452"/>
                </a:moveTo>
                <a:lnTo>
                  <a:pt x="1624636" y="0"/>
                </a:lnTo>
                <a:lnTo>
                  <a:pt x="3303234" y="3334452"/>
                </a:lnTo>
                <a:lnTo>
                  <a:pt x="0" y="257245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0" y="5282626"/>
            <a:ext cx="1704975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সামান্তরিক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110" y="5931188"/>
            <a:ext cx="6247691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কর্ণদ্বয় সামন্তরিককে চারটি ত্রিভূজে বিভক্ত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2" y="4419601"/>
            <a:ext cx="5181600" cy="5847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কর্ণদ্বয় পরস্পর মধ্যবিন্দুতে মিলিত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1"/>
            <a:ext cx="2743200" cy="584761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সামন্তরিকের বৈশিষ্ট্য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2" y="5181601"/>
            <a:ext cx="4724400" cy="5847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কর্ণদ্বয় পরস্পকে সমদ্বিখন্ডিত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5400000">
            <a:off x="5268423" y="713278"/>
            <a:ext cx="3225190" cy="3322637"/>
          </a:xfrm>
          <a:custGeom>
            <a:avLst/>
            <a:gdLst>
              <a:gd name="connsiteX0" fmla="*/ 0 w 2977539"/>
              <a:gd name="connsiteY0" fmla="*/ 2895600 h 2895600"/>
              <a:gd name="connsiteX1" fmla="*/ 1488770 w 2977539"/>
              <a:gd name="connsiteY1" fmla="*/ 0 h 2895600"/>
              <a:gd name="connsiteX2" fmla="*/ 2977539 w 2977539"/>
              <a:gd name="connsiteY2" fmla="*/ 2895600 h 2895600"/>
              <a:gd name="connsiteX3" fmla="*/ 0 w 2977539"/>
              <a:gd name="connsiteY3" fmla="*/ 2895600 h 2895600"/>
              <a:gd name="connsiteX0" fmla="*/ 0 w 3091837"/>
              <a:gd name="connsiteY0" fmla="*/ 2400300 h 2895600"/>
              <a:gd name="connsiteX1" fmla="*/ 1603068 w 3091837"/>
              <a:gd name="connsiteY1" fmla="*/ 0 h 2895600"/>
              <a:gd name="connsiteX2" fmla="*/ 3091837 w 3091837"/>
              <a:gd name="connsiteY2" fmla="*/ 2895600 h 2895600"/>
              <a:gd name="connsiteX3" fmla="*/ 0 w 3091837"/>
              <a:gd name="connsiteY3" fmla="*/ 2400300 h 2895600"/>
              <a:gd name="connsiteX0" fmla="*/ 0 w 3168040"/>
              <a:gd name="connsiteY0" fmla="*/ 2400300 h 3314700"/>
              <a:gd name="connsiteX1" fmla="*/ 1603068 w 3168040"/>
              <a:gd name="connsiteY1" fmla="*/ 0 h 3314700"/>
              <a:gd name="connsiteX2" fmla="*/ 3168040 w 3168040"/>
              <a:gd name="connsiteY2" fmla="*/ 3314700 h 3314700"/>
              <a:gd name="connsiteX3" fmla="*/ 0 w 3168040"/>
              <a:gd name="connsiteY3" fmla="*/ 2400300 h 3314700"/>
              <a:gd name="connsiteX0" fmla="*/ 0 w 3225190"/>
              <a:gd name="connsiteY0" fmla="*/ 2476500 h 3314700"/>
              <a:gd name="connsiteX1" fmla="*/ 1660218 w 3225190"/>
              <a:gd name="connsiteY1" fmla="*/ 0 h 3314700"/>
              <a:gd name="connsiteX2" fmla="*/ 3225190 w 3225190"/>
              <a:gd name="connsiteY2" fmla="*/ 3314700 h 3314700"/>
              <a:gd name="connsiteX3" fmla="*/ 0 w 3225190"/>
              <a:gd name="connsiteY3" fmla="*/ 2476500 h 3314700"/>
              <a:gd name="connsiteX0" fmla="*/ 0 w 3225190"/>
              <a:gd name="connsiteY0" fmla="*/ 2533650 h 3371850"/>
              <a:gd name="connsiteX1" fmla="*/ 1660218 w 3225190"/>
              <a:gd name="connsiteY1" fmla="*/ 0 h 3371850"/>
              <a:gd name="connsiteX2" fmla="*/ 3225190 w 3225190"/>
              <a:gd name="connsiteY2" fmla="*/ 3371850 h 3371850"/>
              <a:gd name="connsiteX3" fmla="*/ 0 w 3225190"/>
              <a:gd name="connsiteY3" fmla="*/ 2533650 h 3371850"/>
              <a:gd name="connsiteX0" fmla="*/ 0 w 3225190"/>
              <a:gd name="connsiteY0" fmla="*/ 2590800 h 3429000"/>
              <a:gd name="connsiteX1" fmla="*/ 1660218 w 3225190"/>
              <a:gd name="connsiteY1" fmla="*/ 0 h 3429000"/>
              <a:gd name="connsiteX2" fmla="*/ 3225190 w 3225190"/>
              <a:gd name="connsiteY2" fmla="*/ 3429000 h 3429000"/>
              <a:gd name="connsiteX3" fmla="*/ 0 w 3225190"/>
              <a:gd name="connsiteY3" fmla="*/ 2590800 h 3429000"/>
              <a:gd name="connsiteX0" fmla="*/ 0 w 3225190"/>
              <a:gd name="connsiteY0" fmla="*/ 2566987 h 3405187"/>
              <a:gd name="connsiteX1" fmla="*/ 1636406 w 3225190"/>
              <a:gd name="connsiteY1" fmla="*/ 0 h 3405187"/>
              <a:gd name="connsiteX2" fmla="*/ 3225190 w 3225190"/>
              <a:gd name="connsiteY2" fmla="*/ 3405187 h 3405187"/>
              <a:gd name="connsiteX3" fmla="*/ 0 w 3225190"/>
              <a:gd name="connsiteY3" fmla="*/ 2566987 h 3405187"/>
              <a:gd name="connsiteX0" fmla="*/ 0 w 3225190"/>
              <a:gd name="connsiteY0" fmla="*/ 2497137 h 3335337"/>
              <a:gd name="connsiteX1" fmla="*/ 1636409 w 3225190"/>
              <a:gd name="connsiteY1" fmla="*/ 0 h 3335337"/>
              <a:gd name="connsiteX2" fmla="*/ 3225190 w 3225190"/>
              <a:gd name="connsiteY2" fmla="*/ 3335337 h 3335337"/>
              <a:gd name="connsiteX3" fmla="*/ 0 w 3225190"/>
              <a:gd name="connsiteY3" fmla="*/ 2497137 h 3335337"/>
              <a:gd name="connsiteX0" fmla="*/ 0 w 3225190"/>
              <a:gd name="connsiteY0" fmla="*/ 2484437 h 3322637"/>
              <a:gd name="connsiteX1" fmla="*/ 1674512 w 3225190"/>
              <a:gd name="connsiteY1" fmla="*/ 0 h 3322637"/>
              <a:gd name="connsiteX2" fmla="*/ 3225190 w 3225190"/>
              <a:gd name="connsiteY2" fmla="*/ 3322637 h 3322637"/>
              <a:gd name="connsiteX3" fmla="*/ 0 w 3225190"/>
              <a:gd name="connsiteY3" fmla="*/ 2484437 h 33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190" h="3322637">
                <a:moveTo>
                  <a:pt x="0" y="2484437"/>
                </a:moveTo>
                <a:lnTo>
                  <a:pt x="1674512" y="0"/>
                </a:lnTo>
                <a:lnTo>
                  <a:pt x="3225190" y="3322637"/>
                </a:lnTo>
                <a:lnTo>
                  <a:pt x="0" y="248443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5219701" y="2430284"/>
            <a:ext cx="5908193" cy="1595214"/>
          </a:xfrm>
          <a:custGeom>
            <a:avLst/>
            <a:gdLst>
              <a:gd name="connsiteX0" fmla="*/ 0 w 5901753"/>
              <a:gd name="connsiteY0" fmla="*/ 1563017 h 1563017"/>
              <a:gd name="connsiteX1" fmla="*/ 3352845 w 5901753"/>
              <a:gd name="connsiteY1" fmla="*/ 0 h 1563017"/>
              <a:gd name="connsiteX2" fmla="*/ 5901753 w 5901753"/>
              <a:gd name="connsiteY2" fmla="*/ 1563017 h 1563017"/>
              <a:gd name="connsiteX3" fmla="*/ 0 w 5901753"/>
              <a:gd name="connsiteY3" fmla="*/ 1563017 h 1563017"/>
              <a:gd name="connsiteX0" fmla="*/ 0 w 5901753"/>
              <a:gd name="connsiteY0" fmla="*/ 1556578 h 1556578"/>
              <a:gd name="connsiteX1" fmla="*/ 3333527 w 5901753"/>
              <a:gd name="connsiteY1" fmla="*/ 0 h 1556578"/>
              <a:gd name="connsiteX2" fmla="*/ 5901753 w 5901753"/>
              <a:gd name="connsiteY2" fmla="*/ 1556578 h 1556578"/>
              <a:gd name="connsiteX3" fmla="*/ 0 w 5901753"/>
              <a:gd name="connsiteY3" fmla="*/ 1556578 h 1556578"/>
              <a:gd name="connsiteX0" fmla="*/ 0 w 5914632"/>
              <a:gd name="connsiteY0" fmla="*/ 1556578 h 1595214"/>
              <a:gd name="connsiteX1" fmla="*/ 3333527 w 5914632"/>
              <a:gd name="connsiteY1" fmla="*/ 0 h 1595214"/>
              <a:gd name="connsiteX2" fmla="*/ 5914632 w 5914632"/>
              <a:gd name="connsiteY2" fmla="*/ 1595214 h 1595214"/>
              <a:gd name="connsiteX3" fmla="*/ 0 w 5914632"/>
              <a:gd name="connsiteY3" fmla="*/ 1556578 h 1595214"/>
              <a:gd name="connsiteX0" fmla="*/ 0 w 5888874"/>
              <a:gd name="connsiteY0" fmla="*/ 1556578 h 1595214"/>
              <a:gd name="connsiteX1" fmla="*/ 3333527 w 5888874"/>
              <a:gd name="connsiteY1" fmla="*/ 0 h 1595214"/>
              <a:gd name="connsiteX2" fmla="*/ 5888874 w 5888874"/>
              <a:gd name="connsiteY2" fmla="*/ 1595214 h 1595214"/>
              <a:gd name="connsiteX3" fmla="*/ 0 w 5888874"/>
              <a:gd name="connsiteY3" fmla="*/ 1556578 h 1595214"/>
              <a:gd name="connsiteX0" fmla="*/ 0 w 5908193"/>
              <a:gd name="connsiteY0" fmla="*/ 1563018 h 1595214"/>
              <a:gd name="connsiteX1" fmla="*/ 3352846 w 5908193"/>
              <a:gd name="connsiteY1" fmla="*/ 0 h 1595214"/>
              <a:gd name="connsiteX2" fmla="*/ 5908193 w 5908193"/>
              <a:gd name="connsiteY2" fmla="*/ 1595214 h 1595214"/>
              <a:gd name="connsiteX3" fmla="*/ 0 w 5908193"/>
              <a:gd name="connsiteY3" fmla="*/ 1563018 h 15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193" h="1595214">
                <a:moveTo>
                  <a:pt x="0" y="1563018"/>
                </a:moveTo>
                <a:lnTo>
                  <a:pt x="3352846" y="0"/>
                </a:lnTo>
                <a:lnTo>
                  <a:pt x="5908193" y="1595214"/>
                </a:lnTo>
                <a:lnTo>
                  <a:pt x="0" y="156301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0800000">
            <a:off x="6046970" y="762001"/>
            <a:ext cx="5862791" cy="1651609"/>
          </a:xfrm>
          <a:custGeom>
            <a:avLst/>
            <a:gdLst>
              <a:gd name="connsiteX0" fmla="*/ 0 w 5819931"/>
              <a:gd name="connsiteY0" fmla="*/ 1600198 h 1600198"/>
              <a:gd name="connsiteX1" fmla="*/ 3336334 w 5819931"/>
              <a:gd name="connsiteY1" fmla="*/ 0 h 1600198"/>
              <a:gd name="connsiteX2" fmla="*/ 5819931 w 5819931"/>
              <a:gd name="connsiteY2" fmla="*/ 1600198 h 1600198"/>
              <a:gd name="connsiteX3" fmla="*/ 0 w 5819931"/>
              <a:gd name="connsiteY3" fmla="*/ 1600198 h 1600198"/>
              <a:gd name="connsiteX0" fmla="*/ 0 w 5819931"/>
              <a:gd name="connsiteY0" fmla="*/ 1645169 h 1645169"/>
              <a:gd name="connsiteX1" fmla="*/ 3306354 w 5819931"/>
              <a:gd name="connsiteY1" fmla="*/ 0 h 1645169"/>
              <a:gd name="connsiteX2" fmla="*/ 5819931 w 5819931"/>
              <a:gd name="connsiteY2" fmla="*/ 1645169 h 1645169"/>
              <a:gd name="connsiteX3" fmla="*/ 0 w 5819931"/>
              <a:gd name="connsiteY3" fmla="*/ 1645169 h 1645169"/>
              <a:gd name="connsiteX0" fmla="*/ 0 w 5849912"/>
              <a:gd name="connsiteY0" fmla="*/ 1645169 h 1645169"/>
              <a:gd name="connsiteX1" fmla="*/ 3306354 w 5849912"/>
              <a:gd name="connsiteY1" fmla="*/ 0 h 1645169"/>
              <a:gd name="connsiteX2" fmla="*/ 5849912 w 5849912"/>
              <a:gd name="connsiteY2" fmla="*/ 1645169 h 1645169"/>
              <a:gd name="connsiteX3" fmla="*/ 0 w 5849912"/>
              <a:gd name="connsiteY3" fmla="*/ 1645169 h 1645169"/>
              <a:gd name="connsiteX0" fmla="*/ 0 w 5862791"/>
              <a:gd name="connsiteY0" fmla="*/ 1625850 h 1645169"/>
              <a:gd name="connsiteX1" fmla="*/ 3319233 w 5862791"/>
              <a:gd name="connsiteY1" fmla="*/ 0 h 1645169"/>
              <a:gd name="connsiteX2" fmla="*/ 5862791 w 5862791"/>
              <a:gd name="connsiteY2" fmla="*/ 1645169 h 1645169"/>
              <a:gd name="connsiteX3" fmla="*/ 0 w 5862791"/>
              <a:gd name="connsiteY3" fmla="*/ 1625850 h 1645169"/>
              <a:gd name="connsiteX0" fmla="*/ 0 w 5862791"/>
              <a:gd name="connsiteY0" fmla="*/ 1632289 h 1651608"/>
              <a:gd name="connsiteX1" fmla="*/ 3338551 w 5862791"/>
              <a:gd name="connsiteY1" fmla="*/ 0 h 1651608"/>
              <a:gd name="connsiteX2" fmla="*/ 5862791 w 5862791"/>
              <a:gd name="connsiteY2" fmla="*/ 1651608 h 1651608"/>
              <a:gd name="connsiteX3" fmla="*/ 0 w 5862791"/>
              <a:gd name="connsiteY3" fmla="*/ 1632289 h 165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2791" h="1651608">
                <a:moveTo>
                  <a:pt x="0" y="1632289"/>
                </a:moveTo>
                <a:lnTo>
                  <a:pt x="3338551" y="0"/>
                </a:lnTo>
                <a:lnTo>
                  <a:pt x="5862791" y="1651608"/>
                </a:lnTo>
                <a:lnTo>
                  <a:pt x="0" y="163228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2422" y="3733801"/>
            <a:ext cx="3149294" cy="5847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কর্ণদ্বয় পরস্পর অসমান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78">
            <a:off x="6602158" y="-1963855"/>
            <a:ext cx="3752495" cy="3943901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281">
            <a:off x="3829745" y="-568908"/>
            <a:ext cx="4718615" cy="3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1.94444E-6 L 0.24328 -0.217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4" y="-10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63E-6 4.93056E-6 L 0.18183 0.228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6" y="11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03889 3.33333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88889E-6 L 0.00105 -0.071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355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5926E-7 7.63889E-7 L -0.00151 0.0692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345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1389E-6 L 0.0375 -0.0049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 animBg="1"/>
      <p:bldP spid="13" grpId="0" animBg="1"/>
      <p:bldP spid="14" grpId="0" animBg="1"/>
      <p:bldP spid="16" grpId="0" animBg="1"/>
      <p:bldP spid="35" grpId="0" animBg="1"/>
      <p:bldP spid="37" grpId="0" animBg="1"/>
      <p:bldP spid="3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168508"/>
            <a:ext cx="11277600" cy="92331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 বইয়ের ১০২ পৃষ্ঠা হতে ১০৫ পৃষ্ঠা ভালোভাবে পড়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4998"/>
            <a:ext cx="3505200" cy="584761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" y="828280"/>
            <a:ext cx="3395937" cy="525396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2000"/>
            <a:ext cx="3352800" cy="52630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25850"/>
            <a:ext cx="3505200" cy="519923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828280"/>
            <a:ext cx="3276600" cy="52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5128"/>
            <a:ext cx="2286000" cy="707872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867904"/>
            <a:ext cx="9525000" cy="156964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সামন্তরিক কাকে বলে? আয়তের বৈশিষ্ট্যগুলো লেখ। </a:t>
            </a:r>
          </a:p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ট্রাপেজিয়াম কাকে বলে? </a:t>
            </a:r>
            <a:r>
              <a:rPr lang="bn-BD" sz="320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সামন্তরিক ও ট্রাপেজিয়ামের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মধ্যকার মিল ও অমিলগুলো লেখ।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5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1200" y="898836"/>
            <a:ext cx="9753600" cy="54864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1A30EE-693A-4EE5-91AF-985E1C3EA6C5}"/>
              </a:ext>
            </a:extLst>
          </p:cNvPr>
          <p:cNvGrpSpPr/>
          <p:nvPr/>
        </p:nvGrpSpPr>
        <p:grpSpPr>
          <a:xfrm>
            <a:off x="2557078" y="1358641"/>
            <a:ext cx="8996139" cy="4705388"/>
            <a:chOff x="719847" y="555301"/>
            <a:chExt cx="11245173" cy="58817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7AA019-2604-4DEB-914E-C2AE8589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625" y="555301"/>
              <a:ext cx="3939395" cy="5436939"/>
            </a:xfrm>
            <a:prstGeom prst="rect">
              <a:avLst/>
            </a:prstGeom>
          </p:spPr>
        </p:pic>
        <p:sp>
          <p:nvSpPr>
            <p:cNvPr id="16" name="Horizontal Scroll 2">
              <a:extLst>
                <a:ext uri="{FF2B5EF4-FFF2-40B4-BE49-F238E27FC236}">
                  <a16:creationId xmlns:a16="http://schemas.microsoft.com/office/drawing/2014/main" id="{967F6036-F9CC-4E37-AACF-1DA6036FF3B8}"/>
                </a:ext>
              </a:extLst>
            </p:cNvPr>
            <p:cNvSpPr/>
            <p:nvPr/>
          </p:nvSpPr>
          <p:spPr>
            <a:xfrm>
              <a:off x="719847" y="1964988"/>
              <a:ext cx="6906638" cy="4472048"/>
            </a:xfrm>
            <a:prstGeom prst="horizontalScroll">
              <a:avLst>
                <a:gd name="adj" fmla="val 6825"/>
              </a:avLst>
            </a:prstGeom>
            <a:solidFill>
              <a:srgbClr val="C7ECFD"/>
            </a:solidFill>
            <a:ln w="762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52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হাম্মদ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ছয়ফুল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</a:p>
            <a:p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88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ইউছুফ</a:t>
              </a:r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8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বিদ্যালয়</a:t>
              </a:r>
            </a:p>
            <a:p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88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ফেঞ্চুগঞ্জ</a:t>
              </a:r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8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r>
                <a:rPr lang="bn-IN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</a:t>
              </a:r>
              <a:r>
                <a:rPr lang="en-US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৭১৬৩৮৭৫৫০</a:t>
              </a:r>
              <a:endParaRPr lang="bn-IN" sz="288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8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8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razzak1bd@gmail.com</a:t>
              </a:r>
              <a:r>
                <a:rPr lang="bn-IN" sz="288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8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GB" sz="144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8206F4-5A78-4CFB-A9B6-308621A970C5}"/>
              </a:ext>
            </a:extLst>
          </p:cNvPr>
          <p:cNvSpPr txBox="1"/>
          <p:nvPr/>
        </p:nvSpPr>
        <p:spPr>
          <a:xfrm>
            <a:off x="4186259" y="1251173"/>
            <a:ext cx="4674343" cy="9787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76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76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76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2039"/>
            <a:ext cx="1752600" cy="584761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08782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ক ও খ রেখা দুইটি সমান্তরাল। নিচের উদাহরণটি দেখ এবং রেখা দুইটি ব্যবহার করে দুইটি ট্রাপিজিয়াম ও দুইটি সামন্তরিক আঁক।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447800" y="2514600"/>
            <a:ext cx="71628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3617570"/>
            <a:ext cx="7239000" cy="802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oid 12"/>
          <p:cNvSpPr/>
          <p:nvPr/>
        </p:nvSpPr>
        <p:spPr>
          <a:xfrm rot="381114">
            <a:off x="1723889" y="2649180"/>
            <a:ext cx="1524000" cy="1088148"/>
          </a:xfrm>
          <a:prstGeom prst="trapezoid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উদাহরণ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9144000" y="4267200"/>
            <a:ext cx="3886200" cy="20574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067800" y="3733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019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20600" y="620521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20600" y="361780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200" y="5039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77400" y="6324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৬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85800" y="4567297"/>
                <a:ext cx="7239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ডানপাশের চিত্রের সামন্তরিকের বাহুগুলোর দৈর্ঘ এবং কোণগুলোর পরিমাপ নির্ণয় কর।  </a:t>
                </a:r>
              </a:p>
              <a:p>
                <a:pPr marL="514350" indent="-514350">
                  <a:buAutoNum type="arabicParenR"/>
                </a:pP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কঘ = ......... সেমি      ২) গঘ = ...........  সেমি 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৩)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ঘ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 ……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ডিগ্রি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  ৪)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 = .............ডিগ্রি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67297"/>
                <a:ext cx="7239000" cy="2062103"/>
              </a:xfrm>
              <a:prstGeom prst="rect">
                <a:avLst/>
              </a:prstGeom>
              <a:blipFill>
                <a:blip r:embed="rId2"/>
                <a:stretch>
                  <a:fillRect l="-2190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8839200" y="5638800"/>
            <a:ext cx="914400" cy="1285220"/>
          </a:xfrm>
          <a:prstGeom prst="arc">
            <a:avLst>
              <a:gd name="adj1" fmla="val 16454496"/>
              <a:gd name="adj2" fmla="val 1323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634049">
            <a:off x="12466323" y="3602714"/>
            <a:ext cx="914400" cy="1285220"/>
          </a:xfrm>
          <a:prstGeom prst="arc">
            <a:avLst>
              <a:gd name="adj1" fmla="val 16454496"/>
              <a:gd name="adj2" fmla="val 1323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4662929">
            <a:off x="9072263" y="3807771"/>
            <a:ext cx="1094700" cy="1439621"/>
          </a:xfrm>
          <a:prstGeom prst="arc">
            <a:avLst>
              <a:gd name="adj1" fmla="val 15574698"/>
              <a:gd name="adj2" fmla="val 1509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5487151">
            <a:off x="12004528" y="5378172"/>
            <a:ext cx="1094700" cy="1439621"/>
          </a:xfrm>
          <a:prstGeom prst="arc">
            <a:avLst>
              <a:gd name="adj1" fmla="val 15574698"/>
              <a:gd name="adj2" fmla="val 1509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601200" y="5486400"/>
                <a:ext cx="762000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৭০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5486400"/>
                <a:ext cx="762000" cy="550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31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81200" y="914400"/>
            <a:ext cx="9753600" cy="54864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/>
            </a:p>
          </p:txBody>
        </p:sp>
      </p:grpSp>
      <p:sp>
        <p:nvSpPr>
          <p:cNvPr id="15" name="Oval 14"/>
          <p:cNvSpPr/>
          <p:nvPr/>
        </p:nvSpPr>
        <p:spPr>
          <a:xfrm>
            <a:off x="3963900" y="1454755"/>
            <a:ext cx="906211" cy="9389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6" name="Oval 15"/>
          <p:cNvSpPr/>
          <p:nvPr/>
        </p:nvSpPr>
        <p:spPr>
          <a:xfrm>
            <a:off x="4106505" y="1708079"/>
            <a:ext cx="906211" cy="93896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7" name="Oval 16"/>
          <p:cNvSpPr/>
          <p:nvPr/>
        </p:nvSpPr>
        <p:spPr>
          <a:xfrm>
            <a:off x="4490303" y="1785654"/>
            <a:ext cx="906211" cy="9389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8" name="Oval 17"/>
          <p:cNvSpPr/>
          <p:nvPr/>
        </p:nvSpPr>
        <p:spPr>
          <a:xfrm>
            <a:off x="4742438" y="1550104"/>
            <a:ext cx="906211" cy="93896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9" name="Oval 18"/>
          <p:cNvSpPr/>
          <p:nvPr/>
        </p:nvSpPr>
        <p:spPr>
          <a:xfrm>
            <a:off x="4745274" y="1223007"/>
            <a:ext cx="906211" cy="9389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0" name="Oval 19"/>
          <p:cNvSpPr/>
          <p:nvPr/>
        </p:nvSpPr>
        <p:spPr>
          <a:xfrm>
            <a:off x="4292169" y="1572568"/>
            <a:ext cx="906211" cy="9389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1" name="Oval 20"/>
          <p:cNvSpPr/>
          <p:nvPr/>
        </p:nvSpPr>
        <p:spPr>
          <a:xfrm>
            <a:off x="4137226" y="1237744"/>
            <a:ext cx="906211" cy="9389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2" name="Oval 21"/>
          <p:cNvSpPr/>
          <p:nvPr/>
        </p:nvSpPr>
        <p:spPr>
          <a:xfrm>
            <a:off x="4459581" y="1101087"/>
            <a:ext cx="906211" cy="9389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3" name="Oval 22"/>
          <p:cNvSpPr/>
          <p:nvPr/>
        </p:nvSpPr>
        <p:spPr>
          <a:xfrm>
            <a:off x="4641605" y="1409334"/>
            <a:ext cx="906211" cy="9389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4" name="Oval 23"/>
          <p:cNvSpPr/>
          <p:nvPr/>
        </p:nvSpPr>
        <p:spPr>
          <a:xfrm>
            <a:off x="4441437" y="1287414"/>
            <a:ext cx="906211" cy="9389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5" name="TextBox 24"/>
          <p:cNvSpPr txBox="1"/>
          <p:nvPr/>
        </p:nvSpPr>
        <p:spPr>
          <a:xfrm>
            <a:off x="5983606" y="2001812"/>
            <a:ext cx="34402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 </a:t>
            </a:r>
            <a:endParaRPr lang="en-US" sz="43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9744" y="2891020"/>
            <a:ext cx="6503829" cy="25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592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59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5920" b="1" spc="41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59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592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59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592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59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59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22222E-6 L 6.25E-7 -0.07222 " pathEditMode="relative" rAng="0" ptsTypes="AA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631440" y="228600"/>
            <a:ext cx="7965440" cy="1542957"/>
          </a:xfrm>
          <a:prstGeom prst="ribbon">
            <a:avLst>
              <a:gd name="adj1" fmla="val 16667"/>
              <a:gd name="adj2" fmla="val 71802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60"/>
          </a:p>
        </p:txBody>
      </p:sp>
      <p:sp>
        <p:nvSpPr>
          <p:cNvPr id="4" name="TextBox 3"/>
          <p:cNvSpPr txBox="1"/>
          <p:nvPr/>
        </p:nvSpPr>
        <p:spPr>
          <a:xfrm>
            <a:off x="4774716" y="568404"/>
            <a:ext cx="4369284" cy="1107996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400" y="2357120"/>
            <a:ext cx="3088640" cy="88024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12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12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পঞ্চম</a:t>
            </a:r>
            <a:endParaRPr lang="en-US" sz="512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320" y="3657600"/>
            <a:ext cx="5201920" cy="97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760" b="1">
                <a:latin typeface="NikoshBAN" pitchFamily="2" charset="0"/>
                <a:cs typeface="NikoshBAN" pitchFamily="2" charset="0"/>
              </a:rPr>
              <a:t>বিষয়- প্রাথমিক গণিত</a:t>
            </a:r>
            <a:endParaRPr lang="en-US" sz="576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9120" y="5120640"/>
            <a:ext cx="7477760" cy="8802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120" b="1">
                <a:latin typeface="NikoshBAN" pitchFamily="2" charset="0"/>
                <a:cs typeface="NikoshBAN" pitchFamily="2" charset="0"/>
              </a:rPr>
              <a:t>অধ্যায়: ১০  (জ্যামিতি)</a:t>
            </a:r>
            <a:endParaRPr lang="bn-BD" sz="512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8560" y="6421120"/>
            <a:ext cx="3007360" cy="6832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84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৩৫ মিনিটি</a:t>
            </a:r>
            <a:endParaRPr lang="en-US" sz="2560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"/>
            <a:ext cx="10972800" cy="7203321"/>
          </a:xfrm>
          <a:prstGeom prst="rect">
            <a:avLst/>
          </a:prstGeom>
        </p:spPr>
      </p:pic>
      <p:sp>
        <p:nvSpPr>
          <p:cNvPr id="3" name="Isosceles Triangle 3"/>
          <p:cNvSpPr/>
          <p:nvPr/>
        </p:nvSpPr>
        <p:spPr>
          <a:xfrm>
            <a:off x="6248400" y="1312889"/>
            <a:ext cx="2422161" cy="1459043"/>
          </a:xfrm>
          <a:custGeom>
            <a:avLst/>
            <a:gdLst>
              <a:gd name="connsiteX0" fmla="*/ 0 w 2362200"/>
              <a:gd name="connsiteY0" fmla="*/ 1219200 h 1219200"/>
              <a:gd name="connsiteX1" fmla="*/ 1136124 w 2362200"/>
              <a:gd name="connsiteY1" fmla="*/ 0 h 1219200"/>
              <a:gd name="connsiteX2" fmla="*/ 2362200 w 2362200"/>
              <a:gd name="connsiteY2" fmla="*/ 1219200 h 1219200"/>
              <a:gd name="connsiteX3" fmla="*/ 0 w 2362200"/>
              <a:gd name="connsiteY3" fmla="*/ 1219200 h 1219200"/>
              <a:gd name="connsiteX0" fmla="*/ 0 w 2422161"/>
              <a:gd name="connsiteY0" fmla="*/ 1219200 h 1324131"/>
              <a:gd name="connsiteX1" fmla="*/ 1136124 w 2422161"/>
              <a:gd name="connsiteY1" fmla="*/ 0 h 1324131"/>
              <a:gd name="connsiteX2" fmla="*/ 2422161 w 2422161"/>
              <a:gd name="connsiteY2" fmla="*/ 1324131 h 1324131"/>
              <a:gd name="connsiteX3" fmla="*/ 0 w 2422161"/>
              <a:gd name="connsiteY3" fmla="*/ 1219200 h 1324131"/>
              <a:gd name="connsiteX0" fmla="*/ 0 w 2422161"/>
              <a:gd name="connsiteY0" fmla="*/ 1354112 h 1459043"/>
              <a:gd name="connsiteX1" fmla="*/ 1136124 w 2422161"/>
              <a:gd name="connsiteY1" fmla="*/ 0 h 1459043"/>
              <a:gd name="connsiteX2" fmla="*/ 2422161 w 2422161"/>
              <a:gd name="connsiteY2" fmla="*/ 1459043 h 1459043"/>
              <a:gd name="connsiteX3" fmla="*/ 0 w 2422161"/>
              <a:gd name="connsiteY3" fmla="*/ 1354112 h 145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161" h="1459043">
                <a:moveTo>
                  <a:pt x="0" y="1354112"/>
                </a:moveTo>
                <a:lnTo>
                  <a:pt x="1136124" y="0"/>
                </a:lnTo>
                <a:lnTo>
                  <a:pt x="2422161" y="1459043"/>
                </a:lnTo>
                <a:lnTo>
                  <a:pt x="0" y="135411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2971801"/>
            <a:ext cx="11430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67800" y="3505200"/>
            <a:ext cx="685800" cy="990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9200" y="5410200"/>
            <a:ext cx="2743200" cy="1328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3395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82880" y="2118609"/>
            <a:ext cx="2057400" cy="199619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182880" y="4191000"/>
            <a:ext cx="1989320" cy="533401"/>
          </a:xfrm>
          <a:prstGeom prst="triangle">
            <a:avLst>
              <a:gd name="adj" fmla="val 523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50237"/>
            <a:ext cx="7620000" cy="7264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68" y="11243"/>
            <a:ext cx="6096000" cy="73039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Parallelogram 11"/>
          <p:cNvSpPr/>
          <p:nvPr/>
        </p:nvSpPr>
        <p:spPr>
          <a:xfrm>
            <a:off x="3752850" y="3200400"/>
            <a:ext cx="3581400" cy="1803817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3" name="Parallelogram 13"/>
          <p:cNvSpPr/>
          <p:nvPr/>
        </p:nvSpPr>
        <p:spPr>
          <a:xfrm>
            <a:off x="10271760" y="457200"/>
            <a:ext cx="2529840" cy="1282409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840" h="1282408">
                <a:moveTo>
                  <a:pt x="0" y="1251928"/>
                </a:moveTo>
                <a:lnTo>
                  <a:pt x="815902" y="0"/>
                </a:lnTo>
                <a:lnTo>
                  <a:pt x="2529840" y="30480"/>
                </a:lnTo>
                <a:lnTo>
                  <a:pt x="1759658" y="1282408"/>
                </a:lnTo>
                <a:lnTo>
                  <a:pt x="0" y="125192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 rot="3099241">
            <a:off x="8537363" y="4160945"/>
            <a:ext cx="2584607" cy="1513604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  <a:gd name="connsiteX0" fmla="*/ 0 w 2529840"/>
              <a:gd name="connsiteY0" fmla="*/ 1377515 h 1407995"/>
              <a:gd name="connsiteX1" fmla="*/ 1148432 w 2529840"/>
              <a:gd name="connsiteY1" fmla="*/ 0 h 1407995"/>
              <a:gd name="connsiteX2" fmla="*/ 2529840 w 2529840"/>
              <a:gd name="connsiteY2" fmla="*/ 156067 h 1407995"/>
              <a:gd name="connsiteX3" fmla="*/ 1759658 w 2529840"/>
              <a:gd name="connsiteY3" fmla="*/ 1407995 h 1407995"/>
              <a:gd name="connsiteX4" fmla="*/ 0 w 2529840"/>
              <a:gd name="connsiteY4" fmla="*/ 1377515 h 1407995"/>
              <a:gd name="connsiteX0" fmla="*/ 0 w 2529840"/>
              <a:gd name="connsiteY0" fmla="*/ 1377515 h 1513604"/>
              <a:gd name="connsiteX1" fmla="*/ 1148432 w 2529840"/>
              <a:gd name="connsiteY1" fmla="*/ 0 h 1513604"/>
              <a:gd name="connsiteX2" fmla="*/ 2529840 w 2529840"/>
              <a:gd name="connsiteY2" fmla="*/ 156067 h 1513604"/>
              <a:gd name="connsiteX3" fmla="*/ 1598389 w 2529840"/>
              <a:gd name="connsiteY3" fmla="*/ 1513604 h 1513604"/>
              <a:gd name="connsiteX4" fmla="*/ 0 w 2529840"/>
              <a:gd name="connsiteY4" fmla="*/ 1377515 h 1513604"/>
              <a:gd name="connsiteX0" fmla="*/ 0 w 2631882"/>
              <a:gd name="connsiteY0" fmla="*/ 1377515 h 1513604"/>
              <a:gd name="connsiteX1" fmla="*/ 1148432 w 2631882"/>
              <a:gd name="connsiteY1" fmla="*/ 0 h 1513604"/>
              <a:gd name="connsiteX2" fmla="*/ 2631882 w 2631882"/>
              <a:gd name="connsiteY2" fmla="*/ 100765 h 1513604"/>
              <a:gd name="connsiteX3" fmla="*/ 1598389 w 2631882"/>
              <a:gd name="connsiteY3" fmla="*/ 1513604 h 1513604"/>
              <a:gd name="connsiteX4" fmla="*/ 0 w 2631882"/>
              <a:gd name="connsiteY4" fmla="*/ 1377515 h 1513604"/>
              <a:gd name="connsiteX0" fmla="*/ 0 w 2679692"/>
              <a:gd name="connsiteY0" fmla="*/ 1377515 h 1513604"/>
              <a:gd name="connsiteX1" fmla="*/ 1148432 w 2679692"/>
              <a:gd name="connsiteY1" fmla="*/ 0 h 1513604"/>
              <a:gd name="connsiteX2" fmla="*/ 2679692 w 2679692"/>
              <a:gd name="connsiteY2" fmla="*/ 138585 h 1513604"/>
              <a:gd name="connsiteX3" fmla="*/ 1598389 w 2679692"/>
              <a:gd name="connsiteY3" fmla="*/ 1513604 h 1513604"/>
              <a:gd name="connsiteX4" fmla="*/ 0 w 2679692"/>
              <a:gd name="connsiteY4" fmla="*/ 1377515 h 1513604"/>
              <a:gd name="connsiteX0" fmla="*/ 0 w 2622962"/>
              <a:gd name="connsiteY0" fmla="*/ 1305801 h 1513604"/>
              <a:gd name="connsiteX1" fmla="*/ 1091702 w 2622962"/>
              <a:gd name="connsiteY1" fmla="*/ 0 h 1513604"/>
              <a:gd name="connsiteX2" fmla="*/ 2622962 w 2622962"/>
              <a:gd name="connsiteY2" fmla="*/ 138585 h 1513604"/>
              <a:gd name="connsiteX3" fmla="*/ 1541659 w 2622962"/>
              <a:gd name="connsiteY3" fmla="*/ 1513604 h 1513604"/>
              <a:gd name="connsiteX4" fmla="*/ 0 w 2622962"/>
              <a:gd name="connsiteY4" fmla="*/ 1305801 h 1513604"/>
              <a:gd name="connsiteX0" fmla="*/ 0 w 2584607"/>
              <a:gd name="connsiteY0" fmla="*/ 1355575 h 1513604"/>
              <a:gd name="connsiteX1" fmla="*/ 1053347 w 2584607"/>
              <a:gd name="connsiteY1" fmla="*/ 0 h 1513604"/>
              <a:gd name="connsiteX2" fmla="*/ 2584607 w 2584607"/>
              <a:gd name="connsiteY2" fmla="*/ 138585 h 1513604"/>
              <a:gd name="connsiteX3" fmla="*/ 1503304 w 2584607"/>
              <a:gd name="connsiteY3" fmla="*/ 1513604 h 1513604"/>
              <a:gd name="connsiteX4" fmla="*/ 0 w 2584607"/>
              <a:gd name="connsiteY4" fmla="*/ 1355575 h 15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07" h="1513604">
                <a:moveTo>
                  <a:pt x="0" y="1355575"/>
                </a:moveTo>
                <a:lnTo>
                  <a:pt x="1053347" y="0"/>
                </a:lnTo>
                <a:lnTo>
                  <a:pt x="2584607" y="138585"/>
                </a:lnTo>
                <a:lnTo>
                  <a:pt x="1503304" y="1513604"/>
                </a:lnTo>
                <a:lnTo>
                  <a:pt x="0" y="135557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Isosceles Triangle 16"/>
          <p:cNvSpPr/>
          <p:nvPr/>
        </p:nvSpPr>
        <p:spPr>
          <a:xfrm>
            <a:off x="1143000" y="1371600"/>
            <a:ext cx="2971800" cy="1661161"/>
          </a:xfrm>
          <a:custGeom>
            <a:avLst/>
            <a:gdLst>
              <a:gd name="connsiteX0" fmla="*/ 0 w 2971800"/>
              <a:gd name="connsiteY0" fmla="*/ 1524000 h 1524000"/>
              <a:gd name="connsiteX1" fmla="*/ 1485900 w 2971800"/>
              <a:gd name="connsiteY1" fmla="*/ 0 h 1524000"/>
              <a:gd name="connsiteX2" fmla="*/ 2971800 w 2971800"/>
              <a:gd name="connsiteY2" fmla="*/ 1524000 h 1524000"/>
              <a:gd name="connsiteX3" fmla="*/ 0 w 2971800"/>
              <a:gd name="connsiteY3" fmla="*/ 1524000 h 1524000"/>
              <a:gd name="connsiteX0" fmla="*/ 0 w 2971800"/>
              <a:gd name="connsiteY0" fmla="*/ 1661160 h 1661160"/>
              <a:gd name="connsiteX1" fmla="*/ 541020 w 2971800"/>
              <a:gd name="connsiteY1" fmla="*/ 0 h 1661160"/>
              <a:gd name="connsiteX2" fmla="*/ 2971800 w 2971800"/>
              <a:gd name="connsiteY2" fmla="*/ 1661160 h 1661160"/>
              <a:gd name="connsiteX3" fmla="*/ 0 w 2971800"/>
              <a:gd name="connsiteY3" fmla="*/ 1661160 h 16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1661160">
                <a:moveTo>
                  <a:pt x="0" y="1661160"/>
                </a:moveTo>
                <a:lnTo>
                  <a:pt x="541020" y="0"/>
                </a:lnTo>
                <a:lnTo>
                  <a:pt x="2971800" y="1661160"/>
                </a:lnTo>
                <a:lnTo>
                  <a:pt x="0" y="166116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10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4343400" y="381000"/>
            <a:ext cx="5105400" cy="1828800"/>
          </a:xfrm>
          <a:prstGeom prst="cub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324600" y="2667000"/>
            <a:ext cx="11430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59A7A8FD-C6AB-4489-A33C-9E05F3729B52}"/>
              </a:ext>
            </a:extLst>
          </p:cNvPr>
          <p:cNvSpPr/>
          <p:nvPr/>
        </p:nvSpPr>
        <p:spPr>
          <a:xfrm>
            <a:off x="609600" y="3962400"/>
            <a:ext cx="12725400" cy="3048000"/>
          </a:xfrm>
          <a:prstGeom prst="cub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 (সামান্তরিক ও ট্রাপিজিয়াম</a:t>
            </a:r>
          </a:p>
        </p:txBody>
      </p:sp>
    </p:spTree>
    <p:extLst>
      <p:ext uri="{BB962C8B-B14F-4D97-AF65-F5344CB8AC3E}">
        <p14:creationId xmlns:p14="http://schemas.microsoft.com/office/powerpoint/2010/main" val="2021538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304800" y="2438400"/>
            <a:ext cx="13182600" cy="4572000"/>
          </a:xfrm>
          <a:prstGeom prst="bevel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342846" indent="-342846">
              <a:buFont typeface="Wingdings" pitchFamily="2" charset="2"/>
              <a:buChar char="v"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২৯.১.১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সামন্তরিক,ও ট্রাপেজিয়ামের আকৃতি অনুসারে পৃথক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পৃথক </a:t>
            </a:r>
            <a:endParaRPr lang="en-US" sz="4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সাজাতে পারবে। </a:t>
            </a:r>
          </a:p>
          <a:p>
            <a:pPr marL="342846" indent="-342846">
              <a:buFont typeface="Wingdings" pitchFamily="2" charset="2"/>
              <a:buChar char="v"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২৯.২.১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সামন্তরিক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আঁকতে পারবে। </a:t>
            </a:r>
          </a:p>
          <a:p>
            <a:pPr marL="342846" indent="-342846">
              <a:buFont typeface="Wingdings" pitchFamily="2" charset="2"/>
              <a:buChar char="v"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২৯.৩.১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সামন্তরিক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ট্রাপেজিয়ামের  বৈশিষ্ট সম্পর্কে জানবে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 চিহ্নিত করতে পারবে।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523713-E953-42FA-AA4C-58EE453F901A}"/>
              </a:ext>
            </a:extLst>
          </p:cNvPr>
          <p:cNvGrpSpPr/>
          <p:nvPr/>
        </p:nvGrpSpPr>
        <p:grpSpPr>
          <a:xfrm>
            <a:off x="4343400" y="228600"/>
            <a:ext cx="5638800" cy="2819400"/>
            <a:chOff x="4343400" y="228600"/>
            <a:chExt cx="5638800" cy="2819400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2953F7A6-5F6F-49AB-A1D5-30DABC0258D4}"/>
                </a:ext>
              </a:extLst>
            </p:cNvPr>
            <p:cNvSpPr/>
            <p:nvPr/>
          </p:nvSpPr>
          <p:spPr>
            <a:xfrm>
              <a:off x="4343400" y="228600"/>
              <a:ext cx="5638800" cy="1589950"/>
            </a:xfrm>
            <a:prstGeom prst="trapezoid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466FFF-9D33-4574-AD5C-8B32C110E7C2}"/>
                </a:ext>
              </a:extLst>
            </p:cNvPr>
            <p:cNvSpPr txBox="1"/>
            <p:nvPr/>
          </p:nvSpPr>
          <p:spPr>
            <a:xfrm>
              <a:off x="5105400" y="493455"/>
              <a:ext cx="4267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 ফল </a:t>
              </a:r>
              <a:endParaRPr lang="en-US" sz="8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8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26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5400000">
            <a:off x="971550" y="4972051"/>
            <a:ext cx="914400" cy="2400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38200" y="5029200"/>
            <a:ext cx="12954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2443455" cy="8382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0896600" y="381001"/>
            <a:ext cx="1524000" cy="19812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73000" y="228601"/>
            <a:ext cx="914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96400" y="304800"/>
            <a:ext cx="12954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990600" y="685801"/>
            <a:ext cx="1295400" cy="1981200"/>
          </a:xfrm>
          <a:prstGeom prst="triangl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1605198"/>
            <a:ext cx="2443455" cy="8382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61731">
            <a:off x="4048797" y="1095279"/>
            <a:ext cx="914400" cy="1840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291294"/>
            <a:ext cx="244345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515432">
            <a:off x="882980" y="2576106"/>
            <a:ext cx="1295400" cy="228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4362474">
            <a:off x="3679149" y="4784580"/>
            <a:ext cx="1055133" cy="2417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9716744">
            <a:off x="3673343" y="2926257"/>
            <a:ext cx="988073" cy="1880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5872655">
            <a:off x="3382953" y="2642928"/>
            <a:ext cx="1080166" cy="2420337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104900" y="1524000"/>
            <a:ext cx="1104900" cy="838201"/>
            <a:chOff x="1104900" y="762000"/>
            <a:chExt cx="1104900" cy="838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838575" y="1600437"/>
            <a:ext cx="1343025" cy="852487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8570" y="3278649"/>
            <a:ext cx="1228202" cy="939286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  <a:gd name="connsiteX0" fmla="*/ 788795 w 1258681"/>
              <a:gd name="connsiteY0" fmla="*/ 10049 h 918966"/>
              <a:gd name="connsiteX1" fmla="*/ 1258681 w 1258681"/>
              <a:gd name="connsiteY1" fmla="*/ 0 h 918966"/>
              <a:gd name="connsiteX2" fmla="*/ 1163724 w 1258681"/>
              <a:gd name="connsiteY2" fmla="*/ 918966 h 918966"/>
              <a:gd name="connsiteX3" fmla="*/ 0 w 1258681"/>
              <a:gd name="connsiteY3" fmla="*/ 918966 h 918966"/>
              <a:gd name="connsiteX4" fmla="*/ 788795 w 1258681"/>
              <a:gd name="connsiteY4" fmla="*/ 10049 h 918966"/>
              <a:gd name="connsiteX0" fmla="*/ 788795 w 1228201"/>
              <a:gd name="connsiteY0" fmla="*/ 17669 h 926586"/>
              <a:gd name="connsiteX1" fmla="*/ 1228201 w 1228201"/>
              <a:gd name="connsiteY1" fmla="*/ 0 h 926586"/>
              <a:gd name="connsiteX2" fmla="*/ 1163724 w 1228201"/>
              <a:gd name="connsiteY2" fmla="*/ 926586 h 926586"/>
              <a:gd name="connsiteX3" fmla="*/ 0 w 1228201"/>
              <a:gd name="connsiteY3" fmla="*/ 926586 h 926586"/>
              <a:gd name="connsiteX4" fmla="*/ 788795 w 1228201"/>
              <a:gd name="connsiteY4" fmla="*/ 17669 h 926586"/>
              <a:gd name="connsiteX0" fmla="*/ 788795 w 1228201"/>
              <a:gd name="connsiteY0" fmla="*/ 17669 h 939286"/>
              <a:gd name="connsiteX1" fmla="*/ 1228201 w 1228201"/>
              <a:gd name="connsiteY1" fmla="*/ 0 h 939286"/>
              <a:gd name="connsiteX2" fmla="*/ 1100223 w 1228201"/>
              <a:gd name="connsiteY2" fmla="*/ 939286 h 939286"/>
              <a:gd name="connsiteX3" fmla="*/ 0 w 1228201"/>
              <a:gd name="connsiteY3" fmla="*/ 926586 h 939286"/>
              <a:gd name="connsiteX4" fmla="*/ 788795 w 1228201"/>
              <a:gd name="connsiteY4" fmla="*/ 17669 h 93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201" h="939286">
                <a:moveTo>
                  <a:pt x="788795" y="17669"/>
                </a:moveTo>
                <a:lnTo>
                  <a:pt x="1228201" y="0"/>
                </a:lnTo>
                <a:lnTo>
                  <a:pt x="1100223" y="939286"/>
                </a:lnTo>
                <a:lnTo>
                  <a:pt x="0" y="926586"/>
                </a:lnTo>
                <a:lnTo>
                  <a:pt x="788795" y="17669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79801" y="3409950"/>
            <a:ext cx="1498601" cy="838201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8200" y="5715001"/>
            <a:ext cx="12954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04800" y="76201"/>
            <a:ext cx="89154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ডানপাশের আকৃতিগুলো একটি অন্যটির উপর বসিয়ে চতুর্ভুজ তৈরি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38575" y="558226"/>
            <a:ext cx="5305425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কী কী আকৃতি তৈরি করতে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3979" y="2706520"/>
            <a:ext cx="7333424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পাশের ৬ টি চতুর্ভুজকে তাদের সমান্তরাল বাহুগুলোর ভিত্তিতে দুইটি দলে ভাগ করি।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23072"/>
              </p:ext>
            </p:extLst>
          </p:nvPr>
        </p:nvGraphicFramePr>
        <p:xfrm>
          <a:off x="6629400" y="4205694"/>
          <a:ext cx="6858000" cy="27127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itchFamily="2" charset="0"/>
                          <a:cs typeface="NikoshBAN" pitchFamily="2" charset="0"/>
                        </a:rPr>
                        <a:t>সমান্তরাল বাহু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bn-BD" sz="32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1">
                <a:tc>
                  <a:txBody>
                    <a:bodyPr/>
                    <a:lstStyle/>
                    <a:p>
                      <a:pPr algn="l"/>
                      <a:r>
                        <a:rPr lang="bn-BD" sz="3200" b="0" dirty="0">
                          <a:latin typeface="NikoshBAN" pitchFamily="2" charset="0"/>
                          <a:cs typeface="NikoshBAN" pitchFamily="2" charset="0"/>
                        </a:rPr>
                        <a:t>১) শুধু</a:t>
                      </a:r>
                      <a:r>
                        <a:rPr lang="bn-BD" sz="3200" b="0" baseline="0" dirty="0">
                          <a:latin typeface="NikoshBAN" pitchFamily="2" charset="0"/>
                          <a:cs typeface="NikoshBAN" pitchFamily="2" charset="0"/>
                        </a:rPr>
                        <a:t> ১ জোড়া বাহু পরস্পর সমান্তরাল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1">
                <a:tc>
                  <a:txBody>
                    <a:bodyPr/>
                    <a:lstStyle/>
                    <a:p>
                      <a:pPr marL="0" marR="0" indent="0" algn="l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>
                          <a:latin typeface="NikoshBAN" pitchFamily="2" charset="0"/>
                          <a:cs typeface="NikoshBAN" pitchFamily="2" charset="0"/>
                        </a:rPr>
                        <a:t>২)</a:t>
                      </a:r>
                      <a:r>
                        <a:rPr lang="bn-BD" sz="3200" b="0" baseline="0" dirty="0">
                          <a:latin typeface="NikoshBAN" pitchFamily="2" charset="0"/>
                          <a:cs typeface="NikoshBAN" pitchFamily="2" charset="0"/>
                        </a:rPr>
                        <a:t> ২ জোড়া বাহু পরস্পর সমান্তরাল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2192000" y="4953000"/>
            <a:ext cx="838200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টি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717141">
            <a:off x="3678464" y="5001131"/>
            <a:ext cx="1063319" cy="2151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08053" y="5217743"/>
            <a:ext cx="1400175" cy="1543286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192000" y="6044639"/>
            <a:ext cx="838200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টি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1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42" grpId="0" animBg="1"/>
      <p:bldP spid="45" grpId="0" animBg="1"/>
      <p:bldP spid="46" grpId="0" animBg="1"/>
      <p:bldP spid="49" grpId="0" animBg="1"/>
      <p:bldP spid="50" grpId="0"/>
      <p:bldP spid="51" grpId="0"/>
      <p:bldP spid="53" grpId="0"/>
      <p:bldP spid="55" grpId="0"/>
      <p:bldP spid="14" grpId="0" animBg="1"/>
      <p:bldP spid="44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770" y="712034"/>
            <a:ext cx="1707630" cy="58476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208" y="2895601"/>
            <a:ext cx="10744200" cy="1077204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উপরে প্রদর্শিত ৬ টি চতুর্ভুজের মধ্যে কোন আয়ত আছে? যদি আছে মনে হয়, তবে কেন সেটি আয়ত তার কারণ 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08301" y="1717430"/>
            <a:ext cx="1104900" cy="838201"/>
            <a:chOff x="1104900" y="762000"/>
            <a:chExt cx="1104900" cy="838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04900" y="1600200"/>
              <a:ext cx="1104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104900" y="762000"/>
              <a:ext cx="800100" cy="838200"/>
              <a:chOff x="1104900" y="762000"/>
              <a:chExt cx="800100" cy="838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371600" y="76200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104900" y="762000"/>
                <a:ext cx="26670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flipH="1" flipV="1">
              <a:off x="1905000" y="762000"/>
              <a:ext cx="3048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41"/>
          <p:cNvSpPr/>
          <p:nvPr/>
        </p:nvSpPr>
        <p:spPr>
          <a:xfrm>
            <a:off x="5294027" y="1670120"/>
            <a:ext cx="1343025" cy="852487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Rectangle 43"/>
          <p:cNvSpPr/>
          <p:nvPr/>
        </p:nvSpPr>
        <p:spPr>
          <a:xfrm>
            <a:off x="9461838" y="1238438"/>
            <a:ext cx="1400175" cy="1543286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Rectangle 44"/>
          <p:cNvSpPr/>
          <p:nvPr/>
        </p:nvSpPr>
        <p:spPr>
          <a:xfrm>
            <a:off x="533401" y="1502009"/>
            <a:ext cx="1228202" cy="926586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  <a:gd name="connsiteX0" fmla="*/ 788795 w 1258681"/>
              <a:gd name="connsiteY0" fmla="*/ 10049 h 918966"/>
              <a:gd name="connsiteX1" fmla="*/ 1258681 w 1258681"/>
              <a:gd name="connsiteY1" fmla="*/ 0 h 918966"/>
              <a:gd name="connsiteX2" fmla="*/ 1163724 w 1258681"/>
              <a:gd name="connsiteY2" fmla="*/ 918966 h 918966"/>
              <a:gd name="connsiteX3" fmla="*/ 0 w 1258681"/>
              <a:gd name="connsiteY3" fmla="*/ 918966 h 918966"/>
              <a:gd name="connsiteX4" fmla="*/ 788795 w 1258681"/>
              <a:gd name="connsiteY4" fmla="*/ 10049 h 918966"/>
              <a:gd name="connsiteX0" fmla="*/ 788795 w 1228201"/>
              <a:gd name="connsiteY0" fmla="*/ 17669 h 926586"/>
              <a:gd name="connsiteX1" fmla="*/ 1228201 w 1228201"/>
              <a:gd name="connsiteY1" fmla="*/ 0 h 926586"/>
              <a:gd name="connsiteX2" fmla="*/ 1163724 w 1228201"/>
              <a:gd name="connsiteY2" fmla="*/ 926586 h 926586"/>
              <a:gd name="connsiteX3" fmla="*/ 0 w 1228201"/>
              <a:gd name="connsiteY3" fmla="*/ 926586 h 926586"/>
              <a:gd name="connsiteX4" fmla="*/ 788795 w 1228201"/>
              <a:gd name="connsiteY4" fmla="*/ 17669 h 9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201" h="926586">
                <a:moveTo>
                  <a:pt x="788795" y="17669"/>
                </a:moveTo>
                <a:lnTo>
                  <a:pt x="1228201" y="0"/>
                </a:lnTo>
                <a:lnTo>
                  <a:pt x="1163724" y="926586"/>
                </a:lnTo>
                <a:lnTo>
                  <a:pt x="0" y="926586"/>
                </a:lnTo>
                <a:lnTo>
                  <a:pt x="788795" y="17669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7" name="Rectangle 45"/>
          <p:cNvSpPr/>
          <p:nvPr/>
        </p:nvSpPr>
        <p:spPr>
          <a:xfrm>
            <a:off x="7391401" y="1677263"/>
            <a:ext cx="1498601" cy="838201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582400" y="1723051"/>
            <a:ext cx="12954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58" y="4268236"/>
            <a:ext cx="3953108" cy="18530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5590935"/>
            <a:ext cx="2238689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12780"/>
              </p:ext>
            </p:extLst>
          </p:nvPr>
        </p:nvGraphicFramePr>
        <p:xfrm>
          <a:off x="381000" y="914400"/>
          <a:ext cx="13182600" cy="57150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59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sz="3200" b="1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জোড়া সমান্তরাল বাহুবিশিষ্ট চতুর্ভুজ 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1201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 জোড়া সমান্তরাল বাহুবিশিষ্ট চতুর্ভুজ 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0">
                <a:tc>
                  <a:txBody>
                    <a:bodyPr/>
                    <a:lstStyle/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14600" y="5105400"/>
            <a:ext cx="2443455" cy="83820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048000" y="4267201"/>
            <a:ext cx="1295400" cy="1981200"/>
          </a:xfrm>
          <a:prstGeom prst="triangl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9800" y="4694392"/>
            <a:ext cx="2443455" cy="83820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261731">
            <a:off x="10703678" y="4097297"/>
            <a:ext cx="914400" cy="2133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3215094"/>
            <a:ext cx="2443455" cy="914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515432">
            <a:off x="1219200" y="2376894"/>
            <a:ext cx="1295400" cy="2286000"/>
          </a:xfrm>
          <a:prstGeom prst="triangl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717141">
            <a:off x="7748452" y="2830722"/>
            <a:ext cx="1063319" cy="2342365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4362474">
            <a:off x="7762521" y="2803380"/>
            <a:ext cx="1055133" cy="2417882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9716744">
            <a:off x="4548407" y="2768195"/>
            <a:ext cx="988073" cy="2133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5872655">
            <a:off x="4221153" y="2490528"/>
            <a:ext cx="1080166" cy="2420337"/>
          </a:xfrm>
          <a:prstGeom prst="triangl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3" name="Rectangle 41"/>
          <p:cNvSpPr/>
          <p:nvPr/>
        </p:nvSpPr>
        <p:spPr>
          <a:xfrm>
            <a:off x="10467975" y="4689631"/>
            <a:ext cx="1343025" cy="852487"/>
          </a:xfrm>
          <a:custGeom>
            <a:avLst/>
            <a:gdLst>
              <a:gd name="connsiteX0" fmla="*/ 0 w 1371600"/>
              <a:gd name="connsiteY0" fmla="*/ 0 h 838200"/>
              <a:gd name="connsiteX1" fmla="*/ 1371600 w 1371600"/>
              <a:gd name="connsiteY1" fmla="*/ 0 h 838200"/>
              <a:gd name="connsiteX2" fmla="*/ 1371600 w 1371600"/>
              <a:gd name="connsiteY2" fmla="*/ 838200 h 838200"/>
              <a:gd name="connsiteX3" fmla="*/ 0 w 1371600"/>
              <a:gd name="connsiteY3" fmla="*/ 838200 h 838200"/>
              <a:gd name="connsiteX4" fmla="*/ 0 w 1371600"/>
              <a:gd name="connsiteY4" fmla="*/ 0 h 838200"/>
              <a:gd name="connsiteX0" fmla="*/ 0 w 1371600"/>
              <a:gd name="connsiteY0" fmla="*/ 19050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0 w 1371600"/>
              <a:gd name="connsiteY4" fmla="*/ 19050 h 857250"/>
              <a:gd name="connsiteX0" fmla="*/ 28575 w 1371600"/>
              <a:gd name="connsiteY0" fmla="*/ 23813 h 857250"/>
              <a:gd name="connsiteX1" fmla="*/ 1038225 w 1371600"/>
              <a:gd name="connsiteY1" fmla="*/ 0 h 857250"/>
              <a:gd name="connsiteX2" fmla="*/ 1371600 w 1371600"/>
              <a:gd name="connsiteY2" fmla="*/ 857250 h 857250"/>
              <a:gd name="connsiteX3" fmla="*/ 0 w 1371600"/>
              <a:gd name="connsiteY3" fmla="*/ 857250 h 857250"/>
              <a:gd name="connsiteX4" fmla="*/ 28575 w 1371600"/>
              <a:gd name="connsiteY4" fmla="*/ 23813 h 857250"/>
              <a:gd name="connsiteX0" fmla="*/ 0 w 1343025"/>
              <a:gd name="connsiteY0" fmla="*/ 23813 h 866775"/>
              <a:gd name="connsiteX1" fmla="*/ 1009650 w 1343025"/>
              <a:gd name="connsiteY1" fmla="*/ 0 h 866775"/>
              <a:gd name="connsiteX2" fmla="*/ 1343025 w 1343025"/>
              <a:gd name="connsiteY2" fmla="*/ 857250 h 866775"/>
              <a:gd name="connsiteX3" fmla="*/ 328613 w 1343025"/>
              <a:gd name="connsiteY3" fmla="*/ 866775 h 866775"/>
              <a:gd name="connsiteX4" fmla="*/ 0 w 1343025"/>
              <a:gd name="connsiteY4" fmla="*/ 23813 h 866775"/>
              <a:gd name="connsiteX0" fmla="*/ 0 w 1343025"/>
              <a:gd name="connsiteY0" fmla="*/ 9525 h 852487"/>
              <a:gd name="connsiteX1" fmla="*/ 1000125 w 1343025"/>
              <a:gd name="connsiteY1" fmla="*/ 0 h 852487"/>
              <a:gd name="connsiteX2" fmla="*/ 1343025 w 1343025"/>
              <a:gd name="connsiteY2" fmla="*/ 842962 h 852487"/>
              <a:gd name="connsiteX3" fmla="*/ 328613 w 1343025"/>
              <a:gd name="connsiteY3" fmla="*/ 852487 h 852487"/>
              <a:gd name="connsiteX4" fmla="*/ 0 w 1343025"/>
              <a:gd name="connsiteY4" fmla="*/ 9525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852487">
                <a:moveTo>
                  <a:pt x="0" y="9525"/>
                </a:moveTo>
                <a:lnTo>
                  <a:pt x="1000125" y="0"/>
                </a:lnTo>
                <a:lnTo>
                  <a:pt x="1343025" y="842962"/>
                </a:lnTo>
                <a:lnTo>
                  <a:pt x="328613" y="852487"/>
                </a:lnTo>
                <a:lnTo>
                  <a:pt x="0" y="9525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4" name="Rectangle 43"/>
          <p:cNvSpPr/>
          <p:nvPr/>
        </p:nvSpPr>
        <p:spPr>
          <a:xfrm>
            <a:off x="7591425" y="3236543"/>
            <a:ext cx="1400175" cy="1543286"/>
          </a:xfrm>
          <a:custGeom>
            <a:avLst/>
            <a:gdLst>
              <a:gd name="connsiteX0" fmla="*/ 0 w 1371600"/>
              <a:gd name="connsiteY0" fmla="*/ 0 h 624123"/>
              <a:gd name="connsiteX1" fmla="*/ 1371600 w 1371600"/>
              <a:gd name="connsiteY1" fmla="*/ 0 h 624123"/>
              <a:gd name="connsiteX2" fmla="*/ 1371600 w 1371600"/>
              <a:gd name="connsiteY2" fmla="*/ 624123 h 624123"/>
              <a:gd name="connsiteX3" fmla="*/ 0 w 1371600"/>
              <a:gd name="connsiteY3" fmla="*/ 624123 h 624123"/>
              <a:gd name="connsiteX4" fmla="*/ 0 w 1371600"/>
              <a:gd name="connsiteY4" fmla="*/ 0 h 624123"/>
              <a:gd name="connsiteX0" fmla="*/ 257175 w 1628775"/>
              <a:gd name="connsiteY0" fmla="*/ 0 h 1195623"/>
              <a:gd name="connsiteX1" fmla="*/ 1628775 w 1628775"/>
              <a:gd name="connsiteY1" fmla="*/ 0 h 1195623"/>
              <a:gd name="connsiteX2" fmla="*/ 1628775 w 1628775"/>
              <a:gd name="connsiteY2" fmla="*/ 624123 h 1195623"/>
              <a:gd name="connsiteX3" fmla="*/ 0 w 1628775"/>
              <a:gd name="connsiteY3" fmla="*/ 1195623 h 1195623"/>
              <a:gd name="connsiteX4" fmla="*/ 257175 w 1628775"/>
              <a:gd name="connsiteY4" fmla="*/ 0 h 1195623"/>
              <a:gd name="connsiteX0" fmla="*/ 238125 w 1628775"/>
              <a:gd name="connsiteY0" fmla="*/ 0 h 1200385"/>
              <a:gd name="connsiteX1" fmla="*/ 1628775 w 1628775"/>
              <a:gd name="connsiteY1" fmla="*/ 4762 h 1200385"/>
              <a:gd name="connsiteX2" fmla="*/ 1628775 w 1628775"/>
              <a:gd name="connsiteY2" fmla="*/ 628885 h 1200385"/>
              <a:gd name="connsiteX3" fmla="*/ 0 w 1628775"/>
              <a:gd name="connsiteY3" fmla="*/ 1200385 h 1200385"/>
              <a:gd name="connsiteX4" fmla="*/ 238125 w 1628775"/>
              <a:gd name="connsiteY4" fmla="*/ 0 h 1200385"/>
              <a:gd name="connsiteX0" fmla="*/ 238125 w 1628775"/>
              <a:gd name="connsiteY0" fmla="*/ 342901 h 1543286"/>
              <a:gd name="connsiteX1" fmla="*/ 1400175 w 1628775"/>
              <a:gd name="connsiteY1" fmla="*/ 0 h 1543286"/>
              <a:gd name="connsiteX2" fmla="*/ 1628775 w 1628775"/>
              <a:gd name="connsiteY2" fmla="*/ 971786 h 1543286"/>
              <a:gd name="connsiteX3" fmla="*/ 0 w 1628775"/>
              <a:gd name="connsiteY3" fmla="*/ 1543286 h 1543286"/>
              <a:gd name="connsiteX4" fmla="*/ 238125 w 1628775"/>
              <a:gd name="connsiteY4" fmla="*/ 342901 h 1543286"/>
              <a:gd name="connsiteX0" fmla="*/ 238125 w 1400175"/>
              <a:gd name="connsiteY0" fmla="*/ 342901 h 1543286"/>
              <a:gd name="connsiteX1" fmla="*/ 1400175 w 1400175"/>
              <a:gd name="connsiteY1" fmla="*/ 0 h 1543286"/>
              <a:gd name="connsiteX2" fmla="*/ 1147763 w 1400175"/>
              <a:gd name="connsiteY2" fmla="*/ 1195623 h 1543286"/>
              <a:gd name="connsiteX3" fmla="*/ 0 w 1400175"/>
              <a:gd name="connsiteY3" fmla="*/ 1543286 h 1543286"/>
              <a:gd name="connsiteX4" fmla="*/ 238125 w 1400175"/>
              <a:gd name="connsiteY4" fmla="*/ 342901 h 15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1543286">
                <a:moveTo>
                  <a:pt x="238125" y="342901"/>
                </a:moveTo>
                <a:lnTo>
                  <a:pt x="1400175" y="0"/>
                </a:lnTo>
                <a:lnTo>
                  <a:pt x="1147763" y="1195623"/>
                </a:lnTo>
                <a:lnTo>
                  <a:pt x="0" y="1543286"/>
                </a:lnTo>
                <a:lnTo>
                  <a:pt x="238125" y="34290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5" name="Rectangle 44"/>
          <p:cNvSpPr/>
          <p:nvPr/>
        </p:nvSpPr>
        <p:spPr>
          <a:xfrm>
            <a:off x="927170" y="3210070"/>
            <a:ext cx="1304402" cy="918966"/>
          </a:xfrm>
          <a:custGeom>
            <a:avLst/>
            <a:gdLst>
              <a:gd name="connsiteX0" fmla="*/ 0 w 857250"/>
              <a:gd name="connsiteY0" fmla="*/ 0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0 w 857250"/>
              <a:gd name="connsiteY4" fmla="*/ 0 h 823506"/>
              <a:gd name="connsiteX0" fmla="*/ 211015 w 857250"/>
              <a:gd name="connsiteY0" fmla="*/ 20097 h 823506"/>
              <a:gd name="connsiteX1" fmla="*/ 857250 w 857250"/>
              <a:gd name="connsiteY1" fmla="*/ 0 h 823506"/>
              <a:gd name="connsiteX2" fmla="*/ 857250 w 857250"/>
              <a:gd name="connsiteY2" fmla="*/ 823506 h 823506"/>
              <a:gd name="connsiteX3" fmla="*/ 0 w 857250"/>
              <a:gd name="connsiteY3" fmla="*/ 823506 h 823506"/>
              <a:gd name="connsiteX4" fmla="*/ 211015 w 857250"/>
              <a:gd name="connsiteY4" fmla="*/ 20097 h 823506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435030 w 1435030"/>
              <a:gd name="connsiteY2" fmla="*/ 823506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435030"/>
              <a:gd name="connsiteY0" fmla="*/ 20097 h 913941"/>
              <a:gd name="connsiteX1" fmla="*/ 1435030 w 1435030"/>
              <a:gd name="connsiteY1" fmla="*/ 0 h 913941"/>
              <a:gd name="connsiteX2" fmla="*/ 1163724 w 1435030"/>
              <a:gd name="connsiteY2" fmla="*/ 913941 h 913941"/>
              <a:gd name="connsiteX3" fmla="*/ 0 w 1435030"/>
              <a:gd name="connsiteY3" fmla="*/ 913941 h 913941"/>
              <a:gd name="connsiteX4" fmla="*/ 788795 w 1435030"/>
              <a:gd name="connsiteY4" fmla="*/ 20097 h 913941"/>
              <a:gd name="connsiteX0" fmla="*/ 788795 w 1304401"/>
              <a:gd name="connsiteY0" fmla="*/ 25122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25122 h 918966"/>
              <a:gd name="connsiteX0" fmla="*/ 803867 w 1304401"/>
              <a:gd name="connsiteY0" fmla="*/ 0 h 939062"/>
              <a:gd name="connsiteX1" fmla="*/ 1304401 w 1304401"/>
              <a:gd name="connsiteY1" fmla="*/ 20096 h 939062"/>
              <a:gd name="connsiteX2" fmla="*/ 1163724 w 1304401"/>
              <a:gd name="connsiteY2" fmla="*/ 939062 h 939062"/>
              <a:gd name="connsiteX3" fmla="*/ 0 w 1304401"/>
              <a:gd name="connsiteY3" fmla="*/ 939062 h 939062"/>
              <a:gd name="connsiteX4" fmla="*/ 803867 w 1304401"/>
              <a:gd name="connsiteY4" fmla="*/ 0 h 939062"/>
              <a:gd name="connsiteX0" fmla="*/ 813916 w 1304401"/>
              <a:gd name="connsiteY0" fmla="*/ 20098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813916 w 1304401"/>
              <a:gd name="connsiteY4" fmla="*/ 20098 h 918966"/>
              <a:gd name="connsiteX0" fmla="*/ 788795 w 1304401"/>
              <a:gd name="connsiteY0" fmla="*/ 10049 h 918966"/>
              <a:gd name="connsiteX1" fmla="*/ 1304401 w 1304401"/>
              <a:gd name="connsiteY1" fmla="*/ 0 h 918966"/>
              <a:gd name="connsiteX2" fmla="*/ 1163724 w 1304401"/>
              <a:gd name="connsiteY2" fmla="*/ 918966 h 918966"/>
              <a:gd name="connsiteX3" fmla="*/ 0 w 1304401"/>
              <a:gd name="connsiteY3" fmla="*/ 918966 h 918966"/>
              <a:gd name="connsiteX4" fmla="*/ 788795 w 1304401"/>
              <a:gd name="connsiteY4" fmla="*/ 10049 h 91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401" h="918966">
                <a:moveTo>
                  <a:pt x="788795" y="10049"/>
                </a:moveTo>
                <a:lnTo>
                  <a:pt x="1304401" y="0"/>
                </a:lnTo>
                <a:lnTo>
                  <a:pt x="1163724" y="918966"/>
                </a:lnTo>
                <a:lnTo>
                  <a:pt x="0" y="918966"/>
                </a:lnTo>
                <a:lnTo>
                  <a:pt x="788795" y="10049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6" name="Rectangle 45"/>
          <p:cNvSpPr/>
          <p:nvPr/>
        </p:nvSpPr>
        <p:spPr>
          <a:xfrm>
            <a:off x="4318001" y="3257550"/>
            <a:ext cx="1498601" cy="838201"/>
          </a:xfrm>
          <a:custGeom>
            <a:avLst/>
            <a:gdLst>
              <a:gd name="connsiteX0" fmla="*/ 0 w 1371600"/>
              <a:gd name="connsiteY0" fmla="*/ 0 h 990600"/>
              <a:gd name="connsiteX1" fmla="*/ 1371600 w 1371600"/>
              <a:gd name="connsiteY1" fmla="*/ 0 h 990600"/>
              <a:gd name="connsiteX2" fmla="*/ 1371600 w 1371600"/>
              <a:gd name="connsiteY2" fmla="*/ 990600 h 990600"/>
              <a:gd name="connsiteX3" fmla="*/ 0 w 1371600"/>
              <a:gd name="connsiteY3" fmla="*/ 990600 h 990600"/>
              <a:gd name="connsiteX4" fmla="*/ 0 w 1371600"/>
              <a:gd name="connsiteY4" fmla="*/ 0 h 990600"/>
              <a:gd name="connsiteX0" fmla="*/ 0 w 1371600"/>
              <a:gd name="connsiteY0" fmla="*/ 323850 h 1314450"/>
              <a:gd name="connsiteX1" fmla="*/ 98425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1314450 h 1314450"/>
              <a:gd name="connsiteX4" fmla="*/ 0 w 1371600"/>
              <a:gd name="connsiteY4" fmla="*/ 323850 h 1314450"/>
              <a:gd name="connsiteX0" fmla="*/ 0 w 1498600"/>
              <a:gd name="connsiteY0" fmla="*/ 323850 h 1314450"/>
              <a:gd name="connsiteX1" fmla="*/ 984250 w 1498600"/>
              <a:gd name="connsiteY1" fmla="*/ 0 h 1314450"/>
              <a:gd name="connsiteX2" fmla="*/ 1498600 w 1498600"/>
              <a:gd name="connsiteY2" fmla="*/ 838200 h 1314450"/>
              <a:gd name="connsiteX3" fmla="*/ 0 w 1498600"/>
              <a:gd name="connsiteY3" fmla="*/ 1314450 h 1314450"/>
              <a:gd name="connsiteX4" fmla="*/ 0 w 1498600"/>
              <a:gd name="connsiteY4" fmla="*/ 323850 h 131445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90500 w 1498600"/>
              <a:gd name="connsiteY3" fmla="*/ 73025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184150 w 1498600"/>
              <a:gd name="connsiteY3" fmla="*/ 660400 h 838200"/>
              <a:gd name="connsiteX4" fmla="*/ 0 w 1498600"/>
              <a:gd name="connsiteY4" fmla="*/ 323850 h 838200"/>
              <a:gd name="connsiteX0" fmla="*/ 0 w 1498600"/>
              <a:gd name="connsiteY0" fmla="*/ 323850 h 838200"/>
              <a:gd name="connsiteX1" fmla="*/ 984250 w 1498600"/>
              <a:gd name="connsiteY1" fmla="*/ 0 h 838200"/>
              <a:gd name="connsiteX2" fmla="*/ 1498600 w 1498600"/>
              <a:gd name="connsiteY2" fmla="*/ 838200 h 838200"/>
              <a:gd name="connsiteX3" fmla="*/ 215900 w 1498600"/>
              <a:gd name="connsiteY3" fmla="*/ 698500 h 838200"/>
              <a:gd name="connsiteX4" fmla="*/ 0 w 1498600"/>
              <a:gd name="connsiteY4" fmla="*/ 3238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838200">
                <a:moveTo>
                  <a:pt x="0" y="323850"/>
                </a:moveTo>
                <a:lnTo>
                  <a:pt x="984250" y="0"/>
                </a:lnTo>
                <a:lnTo>
                  <a:pt x="1498600" y="838200"/>
                </a:lnTo>
                <a:lnTo>
                  <a:pt x="215900" y="698500"/>
                </a:lnTo>
                <a:lnTo>
                  <a:pt x="0" y="32385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544300" y="1981200"/>
            <a:ext cx="1295400" cy="2133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11677650" y="1924051"/>
            <a:ext cx="914400" cy="24003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544300" y="2667001"/>
            <a:ext cx="1295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62300" y="5111110"/>
            <a:ext cx="1066800" cy="846778"/>
          </a:xfrm>
          <a:custGeom>
            <a:avLst/>
            <a:gdLst>
              <a:gd name="connsiteX0" fmla="*/ 0 w 685800"/>
              <a:gd name="connsiteY0" fmla="*/ 0 h 827727"/>
              <a:gd name="connsiteX1" fmla="*/ 685800 w 685800"/>
              <a:gd name="connsiteY1" fmla="*/ 0 h 827727"/>
              <a:gd name="connsiteX2" fmla="*/ 685800 w 685800"/>
              <a:gd name="connsiteY2" fmla="*/ 827727 h 827727"/>
              <a:gd name="connsiteX3" fmla="*/ 0 w 685800"/>
              <a:gd name="connsiteY3" fmla="*/ 827727 h 827727"/>
              <a:gd name="connsiteX4" fmla="*/ 0 w 685800"/>
              <a:gd name="connsiteY4" fmla="*/ 0 h 827727"/>
              <a:gd name="connsiteX0" fmla="*/ 266700 w 952500"/>
              <a:gd name="connsiteY0" fmla="*/ 0 h 827727"/>
              <a:gd name="connsiteX1" fmla="*/ 952500 w 952500"/>
              <a:gd name="connsiteY1" fmla="*/ 0 h 827727"/>
              <a:gd name="connsiteX2" fmla="*/ 952500 w 952500"/>
              <a:gd name="connsiteY2" fmla="*/ 827727 h 827727"/>
              <a:gd name="connsiteX3" fmla="*/ 0 w 952500"/>
              <a:gd name="connsiteY3" fmla="*/ 822964 h 827727"/>
              <a:gd name="connsiteX4" fmla="*/ 266700 w 952500"/>
              <a:gd name="connsiteY4" fmla="*/ 0 h 827727"/>
              <a:gd name="connsiteX0" fmla="*/ 266700 w 1066800"/>
              <a:gd name="connsiteY0" fmla="*/ 0 h 842015"/>
              <a:gd name="connsiteX1" fmla="*/ 952500 w 1066800"/>
              <a:gd name="connsiteY1" fmla="*/ 0 h 842015"/>
              <a:gd name="connsiteX2" fmla="*/ 1066800 w 1066800"/>
              <a:gd name="connsiteY2" fmla="*/ 842015 h 842015"/>
              <a:gd name="connsiteX3" fmla="*/ 0 w 1066800"/>
              <a:gd name="connsiteY3" fmla="*/ 822964 h 842015"/>
              <a:gd name="connsiteX4" fmla="*/ 266700 w 1066800"/>
              <a:gd name="connsiteY4" fmla="*/ 0 h 842015"/>
              <a:gd name="connsiteX0" fmla="*/ 266700 w 1066800"/>
              <a:gd name="connsiteY0" fmla="*/ 4763 h 846778"/>
              <a:gd name="connsiteX1" fmla="*/ 823913 w 1066800"/>
              <a:gd name="connsiteY1" fmla="*/ 0 h 846778"/>
              <a:gd name="connsiteX2" fmla="*/ 1066800 w 1066800"/>
              <a:gd name="connsiteY2" fmla="*/ 846778 h 846778"/>
              <a:gd name="connsiteX3" fmla="*/ 0 w 1066800"/>
              <a:gd name="connsiteY3" fmla="*/ 827727 h 846778"/>
              <a:gd name="connsiteX4" fmla="*/ 266700 w 1066800"/>
              <a:gd name="connsiteY4" fmla="*/ 4763 h 84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846778">
                <a:moveTo>
                  <a:pt x="266700" y="4763"/>
                </a:moveTo>
                <a:lnTo>
                  <a:pt x="823913" y="0"/>
                </a:lnTo>
                <a:lnTo>
                  <a:pt x="1066800" y="846778"/>
                </a:lnTo>
                <a:lnTo>
                  <a:pt x="0" y="827727"/>
                </a:lnTo>
                <a:lnTo>
                  <a:pt x="266700" y="4763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152401"/>
            <a:ext cx="6858000" cy="584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উপরের চতুর্ভূজকে আমরা দুই ভাগে ভাগ করতে পারি।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628</Words>
  <Application>Microsoft Office PowerPoint</Application>
  <PresentationFormat>Custom</PresentationFormat>
  <Paragraphs>154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NikoshBAN</vt:lpstr>
      <vt:lpstr>Times New Roman</vt:lpstr>
      <vt:lpstr>Verdana</vt:lpstr>
      <vt:lpstr>Wingdings</vt:lpstr>
      <vt:lpstr>Wingdings 2</vt:lpstr>
      <vt:lpstr>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Shameem</dc:creator>
  <cp:lastModifiedBy>RAZ</cp:lastModifiedBy>
  <cp:revision>175</cp:revision>
  <dcterms:created xsi:type="dcterms:W3CDTF">2019-06-10T15:50:49Z</dcterms:created>
  <dcterms:modified xsi:type="dcterms:W3CDTF">2021-01-03T14:20:04Z</dcterms:modified>
</cp:coreProperties>
</file>